
<file path=[Content_Types].xml><?xml version="1.0" encoding="utf-8"?>
<Types xmlns="http://schemas.openxmlformats.org/package/2006/content-types">
  <Override PartName="/ppt/slides/slide14.xml" ContentType="application/vnd.openxmlformats-officedocument.presentationml.slide+xml"/>
  <Override PartName="/ppt/notesSlides/notesSlide16.xml" ContentType="application/vnd.openxmlformats-officedocument.presentationml.notesSlide+xml"/>
  <Override PartName="/ppt/embeddings/oleObject1.bin" ContentType="application/vnd.openxmlformats-officedocument.oleObject"/>
  <Default Extension="xml" ContentType="application/xml"/>
  <Override PartName="/ppt/tableStyles.xml" ContentType="application/vnd.openxmlformats-officedocument.presentationml.tableStyles+xml"/>
  <Override PartName="/ppt/notesSlides/notesSlide1.xml" ContentType="application/vnd.openxmlformats-officedocument.presentationml.notesSlide+xml"/>
  <Override PartName="/ppt/slides/slide28.xml" ContentType="application/vnd.openxmlformats-officedocument.presentationml.slide+xml"/>
  <Override PartName="/ppt/slides/slide21.xml" ContentType="application/vnd.openxmlformats-officedocument.presentationml.slide+xml"/>
  <Override PartName="/ppt/notesSlides/notesSlide23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9.xml" ContentType="application/vnd.openxmlformats-officedocument.presentationml.notesSlide+xml"/>
  <Override PartName="/ppt/slideLayouts/slideLayout5.xml" ContentType="application/vnd.openxmlformats-officedocument.presentationml.slideLayout+xml"/>
  <Override PartName="/ppt/slides/slide13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ppt/notesSlides/notesSlide7.xml" ContentType="application/vnd.openxmlformats-officedocument.presentationml.notesSlide+xml"/>
  <Override PartName="/ppt/slides/slide27.xml" ContentType="application/vnd.openxmlformats-officedocument.presentationml.slide+xml"/>
  <Default Extension="vml" ContentType="application/vnd.openxmlformats-officedocument.vmlDrawing"/>
  <Override PartName="/ppt/slides/slide20.xml" ContentType="application/vnd.openxmlformats-officedocument.presentationml.slide+xml"/>
  <Override PartName="/ppt/notesSlides/notesSlide22.xml" ContentType="application/vnd.openxmlformats-officedocument.presentationml.notesSlide+xml"/>
  <Override PartName="/ppt/slides/slide4.xml" ContentType="application/vnd.openxmlformats-officedocument.presentationml.slide+xml"/>
  <Override PartName="/ppt/slides/slide19.xml" ContentType="application/vnd.openxmlformats-officedocument.presentationml.slide+xml"/>
  <Override PartName="/ppt/notesSlides/notesSlide8.xml" ContentType="application/vnd.openxmlformats-officedocument.presentationml.notesSlide+xml"/>
  <Default Extension="png" ContentType="image/png"/>
  <Override PartName="/ppt/slideLayouts/slideLayout4.xml" ContentType="application/vnd.openxmlformats-officedocument.presentationml.slideLayout+xml"/>
  <Override PartName="/ppt/slides/slide12.xml" ContentType="application/vnd.openxmlformats-officedocument.presentationml.slide+xml"/>
  <Override PartName="/ppt/notesSlides/notesSlide14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Default Extension="pict" ContentType="image/pict"/>
  <Override PartName="/ppt/slides/slide26.xml" ContentType="application/vnd.openxmlformats-officedocument.presentationml.slide+xml"/>
  <Override PartName="/ppt/notesSlides/notesSlide21.xml" ContentType="application/vnd.openxmlformats-officedocument.presentationml.notesSlide+xml"/>
  <Override PartName="/ppt/slides/slide3.xml" ContentType="application/vnd.openxmlformats-officedocument.presentationml.slide+xml"/>
  <Override PartName="/ppt/slides/slide18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11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5.xml" ContentType="application/vnd.openxmlformats-officedocument.presentationml.notesSlide+xml"/>
  <Override PartName="/ppt/slides/slide25.xml" ContentType="application/vnd.openxmlformats-officedocument.presentationml.slide+xml"/>
  <Override PartName="/ppt/notesSlides/notesSlide27.xml" ContentType="application/vnd.openxmlformats-officedocument.presentationml.notesSlide+xml"/>
  <Override PartName="/ppt/slides/slide9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20.xml" ContentType="application/vnd.openxmlformats-officedocument.presentationml.notesSlide+xml"/>
  <Override PartName="/ppt/slides/slide2.xml" ContentType="application/vnd.openxmlformats-officedocument.presentationml.slide+xml"/>
  <Default Extension="xls" ContentType="application/vnd.ms-excel"/>
  <Override PartName="/ppt/slideLayouts/slideLayout2.xml" ContentType="application/vnd.openxmlformats-officedocument.presentationml.slideLayout+xml"/>
  <Override PartName="/ppt/slides/slide17.xml" ContentType="application/vnd.openxmlformats-officedocument.presentationml.slide+xml"/>
  <Override PartName="/ppt/notesSlides/notesSlide19.xml" ContentType="application/vnd.openxmlformats-officedocument.presentationml.notesSlide+xml"/>
  <Override PartName="/ppt/slides/slide10.xml" ContentType="application/vnd.openxmlformats-officedocument.presentationml.slide+xml"/>
  <Override PartName="/ppt/embeddings/oleObject4.bin" ContentType="application/vnd.openxmlformats-officedocument.oleObject"/>
  <Override PartName="/ppt/notesSlides/notesSlide12.xml" ContentType="application/vnd.openxmlformats-officedocument.presentationml.notesSlide+xml"/>
  <Override PartName="/docProps/app.xml" ContentType="application/vnd.openxmlformats-officedocument.extended-properties+xml"/>
  <Override PartName="/ppt/notesSlides/notesSlide4.xml" ContentType="application/vnd.openxmlformats-officedocument.presentationml.notesSlide+xml"/>
  <Override PartName="/ppt/slides/slide24.xml" ContentType="application/vnd.openxmlformats-officedocument.presentationml.slide+xml"/>
  <Override PartName="/ppt/notesSlides/notesSlide10.xml" ContentType="application/vnd.openxmlformats-officedocument.presentationml.notesSlide+xml"/>
  <Override PartName="/ppt/notesSlides/notesSlide26.xml" ContentType="application/vnd.openxmlformats-officedocument.presentationml.notesSlide+xml"/>
  <Override PartName="/ppt/slides/slide8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16.xml" ContentType="application/vnd.openxmlformats-officedocument.presentationml.slide+xml"/>
  <Override PartName="/ppt/notesSlides/notesSlide18.xml" ContentType="application/vnd.openxmlformats-officedocument.presentationml.notesSlide+xml"/>
  <Default Extension="jpeg" ContentType="image/jpeg"/>
  <Override PartName="/ppt/viewProps.xml" ContentType="application/vnd.openxmlformats-officedocument.presentationml.viewProps+xml"/>
  <Override PartName="/ppt/embeddings/oleObject3.bin" ContentType="application/vnd.openxmlformats-officedocument.oleObject"/>
  <Override PartName="/ppt/notesSlides/notesSlide11.xml" ContentType="application/vnd.openxmlformats-officedocument.presentationml.notesSlide+xml"/>
  <Override PartName="/ppt/notesSlides/notesSlide3.xml" ContentType="application/vnd.openxmlformats-officedocument.presentationml.notesSlide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s/slide23.xml" ContentType="application/vnd.openxmlformats-officedocument.presentationml.slide+xml"/>
  <Override PartName="/ppt/notesSlides/notesSlide25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7.xml" ContentType="application/vnd.openxmlformats-officedocument.presentationml.slideLayout+xml"/>
  <Override PartName="/ppt/notesMasters/notesMaster1.xml" ContentType="application/vnd.openxmlformats-officedocument.presentationml.notesMaster+xml"/>
  <Override PartName="/ppt/slides/slide15.xml" ContentType="application/vnd.openxmlformats-officedocument.presentationml.slide+xml"/>
  <Override PartName="/ppt/notesSlides/notesSlide17.xml" ContentType="application/vnd.openxmlformats-officedocument.presentationml.notesSlide+xml"/>
  <Override PartName="/ppt/embeddings/oleObject2.bin" ContentType="application/vnd.openxmlformats-officedocument.oleObject"/>
  <Override PartName="/ppt/notesSlides/notesSlide2.xml" ContentType="application/vnd.openxmlformats-officedocument.presentationml.notesSlide+xml"/>
  <Override PartName="/ppt/slides/slide29.xml" ContentType="application/vnd.openxmlformats-officedocument.presentationml.slide+xml"/>
  <Override PartName="/ppt/theme/theme1.xml" ContentType="application/vnd.openxmlformats-officedocument.theme+xml"/>
  <Override PartName="/ppt/slides/slide22.xml" ContentType="application/vnd.openxmlformats-officedocument.presentationml.slide+xml"/>
  <Override PartName="/ppt/presentation.xml" ContentType="application/vnd.openxmlformats-officedocument.presentationml.presentation.main+xml"/>
  <Override PartName="/ppt/notesSlides/notesSlide24.xml" ContentType="application/vnd.openxmlformats-officedocument.presentationml.notesSlide+xml"/>
  <Override PartName="/ppt/slides/slide6.xml" ContentType="application/vnd.openxmlformats-officedocument.presentationml.slide+xml"/>
  <Override PartName="/ppt/slideLayouts/slideLayout10.xml" ContentType="application/vnd.openxmlformats-officedocument.presentationml.slideLayout+xml"/>
  <Override PartName="/ppt/slideLayouts/slideLayout6.xml" ContentType="application/vnd.openxmlformats-officedocument.presentationml.slideLayout+xml"/>
  <Default Extension="bin" ContentType="application/vnd.openxmlformats-officedocument.presentationml.printerSettings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notesMasterIdLst>
    <p:notesMasterId r:id="rId3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84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 snapToGrid="0" snapToObjects="1">
      <p:cViewPr varScale="1">
        <p:scale>
          <a:sx n="142" d="100"/>
          <a:sy n="142" d="100"/>
        </p:scale>
        <p:origin x="-1488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notesMaster" Target="notesMasters/notesMaster1.xml"/><Relationship Id="rId32" Type="http://schemas.openxmlformats.org/officeDocument/2006/relationships/printerSettings" Target="printerSettings/printerSettings1.bin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presProps" Target="presProps.xml"/><Relationship Id="rId34" Type="http://schemas.openxmlformats.org/officeDocument/2006/relationships/viewProps" Target="viewProps.xml"/><Relationship Id="rId35" Type="http://schemas.openxmlformats.org/officeDocument/2006/relationships/theme" Target="theme/theme1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pict"/><Relationship Id="rId4" Type="http://schemas.openxmlformats.org/officeDocument/2006/relationships/image" Target="../media/image8.pict"/><Relationship Id="rId1" Type="http://schemas.openxmlformats.org/officeDocument/2006/relationships/image" Target="../media/image5.pict"/><Relationship Id="rId2" Type="http://schemas.openxmlformats.org/officeDocument/2006/relationships/image" Target="../media/image6.pict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pict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pict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B72CC1-A987-CF46-959E-1BDA7D725456}" type="datetimeFigureOut">
              <a:rPr lang="en-US" smtClean="0"/>
              <a:t>9/7/11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73A8B7-E53E-604A-B9DE-983B0C42827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939EB6B-3F67-7D44-A9CB-0DC529436924}" type="slidenum">
              <a:rPr lang="en-US"/>
              <a:pPr/>
              <a:t>2</a:t>
            </a:fld>
            <a:endParaRPr lang="en-US"/>
          </a:p>
        </p:txBody>
      </p:sp>
      <p:sp>
        <p:nvSpPr>
          <p:cNvPr id="14029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BFDFF9D-F53E-BF40-9B05-D72B77CEEA72}" type="slidenum">
              <a:rPr lang="en-US"/>
              <a:pPr/>
              <a:t>11</a:t>
            </a:fld>
            <a:endParaRPr lang="en-US"/>
          </a:p>
        </p:txBody>
      </p:sp>
      <p:sp>
        <p:nvSpPr>
          <p:cNvPr id="15257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2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7FA4539-45E3-194B-9355-90D4CECC3343}" type="slidenum">
              <a:rPr lang="en-US"/>
              <a:pPr/>
              <a:t>12</a:t>
            </a:fld>
            <a:endParaRPr lang="en-US"/>
          </a:p>
        </p:txBody>
      </p:sp>
      <p:sp>
        <p:nvSpPr>
          <p:cNvPr id="15053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CD9EC92-A9D8-2B41-9B5B-39A39F673CFD}" type="slidenum">
              <a:rPr lang="en-US"/>
              <a:pPr/>
              <a:t>13</a:t>
            </a:fld>
            <a:endParaRPr lang="en-US"/>
          </a:p>
        </p:txBody>
      </p:sp>
      <p:sp>
        <p:nvSpPr>
          <p:cNvPr id="15155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27D1832-EE14-6A49-8435-32D178B948A5}" type="slidenum">
              <a:rPr lang="en-US"/>
              <a:pPr/>
              <a:t>15</a:t>
            </a:fld>
            <a:endParaRPr lang="en-US"/>
          </a:p>
        </p:txBody>
      </p:sp>
      <p:sp>
        <p:nvSpPr>
          <p:cNvPr id="18329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3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24EE5CD-7A43-7148-AF12-F9A3684DD84E}" type="slidenum">
              <a:rPr lang="en-US"/>
              <a:pPr/>
              <a:t>16</a:t>
            </a:fld>
            <a:endParaRPr lang="en-US"/>
          </a:p>
        </p:txBody>
      </p:sp>
      <p:sp>
        <p:nvSpPr>
          <p:cNvPr id="15462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4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B7870CD-A907-6F46-A7F3-ADD871617DF7}" type="slidenum">
              <a:rPr lang="en-US"/>
              <a:pPr/>
              <a:t>17</a:t>
            </a:fld>
            <a:endParaRPr lang="en-US"/>
          </a:p>
        </p:txBody>
      </p:sp>
      <p:sp>
        <p:nvSpPr>
          <p:cNvPr id="18432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B2C34F8-55A9-154B-903D-3ECE92E5AC13}" type="slidenum">
              <a:rPr lang="en-US"/>
              <a:pPr/>
              <a:t>18</a:t>
            </a:fld>
            <a:endParaRPr lang="en-US"/>
          </a:p>
        </p:txBody>
      </p:sp>
      <p:sp>
        <p:nvSpPr>
          <p:cNvPr id="18534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5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E7107D5-5638-254B-A61B-14DA7AE22380}" type="slidenum">
              <a:rPr lang="en-US"/>
              <a:pPr/>
              <a:t>19</a:t>
            </a:fld>
            <a:endParaRPr lang="en-US"/>
          </a:p>
        </p:txBody>
      </p:sp>
      <p:sp>
        <p:nvSpPr>
          <p:cNvPr id="190466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0467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13E80DD-8F02-674D-975B-FFA713862502}" type="slidenum">
              <a:rPr lang="en-US"/>
              <a:pPr/>
              <a:t>20</a:t>
            </a:fld>
            <a:endParaRPr lang="en-US"/>
          </a:p>
        </p:txBody>
      </p:sp>
      <p:sp>
        <p:nvSpPr>
          <p:cNvPr id="15769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7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D782EBD-11BE-A84E-8D03-FE25C5538D1B}" type="slidenum">
              <a:rPr lang="en-US"/>
              <a:pPr/>
              <a:t>21</a:t>
            </a:fld>
            <a:endParaRPr lang="en-US"/>
          </a:p>
        </p:txBody>
      </p:sp>
      <p:sp>
        <p:nvSpPr>
          <p:cNvPr id="158722" name="Rectangle 1026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8723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9A04BF5-706A-3A4C-807B-DB7D0C027CAB}" type="slidenum">
              <a:rPr lang="en-US"/>
              <a:pPr/>
              <a:t>3</a:t>
            </a:fld>
            <a:endParaRPr lang="en-US"/>
          </a:p>
        </p:txBody>
      </p:sp>
      <p:sp>
        <p:nvSpPr>
          <p:cNvPr id="14336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9EFCEBE-6DB3-D74B-84C9-C0F85A7028BD}" type="slidenum">
              <a:rPr lang="en-US"/>
              <a:pPr/>
              <a:t>22</a:t>
            </a:fld>
            <a:endParaRPr lang="en-US"/>
          </a:p>
        </p:txBody>
      </p:sp>
      <p:sp>
        <p:nvSpPr>
          <p:cNvPr id="18637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6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85CD747-4584-3B41-84E9-CE22771326D3}" type="slidenum">
              <a:rPr lang="en-US"/>
              <a:pPr/>
              <a:t>23</a:t>
            </a:fld>
            <a:endParaRPr lang="en-US"/>
          </a:p>
        </p:txBody>
      </p:sp>
      <p:sp>
        <p:nvSpPr>
          <p:cNvPr id="18739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7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FD82CCD-852F-614F-9780-2AE844785A01}" type="slidenum">
              <a:rPr lang="en-US"/>
              <a:pPr/>
              <a:t>24</a:t>
            </a:fld>
            <a:endParaRPr lang="en-US"/>
          </a:p>
        </p:txBody>
      </p:sp>
      <p:sp>
        <p:nvSpPr>
          <p:cNvPr id="18841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8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5C739D2-23A8-B54F-AC66-2EF95CD857D6}" type="slidenum">
              <a:rPr lang="en-US"/>
              <a:pPr/>
              <a:t>25</a:t>
            </a:fld>
            <a:endParaRPr lang="en-US"/>
          </a:p>
        </p:txBody>
      </p:sp>
      <p:sp>
        <p:nvSpPr>
          <p:cNvPr id="77826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7827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8B8ADDC-9C50-B14B-968E-B29A1E6F91B4}" type="slidenum">
              <a:rPr lang="en-US"/>
              <a:pPr/>
              <a:t>26</a:t>
            </a:fld>
            <a:endParaRPr lang="en-US"/>
          </a:p>
        </p:txBody>
      </p:sp>
      <p:sp>
        <p:nvSpPr>
          <p:cNvPr id="79874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9875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6B92BCE-DE4E-BE4B-9D78-22BD25F1B0CE}" type="slidenum">
              <a:rPr lang="en-US"/>
              <a:pPr/>
              <a:t>27</a:t>
            </a:fld>
            <a:endParaRPr lang="en-US"/>
          </a:p>
        </p:txBody>
      </p:sp>
      <p:sp>
        <p:nvSpPr>
          <p:cNvPr id="81922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23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4586494-7EFB-1C43-8BB0-59E0F27A79A0}" type="slidenum">
              <a:rPr lang="en-US"/>
              <a:pPr/>
              <a:t>28</a:t>
            </a:fld>
            <a:endParaRPr lang="en-US"/>
          </a:p>
        </p:txBody>
      </p:sp>
      <p:sp>
        <p:nvSpPr>
          <p:cNvPr id="83970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3971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74DB841-2BDE-CC46-975F-DF89F5B0B966}" type="slidenum">
              <a:rPr lang="en-US"/>
              <a:pPr/>
              <a:t>29</a:t>
            </a:fld>
            <a:endParaRPr lang="en-US"/>
          </a:p>
        </p:txBody>
      </p:sp>
      <p:sp>
        <p:nvSpPr>
          <p:cNvPr id="86018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019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C129630-4538-B94C-BF5D-1FFAF16EC136}" type="slidenum">
              <a:rPr lang="en-US"/>
              <a:pPr/>
              <a:t>4</a:t>
            </a:fld>
            <a:endParaRPr lang="en-US"/>
          </a:p>
        </p:txBody>
      </p:sp>
      <p:sp>
        <p:nvSpPr>
          <p:cNvPr id="14438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C62D455-B49E-6946-A6BB-7538AD2D3F51}" type="slidenum">
              <a:rPr lang="en-US"/>
              <a:pPr/>
              <a:t>5</a:t>
            </a:fld>
            <a:endParaRPr lang="en-US"/>
          </a:p>
        </p:txBody>
      </p:sp>
      <p:sp>
        <p:nvSpPr>
          <p:cNvPr id="14541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9834553-C27B-6844-BD72-40459AD21EC0}" type="slidenum">
              <a:rPr lang="en-US"/>
              <a:pPr/>
              <a:t>6</a:t>
            </a:fld>
            <a:endParaRPr lang="en-US"/>
          </a:p>
        </p:txBody>
      </p:sp>
      <p:sp>
        <p:nvSpPr>
          <p:cNvPr id="18125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1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47142D6-6D91-C14A-968B-CD971863572E}" type="slidenum">
              <a:rPr lang="en-US"/>
              <a:pPr/>
              <a:t>7</a:t>
            </a:fld>
            <a:endParaRPr lang="en-US"/>
          </a:p>
        </p:txBody>
      </p:sp>
      <p:sp>
        <p:nvSpPr>
          <p:cNvPr id="14643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6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4FBEF55-416E-FF44-80A8-C0122825B2F2}" type="slidenum">
              <a:rPr lang="en-US"/>
              <a:pPr/>
              <a:t>8</a:t>
            </a:fld>
            <a:endParaRPr lang="en-US"/>
          </a:p>
        </p:txBody>
      </p:sp>
      <p:sp>
        <p:nvSpPr>
          <p:cNvPr id="14745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AA06133-F7C4-C142-81A5-B19E1142CF50}" type="slidenum">
              <a:rPr lang="en-US"/>
              <a:pPr/>
              <a:t>9</a:t>
            </a:fld>
            <a:endParaRPr lang="en-US"/>
          </a:p>
        </p:txBody>
      </p:sp>
      <p:sp>
        <p:nvSpPr>
          <p:cNvPr id="14848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2A4F7E7-7118-4245-9112-EE1C961F6E02}" type="slidenum">
              <a:rPr lang="en-US"/>
              <a:pPr/>
              <a:t>10</a:t>
            </a:fld>
            <a:endParaRPr lang="en-US"/>
          </a:p>
        </p:txBody>
      </p:sp>
      <p:sp>
        <p:nvSpPr>
          <p:cNvPr id="18227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2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81F57-3C47-A04C-9F8B-5692E9158335}" type="datetimeFigureOut">
              <a:rPr lang="en-US" smtClean="0"/>
              <a:t>9/7/11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A4E1C3-9CC9-F44B-B7D9-47B7EC505B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81F57-3C47-A04C-9F8B-5692E9158335}" type="datetimeFigureOut">
              <a:rPr lang="en-US" smtClean="0"/>
              <a:t>9/7/11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A4E1C3-9CC9-F44B-B7D9-47B7EC505B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81F57-3C47-A04C-9F8B-5692E9158335}" type="datetimeFigureOut">
              <a:rPr lang="en-US" smtClean="0"/>
              <a:t>9/7/11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A4E1C3-9CC9-F44B-B7D9-47B7EC505B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81F57-3C47-A04C-9F8B-5692E9158335}" type="datetimeFigureOut">
              <a:rPr lang="en-US" smtClean="0"/>
              <a:t>9/7/11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A4E1C3-9CC9-F44B-B7D9-47B7EC505B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81F57-3C47-A04C-9F8B-5692E9158335}" type="datetimeFigureOut">
              <a:rPr lang="en-US" smtClean="0"/>
              <a:t>9/7/11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A4E1C3-9CC9-F44B-B7D9-47B7EC505B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81F57-3C47-A04C-9F8B-5692E9158335}" type="datetimeFigureOut">
              <a:rPr lang="en-US" smtClean="0"/>
              <a:t>9/7/11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A4E1C3-9CC9-F44B-B7D9-47B7EC505B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81F57-3C47-A04C-9F8B-5692E9158335}" type="datetimeFigureOut">
              <a:rPr lang="en-US" smtClean="0"/>
              <a:t>9/7/11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A4E1C3-9CC9-F44B-B7D9-47B7EC505B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81F57-3C47-A04C-9F8B-5692E9158335}" type="datetimeFigureOut">
              <a:rPr lang="en-US" smtClean="0"/>
              <a:t>9/7/11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A4E1C3-9CC9-F44B-B7D9-47B7EC505B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81F57-3C47-A04C-9F8B-5692E9158335}" type="datetimeFigureOut">
              <a:rPr lang="en-US" smtClean="0"/>
              <a:t>9/7/11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A4E1C3-9CC9-F44B-B7D9-47B7EC505B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81F57-3C47-A04C-9F8B-5692E9158335}" type="datetimeFigureOut">
              <a:rPr lang="en-US" smtClean="0"/>
              <a:t>9/7/11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A4E1C3-9CC9-F44B-B7D9-47B7EC505B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81F57-3C47-A04C-9F8B-5692E9158335}" type="datetimeFigureOut">
              <a:rPr lang="en-US" smtClean="0"/>
              <a:t>9/7/11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A4E1C3-9CC9-F44B-B7D9-47B7EC505B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181F57-3C47-A04C-9F8B-5692E9158335}" type="datetimeFigureOut">
              <a:rPr lang="en-US" smtClean="0"/>
              <a:t>9/7/11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A4E1C3-9CC9-F44B-B7D9-47B7EC505B2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4" Type="http://schemas.openxmlformats.org/officeDocument/2006/relationships/image" Target="../media/image9.jpeg"/><Relationship Id="rId5" Type="http://schemas.openxmlformats.org/officeDocument/2006/relationships/oleObject" Target="../embeddings/oleObject1.bin"/><Relationship Id="rId6" Type="http://schemas.openxmlformats.org/officeDocument/2006/relationships/oleObject" Target="../embeddings/oleObject2.bin"/><Relationship Id="rId7" Type="http://schemas.openxmlformats.org/officeDocument/2006/relationships/oleObject" Target="../embeddings/oleObject3.bin"/><Relationship Id="rId8" Type="http://schemas.openxmlformats.org/officeDocument/2006/relationships/oleObject" Target="../embeddings/oleObject4.bin"/><Relationship Id="rId9" Type="http://schemas.openxmlformats.org/officeDocument/2006/relationships/image" Target="../media/image10.jpeg"/><Relationship Id="rId10" Type="http://schemas.openxmlformats.org/officeDocument/2006/relationships/image" Target="../media/image11.png"/><Relationship Id="rId11" Type="http://schemas.openxmlformats.org/officeDocument/2006/relationships/image" Target="../media/image12.jpe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4" Type="http://schemas.openxmlformats.org/officeDocument/2006/relationships/image" Target="../media/image20.jpeg"/><Relationship Id="rId5" Type="http://schemas.openxmlformats.org/officeDocument/2006/relationships/image" Target="../media/image21.jpeg"/><Relationship Id="rId6" Type="http://schemas.openxmlformats.org/officeDocument/2006/relationships/image" Target="../media/image22.jpeg"/><Relationship Id="rId7" Type="http://schemas.openxmlformats.org/officeDocument/2006/relationships/image" Target="../media/image23.jpeg"/><Relationship Id="rId8" Type="http://schemas.openxmlformats.org/officeDocument/2006/relationships/image" Target="../media/image24.jpeg"/><Relationship Id="rId9" Type="http://schemas.openxmlformats.org/officeDocument/2006/relationships/image" Target="../media/image25.jpeg"/><Relationship Id="rId10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4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4" Type="http://schemas.openxmlformats.org/officeDocument/2006/relationships/image" Target="../media/image31.jpeg"/><Relationship Id="rId5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4" Type="http://schemas.openxmlformats.org/officeDocument/2006/relationships/image" Target="../media/image34.jpeg"/><Relationship Id="rId5" Type="http://schemas.openxmlformats.org/officeDocument/2006/relationships/image" Target="../media/image35.jpeg"/><Relationship Id="rId6" Type="http://schemas.openxmlformats.org/officeDocument/2006/relationships/image" Target="../media/image36.jpeg"/><Relationship Id="rId7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4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4" Type="http://schemas.openxmlformats.org/officeDocument/2006/relationships/image" Target="../media/image41.jpe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4" Type="http://schemas.openxmlformats.org/officeDocument/2006/relationships/image" Target="../media/image43.jpeg"/><Relationship Id="rId5" Type="http://schemas.openxmlformats.org/officeDocument/2006/relationships/image" Target="../media/image44.jpeg"/><Relationship Id="rId6" Type="http://schemas.openxmlformats.org/officeDocument/2006/relationships/image" Target="../media/image45.jpeg"/><Relationship Id="rId7" Type="http://schemas.openxmlformats.org/officeDocument/2006/relationships/image" Target="../media/image46.jpe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4" Type="http://schemas.openxmlformats.org/officeDocument/2006/relationships/image" Target="../media/image48.jpeg"/><Relationship Id="rId5" Type="http://schemas.openxmlformats.org/officeDocument/2006/relationships/image" Target="../media/image49.jpe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4" Type="http://schemas.openxmlformats.org/officeDocument/2006/relationships/oleObject" Target="../embeddings/Microsoft_Excel_97_-_2004_Worksheet1.xls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4" Type="http://schemas.openxmlformats.org/officeDocument/2006/relationships/oleObject" Target="../embeddings/Microsoft_Excel_97_-_2004_Worksheet2.xls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2"/>
          <p:cNvSpPr>
            <a:spLocks noGrp="1" noChangeArrowheads="1"/>
          </p:cNvSpPr>
          <p:nvPr>
            <p:ph type="title"/>
          </p:nvPr>
        </p:nvSpPr>
        <p:spPr>
          <a:xfrm>
            <a:off x="-457200" y="-76200"/>
            <a:ext cx="9982200" cy="914400"/>
          </a:xfrm>
        </p:spPr>
        <p:txBody>
          <a:bodyPr/>
          <a:lstStyle/>
          <a:p>
            <a:r>
              <a:rPr lang="en-US"/>
              <a:t>Radiocarbon Dating</a:t>
            </a:r>
          </a:p>
        </p:txBody>
      </p:sp>
      <p:pic>
        <p:nvPicPr>
          <p:cNvPr id="17408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746125"/>
            <a:ext cx="9144000" cy="611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4086" name="Text Box 6"/>
          <p:cNvSpPr txBox="1">
            <a:spLocks noChangeArrowheads="1"/>
          </p:cNvSpPr>
          <p:nvPr/>
        </p:nvSpPr>
        <p:spPr bwMode="auto">
          <a:xfrm>
            <a:off x="8686800" y="762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4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98545" y="746124"/>
            <a:ext cx="2442267" cy="2987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2" name="Picture 2"/>
          <p:cNvPicPr>
            <a:picLocks noChangeAspect="1" noChangeArrowheads="1"/>
          </p:cNvPicPr>
          <p:nvPr/>
        </p:nvPicPr>
        <p:blipFill>
          <a:blip r:embed="rId4">
            <a:lum bright="44000" contrast="-34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533400" y="1600200"/>
            <a:ext cx="4279900" cy="3644900"/>
            <a:chOff x="3542" y="1886"/>
            <a:chExt cx="2696" cy="2296"/>
          </a:xfrm>
        </p:grpSpPr>
        <p:sp>
          <p:nvSpPr>
            <p:cNvPr id="97284" name="Rectangle 4"/>
            <p:cNvSpPr>
              <a:spLocks noChangeArrowheads="1"/>
            </p:cNvSpPr>
            <p:nvPr/>
          </p:nvSpPr>
          <p:spPr bwMode="auto">
            <a:xfrm>
              <a:off x="3542" y="1886"/>
              <a:ext cx="2696" cy="2296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285" name="Oval 5"/>
            <p:cNvSpPr>
              <a:spLocks noChangeArrowheads="1"/>
            </p:cNvSpPr>
            <p:nvPr/>
          </p:nvSpPr>
          <p:spPr bwMode="auto">
            <a:xfrm>
              <a:off x="4134" y="2469"/>
              <a:ext cx="520" cy="418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286" name="Line 6"/>
            <p:cNvSpPr>
              <a:spLocks noChangeShapeType="1"/>
            </p:cNvSpPr>
            <p:nvPr/>
          </p:nvSpPr>
          <p:spPr bwMode="auto">
            <a:xfrm>
              <a:off x="3626" y="2253"/>
              <a:ext cx="576" cy="283"/>
            </a:xfrm>
            <a:prstGeom prst="line">
              <a:avLst/>
            </a:prstGeom>
            <a:noFill/>
            <a:ln w="76200">
              <a:solidFill>
                <a:schemeClr val="hlink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287" name="Rectangle 7"/>
            <p:cNvSpPr>
              <a:spLocks noChangeArrowheads="1"/>
            </p:cNvSpPr>
            <p:nvPr/>
          </p:nvSpPr>
          <p:spPr bwMode="auto">
            <a:xfrm>
              <a:off x="3609" y="2298"/>
              <a:ext cx="221" cy="28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7" tIns="44450" rIns="90487" bIns="44450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solidFill>
                    <a:srgbClr val="080808"/>
                  </a:solidFill>
                  <a:latin typeface="Helvetica" charset="0"/>
                </a:rPr>
                <a:t>n</a:t>
              </a:r>
            </a:p>
          </p:txBody>
        </p:sp>
        <p:graphicFrame>
          <p:nvGraphicFramePr>
            <p:cNvPr id="97288" name="Object 8"/>
            <p:cNvGraphicFramePr>
              <a:graphicFrameLocks/>
            </p:cNvGraphicFramePr>
            <p:nvPr/>
          </p:nvGraphicFramePr>
          <p:xfrm>
            <a:off x="4202" y="2505"/>
            <a:ext cx="392" cy="386"/>
          </p:xfrm>
          <a:graphic>
            <a:graphicData uri="http://schemas.openxmlformats.org/presentationml/2006/ole">
              <p:oleObj spid="_x0000_s29698" name="Equation" r:id="rId5" imgW="215900" imgH="215900" progId="Equation">
                <p:embed/>
              </p:oleObj>
            </a:graphicData>
          </a:graphic>
        </p:graphicFrame>
        <p:sp>
          <p:nvSpPr>
            <p:cNvPr id="97289" name="Line 9"/>
            <p:cNvSpPr>
              <a:spLocks noChangeShapeType="1"/>
            </p:cNvSpPr>
            <p:nvPr/>
          </p:nvSpPr>
          <p:spPr bwMode="auto">
            <a:xfrm flipV="1">
              <a:off x="4682" y="2449"/>
              <a:ext cx="528" cy="142"/>
            </a:xfrm>
            <a:prstGeom prst="line">
              <a:avLst/>
            </a:prstGeom>
            <a:noFill/>
            <a:ln w="76200">
              <a:solidFill>
                <a:schemeClr val="hlink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290" name="Line 10"/>
            <p:cNvSpPr>
              <a:spLocks noChangeShapeType="1"/>
            </p:cNvSpPr>
            <p:nvPr/>
          </p:nvSpPr>
          <p:spPr bwMode="auto">
            <a:xfrm>
              <a:off x="4618" y="2852"/>
              <a:ext cx="432" cy="188"/>
            </a:xfrm>
            <a:prstGeom prst="line">
              <a:avLst/>
            </a:prstGeom>
            <a:noFill/>
            <a:ln w="76200">
              <a:solidFill>
                <a:schemeClr val="hlink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291" name="Rectangle 11"/>
            <p:cNvSpPr>
              <a:spLocks noChangeArrowheads="1"/>
            </p:cNvSpPr>
            <p:nvPr/>
          </p:nvSpPr>
          <p:spPr bwMode="auto">
            <a:xfrm>
              <a:off x="5033" y="2954"/>
              <a:ext cx="306" cy="51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7" tIns="44450" rIns="90487" bIns="44450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solidFill>
                    <a:srgbClr val="080808"/>
                  </a:solidFill>
                  <a:latin typeface="Helvetica" charset="0"/>
                </a:rPr>
                <a:t>3n</a:t>
              </a:r>
            </a:p>
          </p:txBody>
        </p:sp>
        <p:sp>
          <p:nvSpPr>
            <p:cNvPr id="97292" name="Rectangle 12"/>
            <p:cNvSpPr>
              <a:spLocks noChangeArrowheads="1"/>
            </p:cNvSpPr>
            <p:nvPr/>
          </p:nvSpPr>
          <p:spPr bwMode="auto">
            <a:xfrm>
              <a:off x="5177" y="2298"/>
              <a:ext cx="328" cy="28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7" tIns="44450" rIns="90487" bIns="44450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solidFill>
                    <a:srgbClr val="080808"/>
                  </a:solidFill>
                  <a:latin typeface="Helvetica" charset="0"/>
                </a:rPr>
                <a:t>4p</a:t>
              </a:r>
            </a:p>
          </p:txBody>
        </p:sp>
        <p:graphicFrame>
          <p:nvGraphicFramePr>
            <p:cNvPr id="97293" name="Object 13"/>
            <p:cNvGraphicFramePr>
              <a:graphicFrameLocks/>
            </p:cNvGraphicFramePr>
            <p:nvPr/>
          </p:nvGraphicFramePr>
          <p:xfrm>
            <a:off x="5674" y="2552"/>
            <a:ext cx="548" cy="386"/>
          </p:xfrm>
          <a:graphic>
            <a:graphicData uri="http://schemas.openxmlformats.org/presentationml/2006/ole">
              <p:oleObj spid="_x0000_s29699" name="Equation" r:id="rId6" imgW="279400" imgH="203200" progId="Equation">
                <p:embed/>
              </p:oleObj>
            </a:graphicData>
          </a:graphic>
        </p:graphicFrame>
        <p:sp>
          <p:nvSpPr>
            <p:cNvPr id="97294" name="Line 14"/>
            <p:cNvSpPr>
              <a:spLocks noChangeShapeType="1"/>
            </p:cNvSpPr>
            <p:nvPr/>
          </p:nvSpPr>
          <p:spPr bwMode="auto">
            <a:xfrm>
              <a:off x="4666" y="2702"/>
              <a:ext cx="1008" cy="0"/>
            </a:xfrm>
            <a:prstGeom prst="line">
              <a:avLst/>
            </a:prstGeom>
            <a:noFill/>
            <a:ln w="76200">
              <a:solidFill>
                <a:schemeClr val="hlink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295" name="Rectangle 15"/>
            <p:cNvSpPr>
              <a:spLocks noChangeArrowheads="1"/>
            </p:cNvSpPr>
            <p:nvPr/>
          </p:nvSpPr>
          <p:spPr bwMode="auto">
            <a:xfrm>
              <a:off x="4345" y="1888"/>
              <a:ext cx="1736" cy="55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7" tIns="44450" rIns="90487" bIns="44450">
              <a:prstTxWarp prst="textNoShape">
                <a:avLst/>
              </a:prstTxWarp>
              <a:spAutoFit/>
            </a:bodyPr>
            <a:lstStyle/>
            <a:p>
              <a:r>
                <a:rPr lang="en-US" sz="2800">
                  <a:solidFill>
                    <a:srgbClr val="080808"/>
                  </a:solidFill>
                  <a:latin typeface="Helvetica" charset="0"/>
                </a:rPr>
                <a:t>Spallation</a:t>
              </a:r>
              <a:endParaRPr lang="en-US">
                <a:solidFill>
                  <a:srgbClr val="080808"/>
                </a:solidFill>
                <a:latin typeface="Helvetica" charset="0"/>
              </a:endParaRPr>
            </a:p>
            <a:p>
              <a:pPr algn="ctr"/>
              <a:endParaRPr lang="en-US">
                <a:solidFill>
                  <a:srgbClr val="080808"/>
                </a:solidFill>
                <a:latin typeface="Helvetica" charset="0"/>
              </a:endParaRPr>
            </a:p>
          </p:txBody>
        </p:sp>
        <p:graphicFrame>
          <p:nvGraphicFramePr>
            <p:cNvPr id="97296" name="Object 16"/>
            <p:cNvGraphicFramePr>
              <a:graphicFrameLocks/>
            </p:cNvGraphicFramePr>
            <p:nvPr/>
          </p:nvGraphicFramePr>
          <p:xfrm>
            <a:off x="3634" y="3800"/>
            <a:ext cx="1552" cy="305"/>
          </p:xfrm>
          <a:graphic>
            <a:graphicData uri="http://schemas.openxmlformats.org/presentationml/2006/ole">
              <p:oleObj spid="_x0000_s29700" name="Equation" r:id="rId7" imgW="965200" imgH="203200" progId="Equation">
                <p:embed/>
              </p:oleObj>
            </a:graphicData>
          </a:graphic>
        </p:graphicFrame>
        <p:graphicFrame>
          <p:nvGraphicFramePr>
            <p:cNvPr id="97297" name="Object 17"/>
            <p:cNvGraphicFramePr>
              <a:graphicFrameLocks/>
            </p:cNvGraphicFramePr>
            <p:nvPr/>
          </p:nvGraphicFramePr>
          <p:xfrm>
            <a:off x="3606" y="3402"/>
            <a:ext cx="1681" cy="310"/>
          </p:xfrm>
          <a:graphic>
            <a:graphicData uri="http://schemas.openxmlformats.org/presentationml/2006/ole">
              <p:oleObj spid="_x0000_s29701" name="Equation" r:id="rId8" imgW="1028700" imgH="203200" progId="Equation.3">
                <p:embed/>
              </p:oleObj>
            </a:graphicData>
          </a:graphic>
        </p:graphicFrame>
      </p:grpSp>
      <p:pic>
        <p:nvPicPr>
          <p:cNvPr id="97298" name="Picture 18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638800" y="3657600"/>
            <a:ext cx="3352800" cy="25146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97299" name="Picture 19"/>
          <p:cNvPicPr>
            <a:picLocks noChangeAspect="1" noChangeArrowheads="1"/>
          </p:cNvPicPr>
          <p:nvPr/>
        </p:nvPicPr>
        <p:blipFill>
          <a:blip r:embed="rId10">
            <a:lum bright="6000" contrast="32000"/>
          </a:blip>
          <a:srcRect/>
          <a:stretch>
            <a:fillRect/>
          </a:stretch>
        </p:blipFill>
        <p:spPr bwMode="auto">
          <a:xfrm>
            <a:off x="5638800" y="3657600"/>
            <a:ext cx="3352800" cy="2516188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97300" name="Picture 20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638800" y="685800"/>
            <a:ext cx="3352800" cy="25146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97301" name="Text Box 21"/>
          <p:cNvSpPr txBox="1">
            <a:spLocks noChangeArrowheads="1"/>
          </p:cNvSpPr>
          <p:nvPr/>
        </p:nvSpPr>
        <p:spPr bwMode="auto">
          <a:xfrm>
            <a:off x="8686800" y="762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4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13036" y="250439"/>
            <a:ext cx="43275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In situ </a:t>
            </a:r>
            <a:r>
              <a:rPr lang="en-US" sz="2800" b="1" dirty="0" err="1" smtClean="0"/>
              <a:t>Cosmogenic</a:t>
            </a:r>
            <a:r>
              <a:rPr lang="en-US" sz="2800" b="1" dirty="0" smtClean="0"/>
              <a:t> Nuclides</a:t>
            </a:r>
            <a:endParaRPr 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7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7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7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304800"/>
            <a:ext cx="9144000" cy="6119813"/>
            <a:chOff x="0" y="270"/>
            <a:chExt cx="5751" cy="3765"/>
          </a:xfrm>
        </p:grpSpPr>
        <p:pic>
          <p:nvPicPr>
            <p:cNvPr id="94211" name="Picture 3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270"/>
              <a:ext cx="5751" cy="376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</p:pic>
        <p:sp>
          <p:nvSpPr>
            <p:cNvPr id="94212" name="Line 4"/>
            <p:cNvSpPr>
              <a:spLocks noChangeShapeType="1"/>
            </p:cNvSpPr>
            <p:nvPr/>
          </p:nvSpPr>
          <p:spPr bwMode="auto">
            <a:xfrm>
              <a:off x="4704" y="1248"/>
              <a:ext cx="0" cy="1872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213" name="Text Box 5"/>
            <p:cNvSpPr txBox="1">
              <a:spLocks noChangeArrowheads="1"/>
            </p:cNvSpPr>
            <p:nvPr/>
          </p:nvSpPr>
          <p:spPr bwMode="auto">
            <a:xfrm>
              <a:off x="4742" y="1094"/>
              <a:ext cx="243" cy="2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solidFill>
                    <a:schemeClr val="bg1"/>
                  </a:solidFill>
                  <a:latin typeface="Geneva" charset="0"/>
                </a:rPr>
                <a:t>0</a:t>
              </a:r>
              <a:endParaRPr lang="en-US">
                <a:latin typeface="Times" charset="0"/>
              </a:endParaRPr>
            </a:p>
          </p:txBody>
        </p:sp>
        <p:sp>
          <p:nvSpPr>
            <p:cNvPr id="94214" name="Text Box 6"/>
            <p:cNvSpPr txBox="1">
              <a:spLocks noChangeArrowheads="1"/>
            </p:cNvSpPr>
            <p:nvPr/>
          </p:nvSpPr>
          <p:spPr bwMode="auto">
            <a:xfrm>
              <a:off x="4752" y="1920"/>
              <a:ext cx="243" cy="2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solidFill>
                    <a:schemeClr val="bg1"/>
                  </a:solidFill>
                  <a:latin typeface="Geneva" charset="0"/>
                </a:rPr>
                <a:t>2</a:t>
              </a:r>
              <a:endParaRPr lang="en-US">
                <a:latin typeface="Times" charset="0"/>
              </a:endParaRPr>
            </a:p>
          </p:txBody>
        </p:sp>
        <p:sp>
          <p:nvSpPr>
            <p:cNvPr id="94215" name="Text Box 7"/>
            <p:cNvSpPr txBox="1">
              <a:spLocks noChangeArrowheads="1"/>
            </p:cNvSpPr>
            <p:nvPr/>
          </p:nvSpPr>
          <p:spPr bwMode="auto">
            <a:xfrm>
              <a:off x="4752" y="2880"/>
              <a:ext cx="243" cy="2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solidFill>
                    <a:schemeClr val="bg1"/>
                  </a:solidFill>
                  <a:latin typeface="Geneva" charset="0"/>
                </a:rPr>
                <a:t>4</a:t>
              </a:r>
              <a:endParaRPr lang="en-US">
                <a:latin typeface="Times" charset="0"/>
              </a:endParaRPr>
            </a:p>
          </p:txBody>
        </p:sp>
        <p:sp>
          <p:nvSpPr>
            <p:cNvPr id="94216" name="Text Box 8"/>
            <p:cNvSpPr txBox="1">
              <a:spLocks noChangeArrowheads="1"/>
            </p:cNvSpPr>
            <p:nvPr/>
          </p:nvSpPr>
          <p:spPr bwMode="auto">
            <a:xfrm rot="5387221">
              <a:off x="4863" y="1958"/>
              <a:ext cx="74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solidFill>
                    <a:schemeClr val="bg1"/>
                  </a:solidFill>
                  <a:latin typeface="Geneva" charset="0"/>
                </a:rPr>
                <a:t>meters</a:t>
              </a:r>
              <a:endParaRPr lang="en-US">
                <a:solidFill>
                  <a:schemeClr val="bg1"/>
                </a:solidFill>
                <a:latin typeface="Times" charset="0"/>
              </a:endParaRPr>
            </a:p>
          </p:txBody>
        </p:sp>
        <p:sp>
          <p:nvSpPr>
            <p:cNvPr id="94217" name="Line 9"/>
            <p:cNvSpPr>
              <a:spLocks noChangeShapeType="1"/>
            </p:cNvSpPr>
            <p:nvPr/>
          </p:nvSpPr>
          <p:spPr bwMode="auto">
            <a:xfrm>
              <a:off x="1296" y="864"/>
              <a:ext cx="3216" cy="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 type="triangle" w="lg" len="lg"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218" name="Text Box 10"/>
            <p:cNvSpPr txBox="1">
              <a:spLocks noChangeArrowheads="1"/>
            </p:cNvSpPr>
            <p:nvPr/>
          </p:nvSpPr>
          <p:spPr bwMode="auto">
            <a:xfrm>
              <a:off x="1443" y="384"/>
              <a:ext cx="3069" cy="35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r>
                <a:rPr lang="en-US" sz="3200" b="1">
                  <a:latin typeface="Helvetica" charset="0"/>
                </a:rPr>
                <a:t>Isotope Production Rate</a:t>
              </a:r>
              <a:endParaRPr lang="en-US" sz="2800">
                <a:latin typeface="Times" charset="0"/>
              </a:endParaRPr>
            </a:p>
          </p:txBody>
        </p:sp>
        <p:sp>
          <p:nvSpPr>
            <p:cNvPr id="94219" name="Text Box 11"/>
            <p:cNvSpPr txBox="1">
              <a:spLocks noChangeArrowheads="1"/>
            </p:cNvSpPr>
            <p:nvPr/>
          </p:nvSpPr>
          <p:spPr bwMode="auto">
            <a:xfrm>
              <a:off x="624" y="720"/>
              <a:ext cx="673" cy="2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solidFill>
                    <a:schemeClr val="bg1"/>
                  </a:solidFill>
                  <a:latin typeface="Geneva" charset="0"/>
                </a:rPr>
                <a:t>100%</a:t>
              </a:r>
              <a:endParaRPr lang="en-US">
                <a:latin typeface="Times" charset="0"/>
              </a:endParaRPr>
            </a:p>
          </p:txBody>
        </p:sp>
        <p:sp>
          <p:nvSpPr>
            <p:cNvPr id="94220" name="Text Box 12"/>
            <p:cNvSpPr txBox="1">
              <a:spLocks noChangeArrowheads="1"/>
            </p:cNvSpPr>
            <p:nvPr/>
          </p:nvSpPr>
          <p:spPr bwMode="auto">
            <a:xfrm>
              <a:off x="4508" y="710"/>
              <a:ext cx="244" cy="2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solidFill>
                    <a:schemeClr val="bg1"/>
                  </a:solidFill>
                  <a:latin typeface="Geneva" charset="0"/>
                </a:rPr>
                <a:t>0</a:t>
              </a:r>
              <a:endParaRPr lang="en-US">
                <a:latin typeface="Times" charset="0"/>
              </a:endParaRPr>
            </a:p>
          </p:txBody>
        </p:sp>
      </p:grpSp>
      <p:sp>
        <p:nvSpPr>
          <p:cNvPr id="94221" name="Text Box 13"/>
          <p:cNvSpPr txBox="1">
            <a:spLocks noChangeArrowheads="1"/>
          </p:cNvSpPr>
          <p:nvPr/>
        </p:nvSpPr>
        <p:spPr bwMode="auto">
          <a:xfrm>
            <a:off x="8686800" y="3048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838200" y="381000"/>
            <a:ext cx="7772400" cy="6405563"/>
            <a:chOff x="528" y="240"/>
            <a:chExt cx="4896" cy="4035"/>
          </a:xfrm>
        </p:grpSpPr>
        <p:sp>
          <p:nvSpPr>
            <p:cNvPr id="95235" name="Rectangle 3"/>
            <p:cNvSpPr>
              <a:spLocks noChangeArrowheads="1"/>
            </p:cNvSpPr>
            <p:nvPr/>
          </p:nvSpPr>
          <p:spPr bwMode="auto">
            <a:xfrm>
              <a:off x="528" y="240"/>
              <a:ext cx="4896" cy="384"/>
            </a:xfrm>
            <a:prstGeom prst="rect">
              <a:avLst/>
            </a:prstGeom>
            <a:solidFill>
              <a:srgbClr val="CECECE"/>
            </a:solidFill>
            <a:ln w="12700">
              <a:noFill/>
              <a:miter lim="800000"/>
              <a:headEnd/>
              <a:tailEnd/>
            </a:ln>
            <a:effectLst>
              <a:prstShdw prst="shdw17" dist="17961" dir="2700000">
                <a:srgbClr val="CECECE">
                  <a:gamma/>
                  <a:shade val="60000"/>
                  <a:invGamma/>
                  <a:alpha val="74998"/>
                </a:srgbClr>
              </a:prstShdw>
            </a:effectLst>
          </p:spPr>
          <p:txBody>
            <a:bodyPr lIns="90487" tIns="44450" rIns="90487" bIns="44450" anchor="ctr">
              <a:prstTxWarp prst="textNoShape">
                <a:avLst/>
              </a:prstTxWarp>
            </a:bodyPr>
            <a:lstStyle/>
            <a:p>
              <a:pPr algn="ctr"/>
              <a:r>
                <a:rPr lang="en-US" sz="4400">
                  <a:solidFill>
                    <a:schemeClr val="tx2"/>
                  </a:solidFill>
                  <a:latin typeface="Helvetica" charset="0"/>
                </a:rPr>
                <a:t>Exposure, no Erosion</a:t>
              </a:r>
            </a:p>
          </p:txBody>
        </p:sp>
        <p:sp>
          <p:nvSpPr>
            <p:cNvPr id="95236" name="Rectangle 4"/>
            <p:cNvSpPr>
              <a:spLocks noChangeArrowheads="1"/>
            </p:cNvSpPr>
            <p:nvPr/>
          </p:nvSpPr>
          <p:spPr bwMode="auto">
            <a:xfrm>
              <a:off x="917" y="898"/>
              <a:ext cx="125" cy="10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7" tIns="44450" rIns="90487" bIns="44450">
              <a:prstTxWarp prst="textNoShape">
                <a:avLst/>
              </a:prstTxWarp>
              <a:spAutoFit/>
            </a:bodyPr>
            <a:lstStyle/>
            <a:p>
              <a:r>
                <a:rPr lang="en-US" sz="500" b="1">
                  <a:solidFill>
                    <a:srgbClr val="000000"/>
                  </a:solidFill>
                  <a:latin typeface="Helvetica" charset="0"/>
                </a:rPr>
                <a:t> </a:t>
              </a:r>
            </a:p>
          </p:txBody>
        </p:sp>
        <p:sp>
          <p:nvSpPr>
            <p:cNvPr id="95237" name="Rectangle 5"/>
            <p:cNvSpPr>
              <a:spLocks noChangeArrowheads="1"/>
            </p:cNvSpPr>
            <p:nvPr/>
          </p:nvSpPr>
          <p:spPr bwMode="auto">
            <a:xfrm>
              <a:off x="917" y="898"/>
              <a:ext cx="125" cy="10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7" tIns="44450" rIns="90487" bIns="44450">
              <a:prstTxWarp prst="textNoShape">
                <a:avLst/>
              </a:prstTxWarp>
              <a:spAutoFit/>
            </a:bodyPr>
            <a:lstStyle/>
            <a:p>
              <a:r>
                <a:rPr lang="en-US" sz="500" b="1">
                  <a:solidFill>
                    <a:srgbClr val="000000"/>
                  </a:solidFill>
                  <a:latin typeface="Helvetica" charset="0"/>
                </a:rPr>
                <a:t> </a:t>
              </a:r>
            </a:p>
          </p:txBody>
        </p:sp>
        <p:sp>
          <p:nvSpPr>
            <p:cNvPr id="95238" name="Rectangle 6"/>
            <p:cNvSpPr>
              <a:spLocks noChangeArrowheads="1"/>
            </p:cNvSpPr>
            <p:nvPr/>
          </p:nvSpPr>
          <p:spPr bwMode="auto">
            <a:xfrm>
              <a:off x="1700" y="1052"/>
              <a:ext cx="2584" cy="2584"/>
            </a:xfrm>
            <a:prstGeom prst="rect">
              <a:avLst/>
            </a:prstGeom>
            <a:solidFill>
              <a:srgbClr val="CCCCCC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239" name="Line 7"/>
            <p:cNvSpPr>
              <a:spLocks noChangeShapeType="1"/>
            </p:cNvSpPr>
            <p:nvPr/>
          </p:nvSpPr>
          <p:spPr bwMode="auto">
            <a:xfrm>
              <a:off x="1708" y="3652"/>
              <a:ext cx="2580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240" name="Line 8"/>
            <p:cNvSpPr>
              <a:spLocks noChangeShapeType="1"/>
            </p:cNvSpPr>
            <p:nvPr/>
          </p:nvSpPr>
          <p:spPr bwMode="auto">
            <a:xfrm>
              <a:off x="1708" y="1060"/>
              <a:ext cx="2580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241" name="Line 9"/>
            <p:cNvSpPr>
              <a:spLocks noChangeShapeType="1"/>
            </p:cNvSpPr>
            <p:nvPr/>
          </p:nvSpPr>
          <p:spPr bwMode="auto">
            <a:xfrm flipV="1">
              <a:off x="1700" y="1060"/>
              <a:ext cx="0" cy="2592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242" name="Line 10"/>
            <p:cNvSpPr>
              <a:spLocks noChangeShapeType="1"/>
            </p:cNvSpPr>
            <p:nvPr/>
          </p:nvSpPr>
          <p:spPr bwMode="auto">
            <a:xfrm flipV="1">
              <a:off x="4292" y="1060"/>
              <a:ext cx="0" cy="2592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243" name="Line 11"/>
            <p:cNvSpPr>
              <a:spLocks noChangeShapeType="1"/>
            </p:cNvSpPr>
            <p:nvPr/>
          </p:nvSpPr>
          <p:spPr bwMode="auto">
            <a:xfrm>
              <a:off x="4300" y="3652"/>
              <a:ext cx="60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244" name="Line 12"/>
            <p:cNvSpPr>
              <a:spLocks noChangeShapeType="1"/>
            </p:cNvSpPr>
            <p:nvPr/>
          </p:nvSpPr>
          <p:spPr bwMode="auto">
            <a:xfrm>
              <a:off x="4300" y="3292"/>
              <a:ext cx="60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245" name="Line 13"/>
            <p:cNvSpPr>
              <a:spLocks noChangeShapeType="1"/>
            </p:cNvSpPr>
            <p:nvPr/>
          </p:nvSpPr>
          <p:spPr bwMode="auto">
            <a:xfrm>
              <a:off x="4300" y="2920"/>
              <a:ext cx="60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246" name="Line 14"/>
            <p:cNvSpPr>
              <a:spLocks noChangeShapeType="1"/>
            </p:cNvSpPr>
            <p:nvPr/>
          </p:nvSpPr>
          <p:spPr bwMode="auto">
            <a:xfrm>
              <a:off x="4300" y="2548"/>
              <a:ext cx="60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247" name="Line 15"/>
            <p:cNvSpPr>
              <a:spLocks noChangeShapeType="1"/>
            </p:cNvSpPr>
            <p:nvPr/>
          </p:nvSpPr>
          <p:spPr bwMode="auto">
            <a:xfrm>
              <a:off x="4300" y="2176"/>
              <a:ext cx="60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248" name="Line 16"/>
            <p:cNvSpPr>
              <a:spLocks noChangeShapeType="1"/>
            </p:cNvSpPr>
            <p:nvPr/>
          </p:nvSpPr>
          <p:spPr bwMode="auto">
            <a:xfrm>
              <a:off x="4300" y="1804"/>
              <a:ext cx="60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249" name="Line 17"/>
            <p:cNvSpPr>
              <a:spLocks noChangeShapeType="1"/>
            </p:cNvSpPr>
            <p:nvPr/>
          </p:nvSpPr>
          <p:spPr bwMode="auto">
            <a:xfrm>
              <a:off x="4300" y="1432"/>
              <a:ext cx="60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250" name="Line 18"/>
            <p:cNvSpPr>
              <a:spLocks noChangeShapeType="1"/>
            </p:cNvSpPr>
            <p:nvPr/>
          </p:nvSpPr>
          <p:spPr bwMode="auto">
            <a:xfrm>
              <a:off x="4300" y="1060"/>
              <a:ext cx="60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251" name="Line 19"/>
            <p:cNvSpPr>
              <a:spLocks noChangeShapeType="1"/>
            </p:cNvSpPr>
            <p:nvPr/>
          </p:nvSpPr>
          <p:spPr bwMode="auto">
            <a:xfrm flipV="1">
              <a:off x="1700" y="3652"/>
              <a:ext cx="0" cy="72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252" name="Line 20"/>
            <p:cNvSpPr>
              <a:spLocks noChangeShapeType="1"/>
            </p:cNvSpPr>
            <p:nvPr/>
          </p:nvSpPr>
          <p:spPr bwMode="auto">
            <a:xfrm flipV="1">
              <a:off x="2216" y="3652"/>
              <a:ext cx="0" cy="72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253" name="Line 21"/>
            <p:cNvSpPr>
              <a:spLocks noChangeShapeType="1"/>
            </p:cNvSpPr>
            <p:nvPr/>
          </p:nvSpPr>
          <p:spPr bwMode="auto">
            <a:xfrm flipV="1">
              <a:off x="2732" y="3652"/>
              <a:ext cx="0" cy="72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254" name="Line 22"/>
            <p:cNvSpPr>
              <a:spLocks noChangeShapeType="1"/>
            </p:cNvSpPr>
            <p:nvPr/>
          </p:nvSpPr>
          <p:spPr bwMode="auto">
            <a:xfrm flipV="1">
              <a:off x="3248" y="3652"/>
              <a:ext cx="0" cy="72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255" name="Line 23"/>
            <p:cNvSpPr>
              <a:spLocks noChangeShapeType="1"/>
            </p:cNvSpPr>
            <p:nvPr/>
          </p:nvSpPr>
          <p:spPr bwMode="auto">
            <a:xfrm flipV="1">
              <a:off x="3776" y="3652"/>
              <a:ext cx="0" cy="72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256" name="Freeform 24"/>
            <p:cNvSpPr>
              <a:spLocks/>
            </p:cNvSpPr>
            <p:nvPr/>
          </p:nvSpPr>
          <p:spPr bwMode="auto">
            <a:xfrm>
              <a:off x="4300" y="1060"/>
              <a:ext cx="1" cy="2665"/>
            </a:xfrm>
            <a:custGeom>
              <a:avLst/>
              <a:gdLst/>
              <a:ahLst/>
              <a:cxnLst>
                <a:cxn ang="0">
                  <a:pos x="0" y="2664"/>
                </a:cxn>
                <a:cxn ang="0">
                  <a:pos x="0" y="2592"/>
                </a:cxn>
                <a:cxn ang="0">
                  <a:pos x="0" y="0"/>
                </a:cxn>
              </a:cxnLst>
              <a:rect l="0" t="0" r="r" b="b"/>
              <a:pathLst>
                <a:path w="1" h="2665">
                  <a:moveTo>
                    <a:pt x="0" y="2664"/>
                  </a:moveTo>
                  <a:lnTo>
                    <a:pt x="0" y="2592"/>
                  </a:lnTo>
                  <a:lnTo>
                    <a:pt x="0" y="0"/>
                  </a:lnTo>
                </a:path>
              </a:pathLst>
            </a:custGeom>
            <a:noFill/>
            <a:ln w="254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257" name="Line 25"/>
            <p:cNvSpPr>
              <a:spLocks noChangeShapeType="1"/>
            </p:cNvSpPr>
            <p:nvPr/>
          </p:nvSpPr>
          <p:spPr bwMode="auto">
            <a:xfrm>
              <a:off x="1708" y="3652"/>
              <a:ext cx="2580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258" name="Freeform 26"/>
            <p:cNvSpPr>
              <a:spLocks/>
            </p:cNvSpPr>
            <p:nvPr/>
          </p:nvSpPr>
          <p:spPr bwMode="auto">
            <a:xfrm>
              <a:off x="1688" y="1424"/>
              <a:ext cx="29" cy="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"/>
                </a:cxn>
                <a:cxn ang="0">
                  <a:pos x="28" y="4"/>
                </a:cxn>
                <a:cxn ang="0">
                  <a:pos x="28" y="0"/>
                </a:cxn>
                <a:cxn ang="0">
                  <a:pos x="0" y="0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0" y="4"/>
                  </a:lnTo>
                  <a:lnTo>
                    <a:pt x="28" y="4"/>
                  </a:lnTo>
                  <a:lnTo>
                    <a:pt x="28" y="0"/>
                  </a:lnTo>
                  <a:lnTo>
                    <a:pt x="0" y="0"/>
                  </a:lnTo>
                </a:path>
              </a:pathLst>
            </a:custGeom>
            <a:solidFill>
              <a:srgbClr val="D40000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259" name="Freeform 27"/>
            <p:cNvSpPr>
              <a:spLocks/>
            </p:cNvSpPr>
            <p:nvPr/>
          </p:nvSpPr>
          <p:spPr bwMode="auto">
            <a:xfrm>
              <a:off x="1712" y="1460"/>
              <a:ext cx="29" cy="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"/>
                </a:cxn>
                <a:cxn ang="0">
                  <a:pos x="28" y="4"/>
                </a:cxn>
                <a:cxn ang="0">
                  <a:pos x="28" y="0"/>
                </a:cxn>
                <a:cxn ang="0">
                  <a:pos x="0" y="0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0" y="4"/>
                  </a:lnTo>
                  <a:lnTo>
                    <a:pt x="28" y="4"/>
                  </a:lnTo>
                  <a:lnTo>
                    <a:pt x="28" y="0"/>
                  </a:lnTo>
                  <a:lnTo>
                    <a:pt x="0" y="0"/>
                  </a:lnTo>
                </a:path>
              </a:pathLst>
            </a:custGeom>
            <a:solidFill>
              <a:srgbClr val="D40000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260" name="Freeform 28"/>
            <p:cNvSpPr>
              <a:spLocks/>
            </p:cNvSpPr>
            <p:nvPr/>
          </p:nvSpPr>
          <p:spPr bwMode="auto">
            <a:xfrm>
              <a:off x="1724" y="1496"/>
              <a:ext cx="29" cy="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"/>
                </a:cxn>
                <a:cxn ang="0">
                  <a:pos x="28" y="4"/>
                </a:cxn>
                <a:cxn ang="0">
                  <a:pos x="28" y="0"/>
                </a:cxn>
                <a:cxn ang="0">
                  <a:pos x="0" y="0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0" y="4"/>
                  </a:lnTo>
                  <a:lnTo>
                    <a:pt x="28" y="4"/>
                  </a:lnTo>
                  <a:lnTo>
                    <a:pt x="28" y="0"/>
                  </a:lnTo>
                  <a:lnTo>
                    <a:pt x="0" y="0"/>
                  </a:lnTo>
                </a:path>
              </a:pathLst>
            </a:custGeom>
            <a:solidFill>
              <a:srgbClr val="D40000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261" name="Freeform 29"/>
            <p:cNvSpPr>
              <a:spLocks/>
            </p:cNvSpPr>
            <p:nvPr/>
          </p:nvSpPr>
          <p:spPr bwMode="auto">
            <a:xfrm>
              <a:off x="1736" y="1508"/>
              <a:ext cx="41" cy="41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" y="40"/>
                </a:cxn>
                <a:cxn ang="0">
                  <a:pos x="40" y="10"/>
                </a:cxn>
                <a:cxn ang="0">
                  <a:pos x="30" y="0"/>
                </a:cxn>
                <a:cxn ang="0">
                  <a:pos x="0" y="30"/>
                </a:cxn>
              </a:cxnLst>
              <a:rect l="0" t="0" r="r" b="b"/>
              <a:pathLst>
                <a:path w="41" h="41">
                  <a:moveTo>
                    <a:pt x="0" y="30"/>
                  </a:moveTo>
                  <a:lnTo>
                    <a:pt x="10" y="40"/>
                  </a:lnTo>
                  <a:lnTo>
                    <a:pt x="40" y="10"/>
                  </a:lnTo>
                  <a:lnTo>
                    <a:pt x="30" y="0"/>
                  </a:lnTo>
                  <a:lnTo>
                    <a:pt x="0" y="30"/>
                  </a:lnTo>
                </a:path>
              </a:pathLst>
            </a:custGeom>
            <a:solidFill>
              <a:srgbClr val="D40000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262" name="Freeform 30"/>
            <p:cNvSpPr>
              <a:spLocks/>
            </p:cNvSpPr>
            <p:nvPr/>
          </p:nvSpPr>
          <p:spPr bwMode="auto">
            <a:xfrm>
              <a:off x="1772" y="1544"/>
              <a:ext cx="5" cy="29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4" y="28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28"/>
                </a:cxn>
              </a:cxnLst>
              <a:rect l="0" t="0" r="r" b="b"/>
              <a:pathLst>
                <a:path w="5" h="29">
                  <a:moveTo>
                    <a:pt x="0" y="28"/>
                  </a:moveTo>
                  <a:lnTo>
                    <a:pt x="4" y="28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28"/>
                  </a:lnTo>
                </a:path>
              </a:pathLst>
            </a:custGeom>
            <a:solidFill>
              <a:srgbClr val="D40000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263" name="Freeform 31"/>
            <p:cNvSpPr>
              <a:spLocks/>
            </p:cNvSpPr>
            <p:nvPr/>
          </p:nvSpPr>
          <p:spPr bwMode="auto">
            <a:xfrm>
              <a:off x="1772" y="1592"/>
              <a:ext cx="29" cy="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"/>
                </a:cxn>
                <a:cxn ang="0">
                  <a:pos x="28" y="4"/>
                </a:cxn>
                <a:cxn ang="0">
                  <a:pos x="28" y="0"/>
                </a:cxn>
                <a:cxn ang="0">
                  <a:pos x="0" y="0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0" y="4"/>
                  </a:lnTo>
                  <a:lnTo>
                    <a:pt x="28" y="4"/>
                  </a:lnTo>
                  <a:lnTo>
                    <a:pt x="28" y="0"/>
                  </a:lnTo>
                  <a:lnTo>
                    <a:pt x="0" y="0"/>
                  </a:lnTo>
                </a:path>
              </a:pathLst>
            </a:custGeom>
            <a:solidFill>
              <a:srgbClr val="D40000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264" name="Freeform 32"/>
            <p:cNvSpPr>
              <a:spLocks/>
            </p:cNvSpPr>
            <p:nvPr/>
          </p:nvSpPr>
          <p:spPr bwMode="auto">
            <a:xfrm>
              <a:off x="1796" y="1628"/>
              <a:ext cx="29" cy="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"/>
                </a:cxn>
                <a:cxn ang="0">
                  <a:pos x="28" y="4"/>
                </a:cxn>
                <a:cxn ang="0">
                  <a:pos x="28" y="0"/>
                </a:cxn>
                <a:cxn ang="0">
                  <a:pos x="0" y="0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0" y="4"/>
                  </a:lnTo>
                  <a:lnTo>
                    <a:pt x="28" y="4"/>
                  </a:lnTo>
                  <a:lnTo>
                    <a:pt x="28" y="0"/>
                  </a:lnTo>
                  <a:lnTo>
                    <a:pt x="0" y="0"/>
                  </a:lnTo>
                </a:path>
              </a:pathLst>
            </a:custGeom>
            <a:solidFill>
              <a:srgbClr val="D40000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265" name="Freeform 33"/>
            <p:cNvSpPr>
              <a:spLocks/>
            </p:cNvSpPr>
            <p:nvPr/>
          </p:nvSpPr>
          <p:spPr bwMode="auto">
            <a:xfrm>
              <a:off x="1820" y="1664"/>
              <a:ext cx="29" cy="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"/>
                </a:cxn>
                <a:cxn ang="0">
                  <a:pos x="28" y="4"/>
                </a:cxn>
                <a:cxn ang="0">
                  <a:pos x="28" y="0"/>
                </a:cxn>
                <a:cxn ang="0">
                  <a:pos x="0" y="0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0" y="4"/>
                  </a:lnTo>
                  <a:lnTo>
                    <a:pt x="28" y="4"/>
                  </a:lnTo>
                  <a:lnTo>
                    <a:pt x="28" y="0"/>
                  </a:lnTo>
                  <a:lnTo>
                    <a:pt x="0" y="0"/>
                  </a:lnTo>
                </a:path>
              </a:pathLst>
            </a:custGeom>
            <a:solidFill>
              <a:srgbClr val="D40000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266" name="Freeform 34"/>
            <p:cNvSpPr>
              <a:spLocks/>
            </p:cNvSpPr>
            <p:nvPr/>
          </p:nvSpPr>
          <p:spPr bwMode="auto">
            <a:xfrm>
              <a:off x="1832" y="1676"/>
              <a:ext cx="41" cy="41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" y="40"/>
                </a:cxn>
                <a:cxn ang="0">
                  <a:pos x="40" y="10"/>
                </a:cxn>
                <a:cxn ang="0">
                  <a:pos x="30" y="0"/>
                </a:cxn>
                <a:cxn ang="0">
                  <a:pos x="0" y="30"/>
                </a:cxn>
              </a:cxnLst>
              <a:rect l="0" t="0" r="r" b="b"/>
              <a:pathLst>
                <a:path w="41" h="41">
                  <a:moveTo>
                    <a:pt x="0" y="30"/>
                  </a:moveTo>
                  <a:lnTo>
                    <a:pt x="10" y="40"/>
                  </a:lnTo>
                  <a:lnTo>
                    <a:pt x="40" y="10"/>
                  </a:lnTo>
                  <a:lnTo>
                    <a:pt x="30" y="0"/>
                  </a:lnTo>
                  <a:lnTo>
                    <a:pt x="0" y="30"/>
                  </a:lnTo>
                </a:path>
              </a:pathLst>
            </a:custGeom>
            <a:solidFill>
              <a:srgbClr val="D40000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267" name="Freeform 35"/>
            <p:cNvSpPr>
              <a:spLocks/>
            </p:cNvSpPr>
            <p:nvPr/>
          </p:nvSpPr>
          <p:spPr bwMode="auto">
            <a:xfrm>
              <a:off x="1856" y="1736"/>
              <a:ext cx="29" cy="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"/>
                </a:cxn>
                <a:cxn ang="0">
                  <a:pos x="28" y="4"/>
                </a:cxn>
                <a:cxn ang="0">
                  <a:pos x="28" y="0"/>
                </a:cxn>
                <a:cxn ang="0">
                  <a:pos x="0" y="0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0" y="4"/>
                  </a:lnTo>
                  <a:lnTo>
                    <a:pt x="28" y="4"/>
                  </a:lnTo>
                  <a:lnTo>
                    <a:pt x="28" y="0"/>
                  </a:lnTo>
                  <a:lnTo>
                    <a:pt x="0" y="0"/>
                  </a:lnTo>
                </a:path>
              </a:pathLst>
            </a:custGeom>
            <a:solidFill>
              <a:srgbClr val="D40000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268" name="Freeform 36"/>
            <p:cNvSpPr>
              <a:spLocks/>
            </p:cNvSpPr>
            <p:nvPr/>
          </p:nvSpPr>
          <p:spPr bwMode="auto">
            <a:xfrm>
              <a:off x="1868" y="1748"/>
              <a:ext cx="41" cy="41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" y="40"/>
                </a:cxn>
                <a:cxn ang="0">
                  <a:pos x="40" y="10"/>
                </a:cxn>
                <a:cxn ang="0">
                  <a:pos x="30" y="0"/>
                </a:cxn>
                <a:cxn ang="0">
                  <a:pos x="0" y="30"/>
                </a:cxn>
              </a:cxnLst>
              <a:rect l="0" t="0" r="r" b="b"/>
              <a:pathLst>
                <a:path w="41" h="41">
                  <a:moveTo>
                    <a:pt x="0" y="30"/>
                  </a:moveTo>
                  <a:lnTo>
                    <a:pt x="10" y="40"/>
                  </a:lnTo>
                  <a:lnTo>
                    <a:pt x="40" y="10"/>
                  </a:lnTo>
                  <a:lnTo>
                    <a:pt x="30" y="0"/>
                  </a:lnTo>
                  <a:lnTo>
                    <a:pt x="0" y="30"/>
                  </a:lnTo>
                </a:path>
              </a:pathLst>
            </a:custGeom>
            <a:solidFill>
              <a:srgbClr val="D40000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269" name="Freeform 37"/>
            <p:cNvSpPr>
              <a:spLocks/>
            </p:cNvSpPr>
            <p:nvPr/>
          </p:nvSpPr>
          <p:spPr bwMode="auto">
            <a:xfrm>
              <a:off x="1892" y="1784"/>
              <a:ext cx="41" cy="41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" y="40"/>
                </a:cxn>
                <a:cxn ang="0">
                  <a:pos x="40" y="10"/>
                </a:cxn>
                <a:cxn ang="0">
                  <a:pos x="30" y="0"/>
                </a:cxn>
                <a:cxn ang="0">
                  <a:pos x="0" y="30"/>
                </a:cxn>
              </a:cxnLst>
              <a:rect l="0" t="0" r="r" b="b"/>
              <a:pathLst>
                <a:path w="41" h="41">
                  <a:moveTo>
                    <a:pt x="0" y="30"/>
                  </a:moveTo>
                  <a:lnTo>
                    <a:pt x="10" y="40"/>
                  </a:lnTo>
                  <a:lnTo>
                    <a:pt x="40" y="10"/>
                  </a:lnTo>
                  <a:lnTo>
                    <a:pt x="30" y="0"/>
                  </a:lnTo>
                  <a:lnTo>
                    <a:pt x="0" y="30"/>
                  </a:lnTo>
                </a:path>
              </a:pathLst>
            </a:custGeom>
            <a:solidFill>
              <a:srgbClr val="D40000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270" name="Freeform 38"/>
            <p:cNvSpPr>
              <a:spLocks/>
            </p:cNvSpPr>
            <p:nvPr/>
          </p:nvSpPr>
          <p:spPr bwMode="auto">
            <a:xfrm>
              <a:off x="1916" y="1820"/>
              <a:ext cx="41" cy="41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" y="40"/>
                </a:cxn>
                <a:cxn ang="0">
                  <a:pos x="40" y="10"/>
                </a:cxn>
                <a:cxn ang="0">
                  <a:pos x="30" y="0"/>
                </a:cxn>
                <a:cxn ang="0">
                  <a:pos x="0" y="30"/>
                </a:cxn>
              </a:cxnLst>
              <a:rect l="0" t="0" r="r" b="b"/>
              <a:pathLst>
                <a:path w="41" h="41">
                  <a:moveTo>
                    <a:pt x="0" y="30"/>
                  </a:moveTo>
                  <a:lnTo>
                    <a:pt x="10" y="40"/>
                  </a:lnTo>
                  <a:lnTo>
                    <a:pt x="40" y="10"/>
                  </a:lnTo>
                  <a:lnTo>
                    <a:pt x="30" y="0"/>
                  </a:lnTo>
                  <a:lnTo>
                    <a:pt x="0" y="30"/>
                  </a:lnTo>
                </a:path>
              </a:pathLst>
            </a:custGeom>
            <a:solidFill>
              <a:srgbClr val="D40000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271" name="Freeform 39"/>
            <p:cNvSpPr>
              <a:spLocks/>
            </p:cNvSpPr>
            <p:nvPr/>
          </p:nvSpPr>
          <p:spPr bwMode="auto">
            <a:xfrm>
              <a:off x="1940" y="1856"/>
              <a:ext cx="41" cy="41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" y="40"/>
                </a:cxn>
                <a:cxn ang="0">
                  <a:pos x="40" y="10"/>
                </a:cxn>
                <a:cxn ang="0">
                  <a:pos x="30" y="0"/>
                </a:cxn>
                <a:cxn ang="0">
                  <a:pos x="0" y="30"/>
                </a:cxn>
              </a:cxnLst>
              <a:rect l="0" t="0" r="r" b="b"/>
              <a:pathLst>
                <a:path w="41" h="41">
                  <a:moveTo>
                    <a:pt x="0" y="30"/>
                  </a:moveTo>
                  <a:lnTo>
                    <a:pt x="10" y="40"/>
                  </a:lnTo>
                  <a:lnTo>
                    <a:pt x="40" y="10"/>
                  </a:lnTo>
                  <a:lnTo>
                    <a:pt x="30" y="0"/>
                  </a:lnTo>
                  <a:lnTo>
                    <a:pt x="0" y="30"/>
                  </a:lnTo>
                </a:path>
              </a:pathLst>
            </a:custGeom>
            <a:solidFill>
              <a:srgbClr val="D40000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272" name="Freeform 40"/>
            <p:cNvSpPr>
              <a:spLocks/>
            </p:cNvSpPr>
            <p:nvPr/>
          </p:nvSpPr>
          <p:spPr bwMode="auto">
            <a:xfrm>
              <a:off x="1976" y="1916"/>
              <a:ext cx="29" cy="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"/>
                </a:cxn>
                <a:cxn ang="0">
                  <a:pos x="28" y="4"/>
                </a:cxn>
                <a:cxn ang="0">
                  <a:pos x="28" y="0"/>
                </a:cxn>
                <a:cxn ang="0">
                  <a:pos x="0" y="0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0" y="4"/>
                  </a:lnTo>
                  <a:lnTo>
                    <a:pt x="28" y="4"/>
                  </a:lnTo>
                  <a:lnTo>
                    <a:pt x="28" y="0"/>
                  </a:lnTo>
                  <a:lnTo>
                    <a:pt x="0" y="0"/>
                  </a:lnTo>
                </a:path>
              </a:pathLst>
            </a:custGeom>
            <a:solidFill>
              <a:srgbClr val="D40000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273" name="Freeform 41"/>
            <p:cNvSpPr>
              <a:spLocks/>
            </p:cNvSpPr>
            <p:nvPr/>
          </p:nvSpPr>
          <p:spPr bwMode="auto">
            <a:xfrm>
              <a:off x="2024" y="1976"/>
              <a:ext cx="29" cy="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"/>
                </a:cxn>
                <a:cxn ang="0">
                  <a:pos x="28" y="4"/>
                </a:cxn>
                <a:cxn ang="0">
                  <a:pos x="28" y="0"/>
                </a:cxn>
                <a:cxn ang="0">
                  <a:pos x="0" y="0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0" y="4"/>
                  </a:lnTo>
                  <a:lnTo>
                    <a:pt x="28" y="4"/>
                  </a:lnTo>
                  <a:lnTo>
                    <a:pt x="28" y="0"/>
                  </a:lnTo>
                  <a:lnTo>
                    <a:pt x="0" y="0"/>
                  </a:lnTo>
                </a:path>
              </a:pathLst>
            </a:custGeom>
            <a:solidFill>
              <a:srgbClr val="D40000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274" name="Freeform 42"/>
            <p:cNvSpPr>
              <a:spLocks/>
            </p:cNvSpPr>
            <p:nvPr/>
          </p:nvSpPr>
          <p:spPr bwMode="auto">
            <a:xfrm>
              <a:off x="2072" y="2036"/>
              <a:ext cx="29" cy="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"/>
                </a:cxn>
                <a:cxn ang="0">
                  <a:pos x="28" y="4"/>
                </a:cxn>
                <a:cxn ang="0">
                  <a:pos x="28" y="0"/>
                </a:cxn>
                <a:cxn ang="0">
                  <a:pos x="0" y="0"/>
                </a:cxn>
              </a:cxnLst>
              <a:rect l="0" t="0" r="r" b="b"/>
              <a:pathLst>
                <a:path w="29" h="5">
                  <a:moveTo>
                    <a:pt x="0" y="0"/>
                  </a:moveTo>
                  <a:lnTo>
                    <a:pt x="0" y="4"/>
                  </a:lnTo>
                  <a:lnTo>
                    <a:pt x="28" y="4"/>
                  </a:lnTo>
                  <a:lnTo>
                    <a:pt x="28" y="0"/>
                  </a:lnTo>
                  <a:lnTo>
                    <a:pt x="0" y="0"/>
                  </a:lnTo>
                </a:path>
              </a:pathLst>
            </a:custGeom>
            <a:solidFill>
              <a:srgbClr val="D40000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275" name="Freeform 43"/>
            <p:cNvSpPr>
              <a:spLocks/>
            </p:cNvSpPr>
            <p:nvPr/>
          </p:nvSpPr>
          <p:spPr bwMode="auto">
            <a:xfrm>
              <a:off x="2144" y="2072"/>
              <a:ext cx="5" cy="29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4" y="28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28"/>
                </a:cxn>
              </a:cxnLst>
              <a:rect l="0" t="0" r="r" b="b"/>
              <a:pathLst>
                <a:path w="5" h="29">
                  <a:moveTo>
                    <a:pt x="0" y="28"/>
                  </a:moveTo>
                  <a:lnTo>
                    <a:pt x="4" y="28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28"/>
                  </a:lnTo>
                </a:path>
              </a:pathLst>
            </a:custGeom>
            <a:solidFill>
              <a:srgbClr val="D40000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276" name="Freeform 44"/>
            <p:cNvSpPr>
              <a:spLocks/>
            </p:cNvSpPr>
            <p:nvPr/>
          </p:nvSpPr>
          <p:spPr bwMode="auto">
            <a:xfrm>
              <a:off x="2180" y="2120"/>
              <a:ext cx="41" cy="41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" y="40"/>
                </a:cxn>
                <a:cxn ang="0">
                  <a:pos x="40" y="10"/>
                </a:cxn>
                <a:cxn ang="0">
                  <a:pos x="30" y="0"/>
                </a:cxn>
                <a:cxn ang="0">
                  <a:pos x="0" y="30"/>
                </a:cxn>
              </a:cxnLst>
              <a:rect l="0" t="0" r="r" b="b"/>
              <a:pathLst>
                <a:path w="41" h="41">
                  <a:moveTo>
                    <a:pt x="0" y="30"/>
                  </a:moveTo>
                  <a:lnTo>
                    <a:pt x="10" y="40"/>
                  </a:lnTo>
                  <a:lnTo>
                    <a:pt x="40" y="10"/>
                  </a:lnTo>
                  <a:lnTo>
                    <a:pt x="30" y="0"/>
                  </a:lnTo>
                  <a:lnTo>
                    <a:pt x="0" y="30"/>
                  </a:lnTo>
                </a:path>
              </a:pathLst>
            </a:custGeom>
            <a:solidFill>
              <a:srgbClr val="D40000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277" name="Freeform 45"/>
            <p:cNvSpPr>
              <a:spLocks/>
            </p:cNvSpPr>
            <p:nvPr/>
          </p:nvSpPr>
          <p:spPr bwMode="auto">
            <a:xfrm>
              <a:off x="2204" y="2144"/>
              <a:ext cx="41" cy="41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" y="40"/>
                </a:cxn>
                <a:cxn ang="0">
                  <a:pos x="40" y="10"/>
                </a:cxn>
                <a:cxn ang="0">
                  <a:pos x="30" y="0"/>
                </a:cxn>
                <a:cxn ang="0">
                  <a:pos x="0" y="30"/>
                </a:cxn>
              </a:cxnLst>
              <a:rect l="0" t="0" r="r" b="b"/>
              <a:pathLst>
                <a:path w="41" h="41">
                  <a:moveTo>
                    <a:pt x="0" y="30"/>
                  </a:moveTo>
                  <a:lnTo>
                    <a:pt x="10" y="40"/>
                  </a:lnTo>
                  <a:lnTo>
                    <a:pt x="40" y="10"/>
                  </a:lnTo>
                  <a:lnTo>
                    <a:pt x="30" y="0"/>
                  </a:lnTo>
                  <a:lnTo>
                    <a:pt x="0" y="30"/>
                  </a:lnTo>
                </a:path>
              </a:pathLst>
            </a:custGeom>
            <a:solidFill>
              <a:srgbClr val="D40000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278" name="Freeform 46"/>
            <p:cNvSpPr>
              <a:spLocks/>
            </p:cNvSpPr>
            <p:nvPr/>
          </p:nvSpPr>
          <p:spPr bwMode="auto">
            <a:xfrm>
              <a:off x="2240" y="2168"/>
              <a:ext cx="41" cy="41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" y="40"/>
                </a:cxn>
                <a:cxn ang="0">
                  <a:pos x="40" y="10"/>
                </a:cxn>
                <a:cxn ang="0">
                  <a:pos x="30" y="0"/>
                </a:cxn>
                <a:cxn ang="0">
                  <a:pos x="0" y="30"/>
                </a:cxn>
              </a:cxnLst>
              <a:rect l="0" t="0" r="r" b="b"/>
              <a:pathLst>
                <a:path w="41" h="41">
                  <a:moveTo>
                    <a:pt x="0" y="30"/>
                  </a:moveTo>
                  <a:lnTo>
                    <a:pt x="10" y="40"/>
                  </a:lnTo>
                  <a:lnTo>
                    <a:pt x="40" y="10"/>
                  </a:lnTo>
                  <a:lnTo>
                    <a:pt x="30" y="0"/>
                  </a:lnTo>
                  <a:lnTo>
                    <a:pt x="0" y="30"/>
                  </a:lnTo>
                </a:path>
              </a:pathLst>
            </a:custGeom>
            <a:solidFill>
              <a:srgbClr val="D40000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279" name="Freeform 47"/>
            <p:cNvSpPr>
              <a:spLocks/>
            </p:cNvSpPr>
            <p:nvPr/>
          </p:nvSpPr>
          <p:spPr bwMode="auto">
            <a:xfrm>
              <a:off x="2264" y="2192"/>
              <a:ext cx="41" cy="41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" y="40"/>
                </a:cxn>
                <a:cxn ang="0">
                  <a:pos x="40" y="10"/>
                </a:cxn>
                <a:cxn ang="0">
                  <a:pos x="30" y="0"/>
                </a:cxn>
                <a:cxn ang="0">
                  <a:pos x="0" y="30"/>
                </a:cxn>
              </a:cxnLst>
              <a:rect l="0" t="0" r="r" b="b"/>
              <a:pathLst>
                <a:path w="41" h="41">
                  <a:moveTo>
                    <a:pt x="0" y="30"/>
                  </a:moveTo>
                  <a:lnTo>
                    <a:pt x="10" y="40"/>
                  </a:lnTo>
                  <a:lnTo>
                    <a:pt x="40" y="10"/>
                  </a:lnTo>
                  <a:lnTo>
                    <a:pt x="30" y="0"/>
                  </a:lnTo>
                  <a:lnTo>
                    <a:pt x="0" y="30"/>
                  </a:lnTo>
                </a:path>
              </a:pathLst>
            </a:custGeom>
            <a:solidFill>
              <a:srgbClr val="D40000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280" name="Freeform 48"/>
            <p:cNvSpPr>
              <a:spLocks/>
            </p:cNvSpPr>
            <p:nvPr/>
          </p:nvSpPr>
          <p:spPr bwMode="auto">
            <a:xfrm>
              <a:off x="2300" y="2216"/>
              <a:ext cx="41" cy="41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" y="40"/>
                </a:cxn>
                <a:cxn ang="0">
                  <a:pos x="40" y="10"/>
                </a:cxn>
                <a:cxn ang="0">
                  <a:pos x="30" y="0"/>
                </a:cxn>
                <a:cxn ang="0">
                  <a:pos x="0" y="30"/>
                </a:cxn>
              </a:cxnLst>
              <a:rect l="0" t="0" r="r" b="b"/>
              <a:pathLst>
                <a:path w="41" h="41">
                  <a:moveTo>
                    <a:pt x="0" y="30"/>
                  </a:moveTo>
                  <a:lnTo>
                    <a:pt x="10" y="40"/>
                  </a:lnTo>
                  <a:lnTo>
                    <a:pt x="40" y="10"/>
                  </a:lnTo>
                  <a:lnTo>
                    <a:pt x="30" y="0"/>
                  </a:lnTo>
                  <a:lnTo>
                    <a:pt x="0" y="30"/>
                  </a:lnTo>
                </a:path>
              </a:pathLst>
            </a:custGeom>
            <a:solidFill>
              <a:srgbClr val="D40000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281" name="Freeform 49"/>
            <p:cNvSpPr>
              <a:spLocks/>
            </p:cNvSpPr>
            <p:nvPr/>
          </p:nvSpPr>
          <p:spPr bwMode="auto">
            <a:xfrm>
              <a:off x="2348" y="2240"/>
              <a:ext cx="5" cy="29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4" y="28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28"/>
                </a:cxn>
              </a:cxnLst>
              <a:rect l="0" t="0" r="r" b="b"/>
              <a:pathLst>
                <a:path w="5" h="29">
                  <a:moveTo>
                    <a:pt x="0" y="28"/>
                  </a:moveTo>
                  <a:lnTo>
                    <a:pt x="4" y="28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28"/>
                  </a:lnTo>
                </a:path>
              </a:pathLst>
            </a:custGeom>
            <a:solidFill>
              <a:srgbClr val="D40000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282" name="Freeform 50"/>
            <p:cNvSpPr>
              <a:spLocks/>
            </p:cNvSpPr>
            <p:nvPr/>
          </p:nvSpPr>
          <p:spPr bwMode="auto">
            <a:xfrm>
              <a:off x="2360" y="2252"/>
              <a:ext cx="41" cy="41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" y="40"/>
                </a:cxn>
                <a:cxn ang="0">
                  <a:pos x="40" y="10"/>
                </a:cxn>
                <a:cxn ang="0">
                  <a:pos x="30" y="0"/>
                </a:cxn>
                <a:cxn ang="0">
                  <a:pos x="0" y="30"/>
                </a:cxn>
              </a:cxnLst>
              <a:rect l="0" t="0" r="r" b="b"/>
              <a:pathLst>
                <a:path w="41" h="41">
                  <a:moveTo>
                    <a:pt x="0" y="30"/>
                  </a:moveTo>
                  <a:lnTo>
                    <a:pt x="10" y="40"/>
                  </a:lnTo>
                  <a:lnTo>
                    <a:pt x="40" y="10"/>
                  </a:lnTo>
                  <a:lnTo>
                    <a:pt x="30" y="0"/>
                  </a:lnTo>
                  <a:lnTo>
                    <a:pt x="0" y="30"/>
                  </a:lnTo>
                </a:path>
              </a:pathLst>
            </a:custGeom>
            <a:solidFill>
              <a:srgbClr val="D40000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283" name="Freeform 51"/>
            <p:cNvSpPr>
              <a:spLocks/>
            </p:cNvSpPr>
            <p:nvPr/>
          </p:nvSpPr>
          <p:spPr bwMode="auto">
            <a:xfrm>
              <a:off x="2396" y="2276"/>
              <a:ext cx="41" cy="41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" y="40"/>
                </a:cxn>
                <a:cxn ang="0">
                  <a:pos x="40" y="10"/>
                </a:cxn>
                <a:cxn ang="0">
                  <a:pos x="30" y="0"/>
                </a:cxn>
                <a:cxn ang="0">
                  <a:pos x="0" y="30"/>
                </a:cxn>
              </a:cxnLst>
              <a:rect l="0" t="0" r="r" b="b"/>
              <a:pathLst>
                <a:path w="41" h="41">
                  <a:moveTo>
                    <a:pt x="0" y="30"/>
                  </a:moveTo>
                  <a:lnTo>
                    <a:pt x="10" y="40"/>
                  </a:lnTo>
                  <a:lnTo>
                    <a:pt x="40" y="10"/>
                  </a:lnTo>
                  <a:lnTo>
                    <a:pt x="30" y="0"/>
                  </a:lnTo>
                  <a:lnTo>
                    <a:pt x="0" y="30"/>
                  </a:lnTo>
                </a:path>
              </a:pathLst>
            </a:custGeom>
            <a:solidFill>
              <a:srgbClr val="D40000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284" name="Freeform 52"/>
            <p:cNvSpPr>
              <a:spLocks/>
            </p:cNvSpPr>
            <p:nvPr/>
          </p:nvSpPr>
          <p:spPr bwMode="auto">
            <a:xfrm>
              <a:off x="2444" y="2300"/>
              <a:ext cx="5" cy="29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4" y="28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28"/>
                </a:cxn>
              </a:cxnLst>
              <a:rect l="0" t="0" r="r" b="b"/>
              <a:pathLst>
                <a:path w="5" h="29">
                  <a:moveTo>
                    <a:pt x="0" y="28"/>
                  </a:moveTo>
                  <a:lnTo>
                    <a:pt x="4" y="28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28"/>
                  </a:lnTo>
                </a:path>
              </a:pathLst>
            </a:custGeom>
            <a:solidFill>
              <a:srgbClr val="D40000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285" name="Freeform 53"/>
            <p:cNvSpPr>
              <a:spLocks/>
            </p:cNvSpPr>
            <p:nvPr/>
          </p:nvSpPr>
          <p:spPr bwMode="auto">
            <a:xfrm>
              <a:off x="2480" y="2312"/>
              <a:ext cx="5" cy="29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4" y="28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28"/>
                </a:cxn>
              </a:cxnLst>
              <a:rect l="0" t="0" r="r" b="b"/>
              <a:pathLst>
                <a:path w="5" h="29">
                  <a:moveTo>
                    <a:pt x="0" y="28"/>
                  </a:moveTo>
                  <a:lnTo>
                    <a:pt x="4" y="28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28"/>
                  </a:lnTo>
                </a:path>
              </a:pathLst>
            </a:custGeom>
            <a:solidFill>
              <a:srgbClr val="D40000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286" name="Freeform 54"/>
            <p:cNvSpPr>
              <a:spLocks/>
            </p:cNvSpPr>
            <p:nvPr/>
          </p:nvSpPr>
          <p:spPr bwMode="auto">
            <a:xfrm>
              <a:off x="2492" y="2324"/>
              <a:ext cx="41" cy="41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" y="40"/>
                </a:cxn>
                <a:cxn ang="0">
                  <a:pos x="40" y="10"/>
                </a:cxn>
                <a:cxn ang="0">
                  <a:pos x="30" y="0"/>
                </a:cxn>
                <a:cxn ang="0">
                  <a:pos x="0" y="30"/>
                </a:cxn>
              </a:cxnLst>
              <a:rect l="0" t="0" r="r" b="b"/>
              <a:pathLst>
                <a:path w="41" h="41">
                  <a:moveTo>
                    <a:pt x="0" y="30"/>
                  </a:moveTo>
                  <a:lnTo>
                    <a:pt x="10" y="40"/>
                  </a:lnTo>
                  <a:lnTo>
                    <a:pt x="40" y="10"/>
                  </a:lnTo>
                  <a:lnTo>
                    <a:pt x="30" y="0"/>
                  </a:lnTo>
                  <a:lnTo>
                    <a:pt x="0" y="30"/>
                  </a:lnTo>
                </a:path>
              </a:pathLst>
            </a:custGeom>
            <a:solidFill>
              <a:srgbClr val="D40000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287" name="Freeform 55"/>
            <p:cNvSpPr>
              <a:spLocks/>
            </p:cNvSpPr>
            <p:nvPr/>
          </p:nvSpPr>
          <p:spPr bwMode="auto">
            <a:xfrm>
              <a:off x="2552" y="2348"/>
              <a:ext cx="5" cy="29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4" y="28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28"/>
                </a:cxn>
              </a:cxnLst>
              <a:rect l="0" t="0" r="r" b="b"/>
              <a:pathLst>
                <a:path w="5" h="29">
                  <a:moveTo>
                    <a:pt x="0" y="28"/>
                  </a:moveTo>
                  <a:lnTo>
                    <a:pt x="4" y="28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28"/>
                  </a:lnTo>
                </a:path>
              </a:pathLst>
            </a:custGeom>
            <a:solidFill>
              <a:srgbClr val="D40000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288" name="Freeform 56"/>
            <p:cNvSpPr>
              <a:spLocks/>
            </p:cNvSpPr>
            <p:nvPr/>
          </p:nvSpPr>
          <p:spPr bwMode="auto">
            <a:xfrm>
              <a:off x="2564" y="2360"/>
              <a:ext cx="41" cy="41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" y="40"/>
                </a:cxn>
                <a:cxn ang="0">
                  <a:pos x="40" y="10"/>
                </a:cxn>
                <a:cxn ang="0">
                  <a:pos x="30" y="0"/>
                </a:cxn>
                <a:cxn ang="0">
                  <a:pos x="0" y="30"/>
                </a:cxn>
              </a:cxnLst>
              <a:rect l="0" t="0" r="r" b="b"/>
              <a:pathLst>
                <a:path w="41" h="41">
                  <a:moveTo>
                    <a:pt x="0" y="30"/>
                  </a:moveTo>
                  <a:lnTo>
                    <a:pt x="10" y="40"/>
                  </a:lnTo>
                  <a:lnTo>
                    <a:pt x="40" y="10"/>
                  </a:lnTo>
                  <a:lnTo>
                    <a:pt x="30" y="0"/>
                  </a:lnTo>
                  <a:lnTo>
                    <a:pt x="0" y="30"/>
                  </a:lnTo>
                </a:path>
              </a:pathLst>
            </a:custGeom>
            <a:solidFill>
              <a:srgbClr val="D40000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289" name="Freeform 57"/>
            <p:cNvSpPr>
              <a:spLocks/>
            </p:cNvSpPr>
            <p:nvPr/>
          </p:nvSpPr>
          <p:spPr bwMode="auto">
            <a:xfrm>
              <a:off x="2624" y="2384"/>
              <a:ext cx="5" cy="29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4" y="28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28"/>
                </a:cxn>
              </a:cxnLst>
              <a:rect l="0" t="0" r="r" b="b"/>
              <a:pathLst>
                <a:path w="5" h="29">
                  <a:moveTo>
                    <a:pt x="0" y="28"/>
                  </a:moveTo>
                  <a:lnTo>
                    <a:pt x="4" y="28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28"/>
                  </a:lnTo>
                </a:path>
              </a:pathLst>
            </a:custGeom>
            <a:solidFill>
              <a:srgbClr val="D40000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290" name="Freeform 58"/>
            <p:cNvSpPr>
              <a:spLocks/>
            </p:cNvSpPr>
            <p:nvPr/>
          </p:nvSpPr>
          <p:spPr bwMode="auto">
            <a:xfrm>
              <a:off x="2660" y="2396"/>
              <a:ext cx="5" cy="29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4" y="28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28"/>
                </a:cxn>
              </a:cxnLst>
              <a:rect l="0" t="0" r="r" b="b"/>
              <a:pathLst>
                <a:path w="5" h="29">
                  <a:moveTo>
                    <a:pt x="0" y="28"/>
                  </a:moveTo>
                  <a:lnTo>
                    <a:pt x="4" y="28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28"/>
                  </a:lnTo>
                </a:path>
              </a:pathLst>
            </a:custGeom>
            <a:solidFill>
              <a:srgbClr val="D40000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291" name="Freeform 59"/>
            <p:cNvSpPr>
              <a:spLocks/>
            </p:cNvSpPr>
            <p:nvPr/>
          </p:nvSpPr>
          <p:spPr bwMode="auto">
            <a:xfrm>
              <a:off x="2672" y="2396"/>
              <a:ext cx="41" cy="41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" y="40"/>
                </a:cxn>
                <a:cxn ang="0">
                  <a:pos x="40" y="10"/>
                </a:cxn>
                <a:cxn ang="0">
                  <a:pos x="30" y="0"/>
                </a:cxn>
                <a:cxn ang="0">
                  <a:pos x="0" y="30"/>
                </a:cxn>
              </a:cxnLst>
              <a:rect l="0" t="0" r="r" b="b"/>
              <a:pathLst>
                <a:path w="41" h="41">
                  <a:moveTo>
                    <a:pt x="0" y="30"/>
                  </a:moveTo>
                  <a:lnTo>
                    <a:pt x="10" y="40"/>
                  </a:lnTo>
                  <a:lnTo>
                    <a:pt x="40" y="10"/>
                  </a:lnTo>
                  <a:lnTo>
                    <a:pt x="30" y="0"/>
                  </a:lnTo>
                  <a:lnTo>
                    <a:pt x="0" y="30"/>
                  </a:lnTo>
                </a:path>
              </a:pathLst>
            </a:custGeom>
            <a:solidFill>
              <a:srgbClr val="D40000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292" name="Freeform 60"/>
            <p:cNvSpPr>
              <a:spLocks/>
            </p:cNvSpPr>
            <p:nvPr/>
          </p:nvSpPr>
          <p:spPr bwMode="auto">
            <a:xfrm>
              <a:off x="2732" y="2420"/>
              <a:ext cx="5" cy="29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4" y="28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28"/>
                </a:cxn>
              </a:cxnLst>
              <a:rect l="0" t="0" r="r" b="b"/>
              <a:pathLst>
                <a:path w="5" h="29">
                  <a:moveTo>
                    <a:pt x="0" y="28"/>
                  </a:moveTo>
                  <a:lnTo>
                    <a:pt x="4" y="28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28"/>
                  </a:lnTo>
                </a:path>
              </a:pathLst>
            </a:custGeom>
            <a:solidFill>
              <a:srgbClr val="D40000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293" name="Freeform 61"/>
            <p:cNvSpPr>
              <a:spLocks/>
            </p:cNvSpPr>
            <p:nvPr/>
          </p:nvSpPr>
          <p:spPr bwMode="auto">
            <a:xfrm>
              <a:off x="2768" y="2432"/>
              <a:ext cx="5" cy="29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4" y="28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28"/>
                </a:cxn>
              </a:cxnLst>
              <a:rect l="0" t="0" r="r" b="b"/>
              <a:pathLst>
                <a:path w="5" h="29">
                  <a:moveTo>
                    <a:pt x="0" y="28"/>
                  </a:moveTo>
                  <a:lnTo>
                    <a:pt x="4" y="28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28"/>
                  </a:lnTo>
                </a:path>
              </a:pathLst>
            </a:custGeom>
            <a:solidFill>
              <a:srgbClr val="D40000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294" name="Freeform 62"/>
            <p:cNvSpPr>
              <a:spLocks/>
            </p:cNvSpPr>
            <p:nvPr/>
          </p:nvSpPr>
          <p:spPr bwMode="auto">
            <a:xfrm>
              <a:off x="2780" y="2432"/>
              <a:ext cx="41" cy="41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" y="40"/>
                </a:cxn>
                <a:cxn ang="0">
                  <a:pos x="40" y="10"/>
                </a:cxn>
                <a:cxn ang="0">
                  <a:pos x="30" y="0"/>
                </a:cxn>
                <a:cxn ang="0">
                  <a:pos x="0" y="30"/>
                </a:cxn>
              </a:cxnLst>
              <a:rect l="0" t="0" r="r" b="b"/>
              <a:pathLst>
                <a:path w="41" h="41">
                  <a:moveTo>
                    <a:pt x="0" y="30"/>
                  </a:moveTo>
                  <a:lnTo>
                    <a:pt x="10" y="40"/>
                  </a:lnTo>
                  <a:lnTo>
                    <a:pt x="40" y="10"/>
                  </a:lnTo>
                  <a:lnTo>
                    <a:pt x="30" y="0"/>
                  </a:lnTo>
                  <a:lnTo>
                    <a:pt x="0" y="30"/>
                  </a:lnTo>
                </a:path>
              </a:pathLst>
            </a:custGeom>
            <a:solidFill>
              <a:srgbClr val="D40000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295" name="Freeform 63"/>
            <p:cNvSpPr>
              <a:spLocks/>
            </p:cNvSpPr>
            <p:nvPr/>
          </p:nvSpPr>
          <p:spPr bwMode="auto">
            <a:xfrm>
              <a:off x="2840" y="2444"/>
              <a:ext cx="5" cy="29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4" y="28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28"/>
                </a:cxn>
              </a:cxnLst>
              <a:rect l="0" t="0" r="r" b="b"/>
              <a:pathLst>
                <a:path w="5" h="29">
                  <a:moveTo>
                    <a:pt x="0" y="28"/>
                  </a:moveTo>
                  <a:lnTo>
                    <a:pt x="4" y="28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28"/>
                  </a:lnTo>
                </a:path>
              </a:pathLst>
            </a:custGeom>
            <a:solidFill>
              <a:srgbClr val="D40000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296" name="Freeform 64"/>
            <p:cNvSpPr>
              <a:spLocks/>
            </p:cNvSpPr>
            <p:nvPr/>
          </p:nvSpPr>
          <p:spPr bwMode="auto">
            <a:xfrm>
              <a:off x="2852" y="2456"/>
              <a:ext cx="41" cy="41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" y="40"/>
                </a:cxn>
                <a:cxn ang="0">
                  <a:pos x="40" y="10"/>
                </a:cxn>
                <a:cxn ang="0">
                  <a:pos x="30" y="0"/>
                </a:cxn>
                <a:cxn ang="0">
                  <a:pos x="0" y="30"/>
                </a:cxn>
              </a:cxnLst>
              <a:rect l="0" t="0" r="r" b="b"/>
              <a:pathLst>
                <a:path w="41" h="41">
                  <a:moveTo>
                    <a:pt x="0" y="30"/>
                  </a:moveTo>
                  <a:lnTo>
                    <a:pt x="10" y="40"/>
                  </a:lnTo>
                  <a:lnTo>
                    <a:pt x="40" y="10"/>
                  </a:lnTo>
                  <a:lnTo>
                    <a:pt x="30" y="0"/>
                  </a:lnTo>
                  <a:lnTo>
                    <a:pt x="0" y="30"/>
                  </a:lnTo>
                </a:path>
              </a:pathLst>
            </a:custGeom>
            <a:solidFill>
              <a:srgbClr val="D40000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297" name="Freeform 65"/>
            <p:cNvSpPr>
              <a:spLocks/>
            </p:cNvSpPr>
            <p:nvPr/>
          </p:nvSpPr>
          <p:spPr bwMode="auto">
            <a:xfrm>
              <a:off x="2912" y="2468"/>
              <a:ext cx="5" cy="29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4" y="28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28"/>
                </a:cxn>
              </a:cxnLst>
              <a:rect l="0" t="0" r="r" b="b"/>
              <a:pathLst>
                <a:path w="5" h="29">
                  <a:moveTo>
                    <a:pt x="0" y="28"/>
                  </a:moveTo>
                  <a:lnTo>
                    <a:pt x="4" y="28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28"/>
                  </a:lnTo>
                </a:path>
              </a:pathLst>
            </a:custGeom>
            <a:solidFill>
              <a:srgbClr val="D40000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298" name="Freeform 66"/>
            <p:cNvSpPr>
              <a:spLocks/>
            </p:cNvSpPr>
            <p:nvPr/>
          </p:nvSpPr>
          <p:spPr bwMode="auto">
            <a:xfrm>
              <a:off x="2948" y="2468"/>
              <a:ext cx="5" cy="29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4" y="28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28"/>
                </a:cxn>
              </a:cxnLst>
              <a:rect l="0" t="0" r="r" b="b"/>
              <a:pathLst>
                <a:path w="5" h="29">
                  <a:moveTo>
                    <a:pt x="0" y="28"/>
                  </a:moveTo>
                  <a:lnTo>
                    <a:pt x="4" y="28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28"/>
                  </a:lnTo>
                </a:path>
              </a:pathLst>
            </a:custGeom>
            <a:solidFill>
              <a:srgbClr val="D40000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299" name="Freeform 67"/>
            <p:cNvSpPr>
              <a:spLocks/>
            </p:cNvSpPr>
            <p:nvPr/>
          </p:nvSpPr>
          <p:spPr bwMode="auto">
            <a:xfrm>
              <a:off x="2984" y="2480"/>
              <a:ext cx="5" cy="29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4" y="28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28"/>
                </a:cxn>
              </a:cxnLst>
              <a:rect l="0" t="0" r="r" b="b"/>
              <a:pathLst>
                <a:path w="5" h="29">
                  <a:moveTo>
                    <a:pt x="0" y="28"/>
                  </a:moveTo>
                  <a:lnTo>
                    <a:pt x="4" y="28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28"/>
                  </a:lnTo>
                </a:path>
              </a:pathLst>
            </a:custGeom>
            <a:solidFill>
              <a:srgbClr val="D40000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300" name="Freeform 68"/>
            <p:cNvSpPr>
              <a:spLocks/>
            </p:cNvSpPr>
            <p:nvPr/>
          </p:nvSpPr>
          <p:spPr bwMode="auto">
            <a:xfrm>
              <a:off x="3020" y="2492"/>
              <a:ext cx="5" cy="29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4" y="28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28"/>
                </a:cxn>
              </a:cxnLst>
              <a:rect l="0" t="0" r="r" b="b"/>
              <a:pathLst>
                <a:path w="5" h="29">
                  <a:moveTo>
                    <a:pt x="0" y="28"/>
                  </a:moveTo>
                  <a:lnTo>
                    <a:pt x="4" y="28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28"/>
                  </a:lnTo>
                </a:path>
              </a:pathLst>
            </a:custGeom>
            <a:solidFill>
              <a:srgbClr val="D40000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301" name="Freeform 69"/>
            <p:cNvSpPr>
              <a:spLocks/>
            </p:cNvSpPr>
            <p:nvPr/>
          </p:nvSpPr>
          <p:spPr bwMode="auto">
            <a:xfrm>
              <a:off x="3056" y="2492"/>
              <a:ext cx="5" cy="29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4" y="28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28"/>
                </a:cxn>
              </a:cxnLst>
              <a:rect l="0" t="0" r="r" b="b"/>
              <a:pathLst>
                <a:path w="5" h="29">
                  <a:moveTo>
                    <a:pt x="0" y="28"/>
                  </a:moveTo>
                  <a:lnTo>
                    <a:pt x="4" y="28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28"/>
                  </a:lnTo>
                </a:path>
              </a:pathLst>
            </a:custGeom>
            <a:solidFill>
              <a:srgbClr val="D40000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302" name="Freeform 70"/>
            <p:cNvSpPr>
              <a:spLocks/>
            </p:cNvSpPr>
            <p:nvPr/>
          </p:nvSpPr>
          <p:spPr bwMode="auto">
            <a:xfrm>
              <a:off x="3092" y="2504"/>
              <a:ext cx="5" cy="29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4" y="28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28"/>
                </a:cxn>
              </a:cxnLst>
              <a:rect l="0" t="0" r="r" b="b"/>
              <a:pathLst>
                <a:path w="5" h="29">
                  <a:moveTo>
                    <a:pt x="0" y="28"/>
                  </a:moveTo>
                  <a:lnTo>
                    <a:pt x="4" y="28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28"/>
                  </a:lnTo>
                </a:path>
              </a:pathLst>
            </a:custGeom>
            <a:solidFill>
              <a:srgbClr val="D40000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303" name="Freeform 71"/>
            <p:cNvSpPr>
              <a:spLocks/>
            </p:cNvSpPr>
            <p:nvPr/>
          </p:nvSpPr>
          <p:spPr bwMode="auto">
            <a:xfrm>
              <a:off x="3104" y="2504"/>
              <a:ext cx="41" cy="41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" y="40"/>
                </a:cxn>
                <a:cxn ang="0">
                  <a:pos x="40" y="10"/>
                </a:cxn>
                <a:cxn ang="0">
                  <a:pos x="30" y="0"/>
                </a:cxn>
                <a:cxn ang="0">
                  <a:pos x="0" y="30"/>
                </a:cxn>
              </a:cxnLst>
              <a:rect l="0" t="0" r="r" b="b"/>
              <a:pathLst>
                <a:path w="41" h="41">
                  <a:moveTo>
                    <a:pt x="0" y="30"/>
                  </a:moveTo>
                  <a:lnTo>
                    <a:pt x="10" y="40"/>
                  </a:lnTo>
                  <a:lnTo>
                    <a:pt x="40" y="10"/>
                  </a:lnTo>
                  <a:lnTo>
                    <a:pt x="30" y="0"/>
                  </a:lnTo>
                  <a:lnTo>
                    <a:pt x="0" y="30"/>
                  </a:lnTo>
                </a:path>
              </a:pathLst>
            </a:custGeom>
            <a:solidFill>
              <a:srgbClr val="D40000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304" name="Freeform 72"/>
            <p:cNvSpPr>
              <a:spLocks/>
            </p:cNvSpPr>
            <p:nvPr/>
          </p:nvSpPr>
          <p:spPr bwMode="auto">
            <a:xfrm>
              <a:off x="3164" y="2516"/>
              <a:ext cx="5" cy="29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4" y="28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28"/>
                </a:cxn>
              </a:cxnLst>
              <a:rect l="0" t="0" r="r" b="b"/>
              <a:pathLst>
                <a:path w="5" h="29">
                  <a:moveTo>
                    <a:pt x="0" y="28"/>
                  </a:moveTo>
                  <a:lnTo>
                    <a:pt x="4" y="28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28"/>
                  </a:lnTo>
                </a:path>
              </a:pathLst>
            </a:custGeom>
            <a:solidFill>
              <a:srgbClr val="D40000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305" name="Freeform 73"/>
            <p:cNvSpPr>
              <a:spLocks/>
            </p:cNvSpPr>
            <p:nvPr/>
          </p:nvSpPr>
          <p:spPr bwMode="auto">
            <a:xfrm>
              <a:off x="3200" y="2528"/>
              <a:ext cx="5" cy="29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4" y="28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28"/>
                </a:cxn>
              </a:cxnLst>
              <a:rect l="0" t="0" r="r" b="b"/>
              <a:pathLst>
                <a:path w="5" h="29">
                  <a:moveTo>
                    <a:pt x="0" y="28"/>
                  </a:moveTo>
                  <a:lnTo>
                    <a:pt x="4" y="28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28"/>
                  </a:lnTo>
                </a:path>
              </a:pathLst>
            </a:custGeom>
            <a:solidFill>
              <a:srgbClr val="D40000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306" name="Freeform 74"/>
            <p:cNvSpPr>
              <a:spLocks/>
            </p:cNvSpPr>
            <p:nvPr/>
          </p:nvSpPr>
          <p:spPr bwMode="auto">
            <a:xfrm>
              <a:off x="3236" y="2528"/>
              <a:ext cx="5" cy="29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4" y="28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28"/>
                </a:cxn>
              </a:cxnLst>
              <a:rect l="0" t="0" r="r" b="b"/>
              <a:pathLst>
                <a:path w="5" h="29">
                  <a:moveTo>
                    <a:pt x="0" y="28"/>
                  </a:moveTo>
                  <a:lnTo>
                    <a:pt x="4" y="28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28"/>
                  </a:lnTo>
                </a:path>
              </a:pathLst>
            </a:custGeom>
            <a:solidFill>
              <a:srgbClr val="D40000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307" name="Freeform 75"/>
            <p:cNvSpPr>
              <a:spLocks/>
            </p:cNvSpPr>
            <p:nvPr/>
          </p:nvSpPr>
          <p:spPr bwMode="auto">
            <a:xfrm>
              <a:off x="3272" y="2540"/>
              <a:ext cx="5" cy="29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4" y="28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28"/>
                </a:cxn>
              </a:cxnLst>
              <a:rect l="0" t="0" r="r" b="b"/>
              <a:pathLst>
                <a:path w="5" h="29">
                  <a:moveTo>
                    <a:pt x="0" y="28"/>
                  </a:moveTo>
                  <a:lnTo>
                    <a:pt x="4" y="28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28"/>
                  </a:lnTo>
                </a:path>
              </a:pathLst>
            </a:custGeom>
            <a:solidFill>
              <a:srgbClr val="D40000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308" name="Freeform 76"/>
            <p:cNvSpPr>
              <a:spLocks/>
            </p:cNvSpPr>
            <p:nvPr/>
          </p:nvSpPr>
          <p:spPr bwMode="auto">
            <a:xfrm>
              <a:off x="3308" y="2540"/>
              <a:ext cx="5" cy="29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4" y="28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28"/>
                </a:cxn>
              </a:cxnLst>
              <a:rect l="0" t="0" r="r" b="b"/>
              <a:pathLst>
                <a:path w="5" h="29">
                  <a:moveTo>
                    <a:pt x="0" y="28"/>
                  </a:moveTo>
                  <a:lnTo>
                    <a:pt x="4" y="28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28"/>
                  </a:lnTo>
                </a:path>
              </a:pathLst>
            </a:custGeom>
            <a:solidFill>
              <a:srgbClr val="D40000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309" name="Freeform 77"/>
            <p:cNvSpPr>
              <a:spLocks/>
            </p:cNvSpPr>
            <p:nvPr/>
          </p:nvSpPr>
          <p:spPr bwMode="auto">
            <a:xfrm>
              <a:off x="3344" y="2540"/>
              <a:ext cx="5" cy="29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4" y="28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28"/>
                </a:cxn>
              </a:cxnLst>
              <a:rect l="0" t="0" r="r" b="b"/>
              <a:pathLst>
                <a:path w="5" h="29">
                  <a:moveTo>
                    <a:pt x="0" y="28"/>
                  </a:moveTo>
                  <a:lnTo>
                    <a:pt x="4" y="28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28"/>
                  </a:lnTo>
                </a:path>
              </a:pathLst>
            </a:custGeom>
            <a:solidFill>
              <a:srgbClr val="D40000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310" name="Freeform 78"/>
            <p:cNvSpPr>
              <a:spLocks/>
            </p:cNvSpPr>
            <p:nvPr/>
          </p:nvSpPr>
          <p:spPr bwMode="auto">
            <a:xfrm>
              <a:off x="3380" y="2540"/>
              <a:ext cx="5" cy="29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4" y="28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28"/>
                </a:cxn>
              </a:cxnLst>
              <a:rect l="0" t="0" r="r" b="b"/>
              <a:pathLst>
                <a:path w="5" h="29">
                  <a:moveTo>
                    <a:pt x="0" y="28"/>
                  </a:moveTo>
                  <a:lnTo>
                    <a:pt x="4" y="28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28"/>
                  </a:lnTo>
                </a:path>
              </a:pathLst>
            </a:custGeom>
            <a:solidFill>
              <a:srgbClr val="D40000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311" name="Freeform 79"/>
            <p:cNvSpPr>
              <a:spLocks/>
            </p:cNvSpPr>
            <p:nvPr/>
          </p:nvSpPr>
          <p:spPr bwMode="auto">
            <a:xfrm>
              <a:off x="3416" y="2552"/>
              <a:ext cx="5" cy="29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4" y="28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28"/>
                </a:cxn>
              </a:cxnLst>
              <a:rect l="0" t="0" r="r" b="b"/>
              <a:pathLst>
                <a:path w="5" h="29">
                  <a:moveTo>
                    <a:pt x="0" y="28"/>
                  </a:moveTo>
                  <a:lnTo>
                    <a:pt x="4" y="28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28"/>
                  </a:lnTo>
                </a:path>
              </a:pathLst>
            </a:custGeom>
            <a:solidFill>
              <a:srgbClr val="D40000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312" name="Freeform 80"/>
            <p:cNvSpPr>
              <a:spLocks/>
            </p:cNvSpPr>
            <p:nvPr/>
          </p:nvSpPr>
          <p:spPr bwMode="auto">
            <a:xfrm>
              <a:off x="3452" y="2552"/>
              <a:ext cx="5" cy="29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4" y="28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28"/>
                </a:cxn>
              </a:cxnLst>
              <a:rect l="0" t="0" r="r" b="b"/>
              <a:pathLst>
                <a:path w="5" h="29">
                  <a:moveTo>
                    <a:pt x="0" y="28"/>
                  </a:moveTo>
                  <a:lnTo>
                    <a:pt x="4" y="28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28"/>
                  </a:lnTo>
                </a:path>
              </a:pathLst>
            </a:custGeom>
            <a:solidFill>
              <a:srgbClr val="D40000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313" name="Freeform 81"/>
            <p:cNvSpPr>
              <a:spLocks/>
            </p:cNvSpPr>
            <p:nvPr/>
          </p:nvSpPr>
          <p:spPr bwMode="auto">
            <a:xfrm>
              <a:off x="3488" y="2552"/>
              <a:ext cx="5" cy="29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4" y="28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28"/>
                </a:cxn>
              </a:cxnLst>
              <a:rect l="0" t="0" r="r" b="b"/>
              <a:pathLst>
                <a:path w="5" h="29">
                  <a:moveTo>
                    <a:pt x="0" y="28"/>
                  </a:moveTo>
                  <a:lnTo>
                    <a:pt x="4" y="28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28"/>
                  </a:lnTo>
                </a:path>
              </a:pathLst>
            </a:custGeom>
            <a:solidFill>
              <a:srgbClr val="D40000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314" name="Freeform 82"/>
            <p:cNvSpPr>
              <a:spLocks/>
            </p:cNvSpPr>
            <p:nvPr/>
          </p:nvSpPr>
          <p:spPr bwMode="auto">
            <a:xfrm>
              <a:off x="3500" y="2552"/>
              <a:ext cx="41" cy="41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" y="40"/>
                </a:cxn>
                <a:cxn ang="0">
                  <a:pos x="40" y="10"/>
                </a:cxn>
                <a:cxn ang="0">
                  <a:pos x="30" y="0"/>
                </a:cxn>
                <a:cxn ang="0">
                  <a:pos x="0" y="30"/>
                </a:cxn>
              </a:cxnLst>
              <a:rect l="0" t="0" r="r" b="b"/>
              <a:pathLst>
                <a:path w="41" h="41">
                  <a:moveTo>
                    <a:pt x="0" y="30"/>
                  </a:moveTo>
                  <a:lnTo>
                    <a:pt x="10" y="40"/>
                  </a:lnTo>
                  <a:lnTo>
                    <a:pt x="40" y="10"/>
                  </a:lnTo>
                  <a:lnTo>
                    <a:pt x="30" y="0"/>
                  </a:lnTo>
                  <a:lnTo>
                    <a:pt x="0" y="30"/>
                  </a:lnTo>
                </a:path>
              </a:pathLst>
            </a:custGeom>
            <a:solidFill>
              <a:srgbClr val="D40000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315" name="Freeform 83"/>
            <p:cNvSpPr>
              <a:spLocks/>
            </p:cNvSpPr>
            <p:nvPr/>
          </p:nvSpPr>
          <p:spPr bwMode="auto">
            <a:xfrm>
              <a:off x="3560" y="2564"/>
              <a:ext cx="5" cy="29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4" y="28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28"/>
                </a:cxn>
              </a:cxnLst>
              <a:rect l="0" t="0" r="r" b="b"/>
              <a:pathLst>
                <a:path w="5" h="29">
                  <a:moveTo>
                    <a:pt x="0" y="28"/>
                  </a:moveTo>
                  <a:lnTo>
                    <a:pt x="4" y="28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28"/>
                  </a:lnTo>
                </a:path>
              </a:pathLst>
            </a:custGeom>
            <a:solidFill>
              <a:srgbClr val="D40000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316" name="Freeform 84"/>
            <p:cNvSpPr>
              <a:spLocks/>
            </p:cNvSpPr>
            <p:nvPr/>
          </p:nvSpPr>
          <p:spPr bwMode="auto">
            <a:xfrm>
              <a:off x="3596" y="2564"/>
              <a:ext cx="5" cy="29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4" y="28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28"/>
                </a:cxn>
              </a:cxnLst>
              <a:rect l="0" t="0" r="r" b="b"/>
              <a:pathLst>
                <a:path w="5" h="29">
                  <a:moveTo>
                    <a:pt x="0" y="28"/>
                  </a:moveTo>
                  <a:lnTo>
                    <a:pt x="4" y="28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28"/>
                  </a:lnTo>
                </a:path>
              </a:pathLst>
            </a:custGeom>
            <a:solidFill>
              <a:srgbClr val="D40000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317" name="Freeform 85"/>
            <p:cNvSpPr>
              <a:spLocks/>
            </p:cNvSpPr>
            <p:nvPr/>
          </p:nvSpPr>
          <p:spPr bwMode="auto">
            <a:xfrm>
              <a:off x="3632" y="2564"/>
              <a:ext cx="5" cy="29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4" y="28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28"/>
                </a:cxn>
              </a:cxnLst>
              <a:rect l="0" t="0" r="r" b="b"/>
              <a:pathLst>
                <a:path w="5" h="29">
                  <a:moveTo>
                    <a:pt x="0" y="28"/>
                  </a:moveTo>
                  <a:lnTo>
                    <a:pt x="4" y="28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28"/>
                  </a:lnTo>
                </a:path>
              </a:pathLst>
            </a:custGeom>
            <a:solidFill>
              <a:srgbClr val="D40000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318" name="Freeform 86"/>
            <p:cNvSpPr>
              <a:spLocks/>
            </p:cNvSpPr>
            <p:nvPr/>
          </p:nvSpPr>
          <p:spPr bwMode="auto">
            <a:xfrm>
              <a:off x="3668" y="2564"/>
              <a:ext cx="5" cy="29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4" y="28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28"/>
                </a:cxn>
              </a:cxnLst>
              <a:rect l="0" t="0" r="r" b="b"/>
              <a:pathLst>
                <a:path w="5" h="29">
                  <a:moveTo>
                    <a:pt x="0" y="28"/>
                  </a:moveTo>
                  <a:lnTo>
                    <a:pt x="4" y="28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28"/>
                  </a:lnTo>
                </a:path>
              </a:pathLst>
            </a:custGeom>
            <a:solidFill>
              <a:srgbClr val="D40000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319" name="Freeform 87"/>
            <p:cNvSpPr>
              <a:spLocks/>
            </p:cNvSpPr>
            <p:nvPr/>
          </p:nvSpPr>
          <p:spPr bwMode="auto">
            <a:xfrm>
              <a:off x="3704" y="2564"/>
              <a:ext cx="5" cy="29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4" y="28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28"/>
                </a:cxn>
              </a:cxnLst>
              <a:rect l="0" t="0" r="r" b="b"/>
              <a:pathLst>
                <a:path w="5" h="29">
                  <a:moveTo>
                    <a:pt x="0" y="28"/>
                  </a:moveTo>
                  <a:lnTo>
                    <a:pt x="4" y="28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28"/>
                  </a:lnTo>
                </a:path>
              </a:pathLst>
            </a:custGeom>
            <a:solidFill>
              <a:srgbClr val="D40000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320" name="Freeform 88"/>
            <p:cNvSpPr>
              <a:spLocks/>
            </p:cNvSpPr>
            <p:nvPr/>
          </p:nvSpPr>
          <p:spPr bwMode="auto">
            <a:xfrm>
              <a:off x="3740" y="2564"/>
              <a:ext cx="5" cy="29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4" y="28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28"/>
                </a:cxn>
              </a:cxnLst>
              <a:rect l="0" t="0" r="r" b="b"/>
              <a:pathLst>
                <a:path w="5" h="29">
                  <a:moveTo>
                    <a:pt x="0" y="28"/>
                  </a:moveTo>
                  <a:lnTo>
                    <a:pt x="4" y="28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28"/>
                  </a:lnTo>
                </a:path>
              </a:pathLst>
            </a:custGeom>
            <a:solidFill>
              <a:srgbClr val="D40000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321" name="Freeform 89"/>
            <p:cNvSpPr>
              <a:spLocks/>
            </p:cNvSpPr>
            <p:nvPr/>
          </p:nvSpPr>
          <p:spPr bwMode="auto">
            <a:xfrm>
              <a:off x="3776" y="2564"/>
              <a:ext cx="5" cy="29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4" y="28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28"/>
                </a:cxn>
              </a:cxnLst>
              <a:rect l="0" t="0" r="r" b="b"/>
              <a:pathLst>
                <a:path w="5" h="29">
                  <a:moveTo>
                    <a:pt x="0" y="28"/>
                  </a:moveTo>
                  <a:lnTo>
                    <a:pt x="4" y="28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28"/>
                  </a:lnTo>
                </a:path>
              </a:pathLst>
            </a:custGeom>
            <a:solidFill>
              <a:srgbClr val="D40000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322" name="Freeform 90"/>
            <p:cNvSpPr>
              <a:spLocks/>
            </p:cNvSpPr>
            <p:nvPr/>
          </p:nvSpPr>
          <p:spPr bwMode="auto">
            <a:xfrm>
              <a:off x="3812" y="2576"/>
              <a:ext cx="5" cy="29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4" y="28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28"/>
                </a:cxn>
              </a:cxnLst>
              <a:rect l="0" t="0" r="r" b="b"/>
              <a:pathLst>
                <a:path w="5" h="29">
                  <a:moveTo>
                    <a:pt x="0" y="28"/>
                  </a:moveTo>
                  <a:lnTo>
                    <a:pt x="4" y="28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28"/>
                  </a:lnTo>
                </a:path>
              </a:pathLst>
            </a:custGeom>
            <a:solidFill>
              <a:srgbClr val="D40000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323" name="Freeform 91"/>
            <p:cNvSpPr>
              <a:spLocks/>
            </p:cNvSpPr>
            <p:nvPr/>
          </p:nvSpPr>
          <p:spPr bwMode="auto">
            <a:xfrm>
              <a:off x="3848" y="2576"/>
              <a:ext cx="5" cy="29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4" y="28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28"/>
                </a:cxn>
              </a:cxnLst>
              <a:rect l="0" t="0" r="r" b="b"/>
              <a:pathLst>
                <a:path w="5" h="29">
                  <a:moveTo>
                    <a:pt x="0" y="28"/>
                  </a:moveTo>
                  <a:lnTo>
                    <a:pt x="4" y="28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28"/>
                  </a:lnTo>
                </a:path>
              </a:pathLst>
            </a:custGeom>
            <a:solidFill>
              <a:srgbClr val="D40000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324" name="Freeform 92"/>
            <p:cNvSpPr>
              <a:spLocks/>
            </p:cNvSpPr>
            <p:nvPr/>
          </p:nvSpPr>
          <p:spPr bwMode="auto">
            <a:xfrm>
              <a:off x="3884" y="2576"/>
              <a:ext cx="5" cy="29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4" y="28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28"/>
                </a:cxn>
              </a:cxnLst>
              <a:rect l="0" t="0" r="r" b="b"/>
              <a:pathLst>
                <a:path w="5" h="29">
                  <a:moveTo>
                    <a:pt x="0" y="28"/>
                  </a:moveTo>
                  <a:lnTo>
                    <a:pt x="4" y="28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28"/>
                  </a:lnTo>
                </a:path>
              </a:pathLst>
            </a:custGeom>
            <a:solidFill>
              <a:srgbClr val="D40000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325" name="Freeform 93"/>
            <p:cNvSpPr>
              <a:spLocks/>
            </p:cNvSpPr>
            <p:nvPr/>
          </p:nvSpPr>
          <p:spPr bwMode="auto">
            <a:xfrm>
              <a:off x="3920" y="2576"/>
              <a:ext cx="5" cy="29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4" y="28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28"/>
                </a:cxn>
              </a:cxnLst>
              <a:rect l="0" t="0" r="r" b="b"/>
              <a:pathLst>
                <a:path w="5" h="29">
                  <a:moveTo>
                    <a:pt x="0" y="28"/>
                  </a:moveTo>
                  <a:lnTo>
                    <a:pt x="4" y="28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28"/>
                  </a:lnTo>
                </a:path>
              </a:pathLst>
            </a:custGeom>
            <a:solidFill>
              <a:srgbClr val="D40000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326" name="Freeform 94"/>
            <p:cNvSpPr>
              <a:spLocks/>
            </p:cNvSpPr>
            <p:nvPr/>
          </p:nvSpPr>
          <p:spPr bwMode="auto">
            <a:xfrm>
              <a:off x="3956" y="2576"/>
              <a:ext cx="5" cy="29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4" y="28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28"/>
                </a:cxn>
              </a:cxnLst>
              <a:rect l="0" t="0" r="r" b="b"/>
              <a:pathLst>
                <a:path w="5" h="29">
                  <a:moveTo>
                    <a:pt x="0" y="28"/>
                  </a:moveTo>
                  <a:lnTo>
                    <a:pt x="4" y="28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28"/>
                  </a:lnTo>
                </a:path>
              </a:pathLst>
            </a:custGeom>
            <a:solidFill>
              <a:srgbClr val="D40000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327" name="Freeform 95"/>
            <p:cNvSpPr>
              <a:spLocks/>
            </p:cNvSpPr>
            <p:nvPr/>
          </p:nvSpPr>
          <p:spPr bwMode="auto">
            <a:xfrm>
              <a:off x="3992" y="2576"/>
              <a:ext cx="5" cy="29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4" y="28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28"/>
                </a:cxn>
              </a:cxnLst>
              <a:rect l="0" t="0" r="r" b="b"/>
              <a:pathLst>
                <a:path w="5" h="29">
                  <a:moveTo>
                    <a:pt x="0" y="28"/>
                  </a:moveTo>
                  <a:lnTo>
                    <a:pt x="4" y="28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28"/>
                  </a:lnTo>
                </a:path>
              </a:pathLst>
            </a:custGeom>
            <a:solidFill>
              <a:srgbClr val="D40000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328" name="Freeform 96"/>
            <p:cNvSpPr>
              <a:spLocks/>
            </p:cNvSpPr>
            <p:nvPr/>
          </p:nvSpPr>
          <p:spPr bwMode="auto">
            <a:xfrm>
              <a:off x="4028" y="2576"/>
              <a:ext cx="5" cy="29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4" y="28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28"/>
                </a:cxn>
              </a:cxnLst>
              <a:rect l="0" t="0" r="r" b="b"/>
              <a:pathLst>
                <a:path w="5" h="29">
                  <a:moveTo>
                    <a:pt x="0" y="28"/>
                  </a:moveTo>
                  <a:lnTo>
                    <a:pt x="4" y="28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28"/>
                  </a:lnTo>
                </a:path>
              </a:pathLst>
            </a:custGeom>
            <a:solidFill>
              <a:srgbClr val="D40000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329" name="Freeform 97"/>
            <p:cNvSpPr>
              <a:spLocks/>
            </p:cNvSpPr>
            <p:nvPr/>
          </p:nvSpPr>
          <p:spPr bwMode="auto">
            <a:xfrm>
              <a:off x="4064" y="2576"/>
              <a:ext cx="5" cy="29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4" y="28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28"/>
                </a:cxn>
              </a:cxnLst>
              <a:rect l="0" t="0" r="r" b="b"/>
              <a:pathLst>
                <a:path w="5" h="29">
                  <a:moveTo>
                    <a:pt x="0" y="28"/>
                  </a:moveTo>
                  <a:lnTo>
                    <a:pt x="4" y="28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28"/>
                  </a:lnTo>
                </a:path>
              </a:pathLst>
            </a:custGeom>
            <a:solidFill>
              <a:srgbClr val="D40000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330" name="Freeform 98"/>
            <p:cNvSpPr>
              <a:spLocks/>
            </p:cNvSpPr>
            <p:nvPr/>
          </p:nvSpPr>
          <p:spPr bwMode="auto">
            <a:xfrm>
              <a:off x="4100" y="2576"/>
              <a:ext cx="5" cy="29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4" y="28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28"/>
                </a:cxn>
              </a:cxnLst>
              <a:rect l="0" t="0" r="r" b="b"/>
              <a:pathLst>
                <a:path w="5" h="29">
                  <a:moveTo>
                    <a:pt x="0" y="28"/>
                  </a:moveTo>
                  <a:lnTo>
                    <a:pt x="4" y="28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28"/>
                  </a:lnTo>
                </a:path>
              </a:pathLst>
            </a:custGeom>
            <a:solidFill>
              <a:srgbClr val="D40000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331" name="Freeform 99"/>
            <p:cNvSpPr>
              <a:spLocks/>
            </p:cNvSpPr>
            <p:nvPr/>
          </p:nvSpPr>
          <p:spPr bwMode="auto">
            <a:xfrm>
              <a:off x="4136" y="2576"/>
              <a:ext cx="5" cy="29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4" y="28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28"/>
                </a:cxn>
              </a:cxnLst>
              <a:rect l="0" t="0" r="r" b="b"/>
              <a:pathLst>
                <a:path w="5" h="29">
                  <a:moveTo>
                    <a:pt x="0" y="28"/>
                  </a:moveTo>
                  <a:lnTo>
                    <a:pt x="4" y="28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28"/>
                  </a:lnTo>
                </a:path>
              </a:pathLst>
            </a:custGeom>
            <a:solidFill>
              <a:srgbClr val="D40000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332" name="Freeform 100"/>
            <p:cNvSpPr>
              <a:spLocks/>
            </p:cNvSpPr>
            <p:nvPr/>
          </p:nvSpPr>
          <p:spPr bwMode="auto">
            <a:xfrm>
              <a:off x="4172" y="2576"/>
              <a:ext cx="5" cy="29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4" y="28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28"/>
                </a:cxn>
              </a:cxnLst>
              <a:rect l="0" t="0" r="r" b="b"/>
              <a:pathLst>
                <a:path w="5" h="29">
                  <a:moveTo>
                    <a:pt x="0" y="28"/>
                  </a:moveTo>
                  <a:lnTo>
                    <a:pt x="4" y="28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28"/>
                  </a:lnTo>
                </a:path>
              </a:pathLst>
            </a:custGeom>
            <a:solidFill>
              <a:srgbClr val="D40000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333" name="Freeform 101"/>
            <p:cNvSpPr>
              <a:spLocks/>
            </p:cNvSpPr>
            <p:nvPr/>
          </p:nvSpPr>
          <p:spPr bwMode="auto">
            <a:xfrm>
              <a:off x="4208" y="2576"/>
              <a:ext cx="5" cy="29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4" y="28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28"/>
                </a:cxn>
              </a:cxnLst>
              <a:rect l="0" t="0" r="r" b="b"/>
              <a:pathLst>
                <a:path w="5" h="29">
                  <a:moveTo>
                    <a:pt x="0" y="28"/>
                  </a:moveTo>
                  <a:lnTo>
                    <a:pt x="4" y="28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28"/>
                  </a:lnTo>
                </a:path>
              </a:pathLst>
            </a:custGeom>
            <a:solidFill>
              <a:srgbClr val="D40000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334" name="Freeform 102"/>
            <p:cNvSpPr>
              <a:spLocks/>
            </p:cNvSpPr>
            <p:nvPr/>
          </p:nvSpPr>
          <p:spPr bwMode="auto">
            <a:xfrm>
              <a:off x="4244" y="2576"/>
              <a:ext cx="5" cy="29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4" y="28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28"/>
                </a:cxn>
              </a:cxnLst>
              <a:rect l="0" t="0" r="r" b="b"/>
              <a:pathLst>
                <a:path w="5" h="29">
                  <a:moveTo>
                    <a:pt x="0" y="28"/>
                  </a:moveTo>
                  <a:lnTo>
                    <a:pt x="4" y="28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28"/>
                  </a:lnTo>
                </a:path>
              </a:pathLst>
            </a:custGeom>
            <a:solidFill>
              <a:srgbClr val="D40000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335" name="Freeform 103"/>
            <p:cNvSpPr>
              <a:spLocks/>
            </p:cNvSpPr>
            <p:nvPr/>
          </p:nvSpPr>
          <p:spPr bwMode="auto">
            <a:xfrm>
              <a:off x="4280" y="2576"/>
              <a:ext cx="5" cy="29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4" y="28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28"/>
                </a:cxn>
              </a:cxnLst>
              <a:rect l="0" t="0" r="r" b="b"/>
              <a:pathLst>
                <a:path w="5" h="29">
                  <a:moveTo>
                    <a:pt x="0" y="28"/>
                  </a:moveTo>
                  <a:lnTo>
                    <a:pt x="4" y="28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28"/>
                  </a:lnTo>
                </a:path>
              </a:pathLst>
            </a:custGeom>
            <a:solidFill>
              <a:srgbClr val="D40000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336" name="Rectangle 104"/>
            <p:cNvSpPr>
              <a:spLocks noChangeArrowheads="1"/>
            </p:cNvSpPr>
            <p:nvPr/>
          </p:nvSpPr>
          <p:spPr bwMode="auto">
            <a:xfrm>
              <a:off x="4373" y="3137"/>
              <a:ext cx="221" cy="28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7" tIns="44450" rIns="90487" bIns="44450">
              <a:prstTxWarp prst="textNoShape">
                <a:avLst/>
              </a:prstTxWarp>
              <a:spAutoFit/>
            </a:bodyPr>
            <a:lstStyle/>
            <a:p>
              <a:r>
                <a:rPr lang="en-US" b="1">
                  <a:solidFill>
                    <a:srgbClr val="000000"/>
                  </a:solidFill>
                  <a:latin typeface="Helvetica" charset="0"/>
                </a:rPr>
                <a:t>1</a:t>
              </a:r>
            </a:p>
          </p:txBody>
        </p:sp>
        <p:sp>
          <p:nvSpPr>
            <p:cNvPr id="95337" name="Rectangle 105"/>
            <p:cNvSpPr>
              <a:spLocks noChangeArrowheads="1"/>
            </p:cNvSpPr>
            <p:nvPr/>
          </p:nvSpPr>
          <p:spPr bwMode="auto">
            <a:xfrm>
              <a:off x="4373" y="2765"/>
              <a:ext cx="221" cy="28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7" tIns="44450" rIns="90487" bIns="44450">
              <a:prstTxWarp prst="textNoShape">
                <a:avLst/>
              </a:prstTxWarp>
              <a:spAutoFit/>
            </a:bodyPr>
            <a:lstStyle/>
            <a:p>
              <a:r>
                <a:rPr lang="en-US" b="1">
                  <a:solidFill>
                    <a:srgbClr val="000000"/>
                  </a:solidFill>
                  <a:latin typeface="Helvetica" charset="0"/>
                </a:rPr>
                <a:t>2</a:t>
              </a:r>
            </a:p>
          </p:txBody>
        </p:sp>
        <p:sp>
          <p:nvSpPr>
            <p:cNvPr id="95338" name="Rectangle 106"/>
            <p:cNvSpPr>
              <a:spLocks noChangeArrowheads="1"/>
            </p:cNvSpPr>
            <p:nvPr/>
          </p:nvSpPr>
          <p:spPr bwMode="auto">
            <a:xfrm>
              <a:off x="4373" y="2393"/>
              <a:ext cx="221" cy="28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7" tIns="44450" rIns="90487" bIns="44450">
              <a:prstTxWarp prst="textNoShape">
                <a:avLst/>
              </a:prstTxWarp>
              <a:spAutoFit/>
            </a:bodyPr>
            <a:lstStyle/>
            <a:p>
              <a:r>
                <a:rPr lang="en-US" b="1">
                  <a:solidFill>
                    <a:srgbClr val="000000"/>
                  </a:solidFill>
                  <a:latin typeface="Helvetica" charset="0"/>
                </a:rPr>
                <a:t>3</a:t>
              </a:r>
            </a:p>
          </p:txBody>
        </p:sp>
        <p:sp>
          <p:nvSpPr>
            <p:cNvPr id="95339" name="Rectangle 107"/>
            <p:cNvSpPr>
              <a:spLocks noChangeArrowheads="1"/>
            </p:cNvSpPr>
            <p:nvPr/>
          </p:nvSpPr>
          <p:spPr bwMode="auto">
            <a:xfrm>
              <a:off x="4373" y="2021"/>
              <a:ext cx="221" cy="28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7" tIns="44450" rIns="90487" bIns="44450">
              <a:prstTxWarp prst="textNoShape">
                <a:avLst/>
              </a:prstTxWarp>
              <a:spAutoFit/>
            </a:bodyPr>
            <a:lstStyle/>
            <a:p>
              <a:r>
                <a:rPr lang="en-US" b="1">
                  <a:solidFill>
                    <a:srgbClr val="000000"/>
                  </a:solidFill>
                  <a:latin typeface="Helvetica" charset="0"/>
                </a:rPr>
                <a:t>4</a:t>
              </a:r>
            </a:p>
          </p:txBody>
        </p:sp>
        <p:sp>
          <p:nvSpPr>
            <p:cNvPr id="95340" name="Rectangle 108"/>
            <p:cNvSpPr>
              <a:spLocks noChangeArrowheads="1"/>
            </p:cNvSpPr>
            <p:nvPr/>
          </p:nvSpPr>
          <p:spPr bwMode="auto">
            <a:xfrm>
              <a:off x="4373" y="1649"/>
              <a:ext cx="221" cy="28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7" tIns="44450" rIns="90487" bIns="44450">
              <a:prstTxWarp prst="textNoShape">
                <a:avLst/>
              </a:prstTxWarp>
              <a:spAutoFit/>
            </a:bodyPr>
            <a:lstStyle/>
            <a:p>
              <a:r>
                <a:rPr lang="en-US" b="1">
                  <a:solidFill>
                    <a:srgbClr val="000000"/>
                  </a:solidFill>
                  <a:latin typeface="Helvetica" charset="0"/>
                </a:rPr>
                <a:t>5</a:t>
              </a:r>
            </a:p>
          </p:txBody>
        </p:sp>
        <p:sp>
          <p:nvSpPr>
            <p:cNvPr id="95341" name="Rectangle 109"/>
            <p:cNvSpPr>
              <a:spLocks noChangeArrowheads="1"/>
            </p:cNvSpPr>
            <p:nvPr/>
          </p:nvSpPr>
          <p:spPr bwMode="auto">
            <a:xfrm>
              <a:off x="4373" y="1277"/>
              <a:ext cx="221" cy="28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7" tIns="44450" rIns="90487" bIns="44450">
              <a:prstTxWarp prst="textNoShape">
                <a:avLst/>
              </a:prstTxWarp>
              <a:spAutoFit/>
            </a:bodyPr>
            <a:lstStyle/>
            <a:p>
              <a:r>
                <a:rPr lang="en-US" b="1">
                  <a:solidFill>
                    <a:srgbClr val="000000"/>
                  </a:solidFill>
                  <a:latin typeface="Helvetica" charset="0"/>
                </a:rPr>
                <a:t>6</a:t>
              </a:r>
            </a:p>
          </p:txBody>
        </p:sp>
        <p:sp>
          <p:nvSpPr>
            <p:cNvPr id="95342" name="Line 110"/>
            <p:cNvSpPr>
              <a:spLocks noChangeShapeType="1"/>
            </p:cNvSpPr>
            <p:nvPr/>
          </p:nvSpPr>
          <p:spPr bwMode="auto">
            <a:xfrm>
              <a:off x="1708" y="3652"/>
              <a:ext cx="2580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343" name="Line 111"/>
            <p:cNvSpPr>
              <a:spLocks noChangeShapeType="1"/>
            </p:cNvSpPr>
            <p:nvPr/>
          </p:nvSpPr>
          <p:spPr bwMode="auto">
            <a:xfrm>
              <a:off x="1708" y="1060"/>
              <a:ext cx="2580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344" name="Line 112"/>
            <p:cNvSpPr>
              <a:spLocks noChangeShapeType="1"/>
            </p:cNvSpPr>
            <p:nvPr/>
          </p:nvSpPr>
          <p:spPr bwMode="auto">
            <a:xfrm flipV="1">
              <a:off x="1700" y="1060"/>
              <a:ext cx="0" cy="2592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345" name="Line 113"/>
            <p:cNvSpPr>
              <a:spLocks noChangeShapeType="1"/>
            </p:cNvSpPr>
            <p:nvPr/>
          </p:nvSpPr>
          <p:spPr bwMode="auto">
            <a:xfrm flipV="1">
              <a:off x="4292" y="1060"/>
              <a:ext cx="0" cy="2592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346" name="Line 114"/>
            <p:cNvSpPr>
              <a:spLocks noChangeShapeType="1"/>
            </p:cNvSpPr>
            <p:nvPr/>
          </p:nvSpPr>
          <p:spPr bwMode="auto">
            <a:xfrm>
              <a:off x="1636" y="3652"/>
              <a:ext cx="60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347" name="Line 115"/>
            <p:cNvSpPr>
              <a:spLocks noChangeShapeType="1"/>
            </p:cNvSpPr>
            <p:nvPr/>
          </p:nvSpPr>
          <p:spPr bwMode="auto">
            <a:xfrm>
              <a:off x="1636" y="3328"/>
              <a:ext cx="60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348" name="Line 116"/>
            <p:cNvSpPr>
              <a:spLocks noChangeShapeType="1"/>
            </p:cNvSpPr>
            <p:nvPr/>
          </p:nvSpPr>
          <p:spPr bwMode="auto">
            <a:xfrm>
              <a:off x="1636" y="3004"/>
              <a:ext cx="60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349" name="Line 117"/>
            <p:cNvSpPr>
              <a:spLocks noChangeShapeType="1"/>
            </p:cNvSpPr>
            <p:nvPr/>
          </p:nvSpPr>
          <p:spPr bwMode="auto">
            <a:xfrm>
              <a:off x="1636" y="2680"/>
              <a:ext cx="60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350" name="Line 118"/>
            <p:cNvSpPr>
              <a:spLocks noChangeShapeType="1"/>
            </p:cNvSpPr>
            <p:nvPr/>
          </p:nvSpPr>
          <p:spPr bwMode="auto">
            <a:xfrm>
              <a:off x="1636" y="2356"/>
              <a:ext cx="60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351" name="Line 119"/>
            <p:cNvSpPr>
              <a:spLocks noChangeShapeType="1"/>
            </p:cNvSpPr>
            <p:nvPr/>
          </p:nvSpPr>
          <p:spPr bwMode="auto">
            <a:xfrm>
              <a:off x="1636" y="2032"/>
              <a:ext cx="60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352" name="Line 120"/>
            <p:cNvSpPr>
              <a:spLocks noChangeShapeType="1"/>
            </p:cNvSpPr>
            <p:nvPr/>
          </p:nvSpPr>
          <p:spPr bwMode="auto">
            <a:xfrm>
              <a:off x="1636" y="1708"/>
              <a:ext cx="60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353" name="Line 121"/>
            <p:cNvSpPr>
              <a:spLocks noChangeShapeType="1"/>
            </p:cNvSpPr>
            <p:nvPr/>
          </p:nvSpPr>
          <p:spPr bwMode="auto">
            <a:xfrm>
              <a:off x="1636" y="1384"/>
              <a:ext cx="60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354" name="Line 122"/>
            <p:cNvSpPr>
              <a:spLocks noChangeShapeType="1"/>
            </p:cNvSpPr>
            <p:nvPr/>
          </p:nvSpPr>
          <p:spPr bwMode="auto">
            <a:xfrm>
              <a:off x="1636" y="1060"/>
              <a:ext cx="60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355" name="Line 123"/>
            <p:cNvSpPr>
              <a:spLocks noChangeShapeType="1"/>
            </p:cNvSpPr>
            <p:nvPr/>
          </p:nvSpPr>
          <p:spPr bwMode="auto">
            <a:xfrm flipV="1">
              <a:off x="1700" y="3652"/>
              <a:ext cx="0" cy="72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356" name="Line 124"/>
            <p:cNvSpPr>
              <a:spLocks noChangeShapeType="1"/>
            </p:cNvSpPr>
            <p:nvPr/>
          </p:nvSpPr>
          <p:spPr bwMode="auto">
            <a:xfrm flipV="1">
              <a:off x="2216" y="3652"/>
              <a:ext cx="0" cy="72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357" name="Line 125"/>
            <p:cNvSpPr>
              <a:spLocks noChangeShapeType="1"/>
            </p:cNvSpPr>
            <p:nvPr/>
          </p:nvSpPr>
          <p:spPr bwMode="auto">
            <a:xfrm flipV="1">
              <a:off x="2732" y="3652"/>
              <a:ext cx="0" cy="72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358" name="Line 126"/>
            <p:cNvSpPr>
              <a:spLocks noChangeShapeType="1"/>
            </p:cNvSpPr>
            <p:nvPr/>
          </p:nvSpPr>
          <p:spPr bwMode="auto">
            <a:xfrm flipV="1">
              <a:off x="3248" y="3652"/>
              <a:ext cx="0" cy="72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359" name="Line 127"/>
            <p:cNvSpPr>
              <a:spLocks noChangeShapeType="1"/>
            </p:cNvSpPr>
            <p:nvPr/>
          </p:nvSpPr>
          <p:spPr bwMode="auto">
            <a:xfrm flipV="1">
              <a:off x="3764" y="3652"/>
              <a:ext cx="0" cy="72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360" name="Line 128"/>
            <p:cNvSpPr>
              <a:spLocks noChangeShapeType="1"/>
            </p:cNvSpPr>
            <p:nvPr/>
          </p:nvSpPr>
          <p:spPr bwMode="auto">
            <a:xfrm flipV="1">
              <a:off x="4292" y="3652"/>
              <a:ext cx="0" cy="72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361" name="Line 129"/>
            <p:cNvSpPr>
              <a:spLocks noChangeShapeType="1"/>
            </p:cNvSpPr>
            <p:nvPr/>
          </p:nvSpPr>
          <p:spPr bwMode="auto">
            <a:xfrm flipV="1">
              <a:off x="1700" y="1060"/>
              <a:ext cx="0" cy="2592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362" name="Line 130"/>
            <p:cNvSpPr>
              <a:spLocks noChangeShapeType="1"/>
            </p:cNvSpPr>
            <p:nvPr/>
          </p:nvSpPr>
          <p:spPr bwMode="auto">
            <a:xfrm>
              <a:off x="1708" y="3652"/>
              <a:ext cx="2580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363" name="Freeform 131"/>
            <p:cNvSpPr>
              <a:spLocks/>
            </p:cNvSpPr>
            <p:nvPr/>
          </p:nvSpPr>
          <p:spPr bwMode="auto">
            <a:xfrm>
              <a:off x="1704" y="2796"/>
              <a:ext cx="2593" cy="853"/>
            </a:xfrm>
            <a:custGeom>
              <a:avLst/>
              <a:gdLst/>
              <a:ahLst/>
              <a:cxnLst>
                <a:cxn ang="0">
                  <a:pos x="0" y="852"/>
                </a:cxn>
                <a:cxn ang="0">
                  <a:pos x="0" y="840"/>
                </a:cxn>
                <a:cxn ang="0">
                  <a:pos x="0" y="828"/>
                </a:cxn>
                <a:cxn ang="0">
                  <a:pos x="12" y="828"/>
                </a:cxn>
                <a:cxn ang="0">
                  <a:pos x="12" y="816"/>
                </a:cxn>
                <a:cxn ang="0">
                  <a:pos x="24" y="804"/>
                </a:cxn>
                <a:cxn ang="0">
                  <a:pos x="36" y="792"/>
                </a:cxn>
                <a:cxn ang="0">
                  <a:pos x="48" y="780"/>
                </a:cxn>
                <a:cxn ang="0">
                  <a:pos x="48" y="768"/>
                </a:cxn>
                <a:cxn ang="0">
                  <a:pos x="60" y="756"/>
                </a:cxn>
                <a:cxn ang="0">
                  <a:pos x="72" y="744"/>
                </a:cxn>
                <a:cxn ang="0">
                  <a:pos x="72" y="732"/>
                </a:cxn>
                <a:cxn ang="0">
                  <a:pos x="84" y="720"/>
                </a:cxn>
                <a:cxn ang="0">
                  <a:pos x="96" y="708"/>
                </a:cxn>
                <a:cxn ang="0">
                  <a:pos x="108" y="684"/>
                </a:cxn>
                <a:cxn ang="0">
                  <a:pos x="120" y="672"/>
                </a:cxn>
                <a:cxn ang="0">
                  <a:pos x="144" y="660"/>
                </a:cxn>
                <a:cxn ang="0">
                  <a:pos x="156" y="636"/>
                </a:cxn>
                <a:cxn ang="0">
                  <a:pos x="168" y="624"/>
                </a:cxn>
                <a:cxn ang="0">
                  <a:pos x="180" y="612"/>
                </a:cxn>
                <a:cxn ang="0">
                  <a:pos x="192" y="600"/>
                </a:cxn>
                <a:cxn ang="0">
                  <a:pos x="204" y="588"/>
                </a:cxn>
                <a:cxn ang="0">
                  <a:pos x="216" y="576"/>
                </a:cxn>
                <a:cxn ang="0">
                  <a:pos x="228" y="552"/>
                </a:cxn>
                <a:cxn ang="0">
                  <a:pos x="240" y="540"/>
                </a:cxn>
                <a:cxn ang="0">
                  <a:pos x="252" y="528"/>
                </a:cxn>
                <a:cxn ang="0">
                  <a:pos x="312" y="480"/>
                </a:cxn>
                <a:cxn ang="0">
                  <a:pos x="360" y="444"/>
                </a:cxn>
                <a:cxn ang="0">
                  <a:pos x="408" y="396"/>
                </a:cxn>
                <a:cxn ang="0">
                  <a:pos x="468" y="372"/>
                </a:cxn>
                <a:cxn ang="0">
                  <a:pos x="516" y="336"/>
                </a:cxn>
                <a:cxn ang="0">
                  <a:pos x="564" y="300"/>
                </a:cxn>
                <a:cxn ang="0">
                  <a:pos x="612" y="276"/>
                </a:cxn>
                <a:cxn ang="0">
                  <a:pos x="672" y="252"/>
                </a:cxn>
                <a:cxn ang="0">
                  <a:pos x="720" y="228"/>
                </a:cxn>
                <a:cxn ang="0">
                  <a:pos x="768" y="204"/>
                </a:cxn>
                <a:cxn ang="0">
                  <a:pos x="828" y="192"/>
                </a:cxn>
                <a:cxn ang="0">
                  <a:pos x="876" y="168"/>
                </a:cxn>
                <a:cxn ang="0">
                  <a:pos x="924" y="156"/>
                </a:cxn>
                <a:cxn ang="0">
                  <a:pos x="984" y="144"/>
                </a:cxn>
                <a:cxn ang="0">
                  <a:pos x="1032" y="132"/>
                </a:cxn>
                <a:cxn ang="0">
                  <a:pos x="1080" y="120"/>
                </a:cxn>
                <a:cxn ang="0">
                  <a:pos x="1140" y="108"/>
                </a:cxn>
                <a:cxn ang="0">
                  <a:pos x="1188" y="96"/>
                </a:cxn>
                <a:cxn ang="0">
                  <a:pos x="1236" y="84"/>
                </a:cxn>
                <a:cxn ang="0">
                  <a:pos x="1296" y="84"/>
                </a:cxn>
                <a:cxn ang="0">
                  <a:pos x="1548" y="48"/>
                </a:cxn>
                <a:cxn ang="0">
                  <a:pos x="1812" y="24"/>
                </a:cxn>
                <a:cxn ang="0">
                  <a:pos x="2064" y="12"/>
                </a:cxn>
                <a:cxn ang="0">
                  <a:pos x="2328" y="12"/>
                </a:cxn>
                <a:cxn ang="0">
                  <a:pos x="2592" y="0"/>
                </a:cxn>
              </a:cxnLst>
              <a:rect l="0" t="0" r="r" b="b"/>
              <a:pathLst>
                <a:path w="2593" h="853">
                  <a:moveTo>
                    <a:pt x="0" y="852"/>
                  </a:moveTo>
                  <a:lnTo>
                    <a:pt x="0" y="840"/>
                  </a:lnTo>
                  <a:lnTo>
                    <a:pt x="0" y="828"/>
                  </a:lnTo>
                  <a:lnTo>
                    <a:pt x="12" y="828"/>
                  </a:lnTo>
                  <a:lnTo>
                    <a:pt x="12" y="816"/>
                  </a:lnTo>
                  <a:lnTo>
                    <a:pt x="24" y="804"/>
                  </a:lnTo>
                  <a:lnTo>
                    <a:pt x="36" y="792"/>
                  </a:lnTo>
                  <a:lnTo>
                    <a:pt x="48" y="780"/>
                  </a:lnTo>
                  <a:lnTo>
                    <a:pt x="48" y="768"/>
                  </a:lnTo>
                  <a:lnTo>
                    <a:pt x="60" y="756"/>
                  </a:lnTo>
                  <a:lnTo>
                    <a:pt x="72" y="744"/>
                  </a:lnTo>
                  <a:lnTo>
                    <a:pt x="72" y="732"/>
                  </a:lnTo>
                  <a:lnTo>
                    <a:pt x="84" y="720"/>
                  </a:lnTo>
                  <a:lnTo>
                    <a:pt x="96" y="708"/>
                  </a:lnTo>
                  <a:lnTo>
                    <a:pt x="108" y="684"/>
                  </a:lnTo>
                  <a:lnTo>
                    <a:pt x="120" y="672"/>
                  </a:lnTo>
                  <a:lnTo>
                    <a:pt x="144" y="660"/>
                  </a:lnTo>
                  <a:lnTo>
                    <a:pt x="156" y="636"/>
                  </a:lnTo>
                  <a:lnTo>
                    <a:pt x="168" y="624"/>
                  </a:lnTo>
                  <a:lnTo>
                    <a:pt x="180" y="612"/>
                  </a:lnTo>
                  <a:lnTo>
                    <a:pt x="192" y="600"/>
                  </a:lnTo>
                  <a:lnTo>
                    <a:pt x="204" y="588"/>
                  </a:lnTo>
                  <a:lnTo>
                    <a:pt x="216" y="576"/>
                  </a:lnTo>
                  <a:lnTo>
                    <a:pt x="228" y="552"/>
                  </a:lnTo>
                  <a:lnTo>
                    <a:pt x="240" y="540"/>
                  </a:lnTo>
                  <a:lnTo>
                    <a:pt x="252" y="528"/>
                  </a:lnTo>
                  <a:lnTo>
                    <a:pt x="312" y="480"/>
                  </a:lnTo>
                  <a:lnTo>
                    <a:pt x="360" y="444"/>
                  </a:lnTo>
                  <a:lnTo>
                    <a:pt x="408" y="396"/>
                  </a:lnTo>
                  <a:lnTo>
                    <a:pt x="468" y="372"/>
                  </a:lnTo>
                  <a:lnTo>
                    <a:pt x="516" y="336"/>
                  </a:lnTo>
                  <a:lnTo>
                    <a:pt x="564" y="300"/>
                  </a:lnTo>
                  <a:lnTo>
                    <a:pt x="612" y="276"/>
                  </a:lnTo>
                  <a:lnTo>
                    <a:pt x="672" y="252"/>
                  </a:lnTo>
                  <a:lnTo>
                    <a:pt x="720" y="228"/>
                  </a:lnTo>
                  <a:lnTo>
                    <a:pt x="768" y="204"/>
                  </a:lnTo>
                  <a:lnTo>
                    <a:pt x="828" y="192"/>
                  </a:lnTo>
                  <a:lnTo>
                    <a:pt x="876" y="168"/>
                  </a:lnTo>
                  <a:lnTo>
                    <a:pt x="924" y="156"/>
                  </a:lnTo>
                  <a:lnTo>
                    <a:pt x="984" y="144"/>
                  </a:lnTo>
                  <a:lnTo>
                    <a:pt x="1032" y="132"/>
                  </a:lnTo>
                  <a:lnTo>
                    <a:pt x="1080" y="120"/>
                  </a:lnTo>
                  <a:lnTo>
                    <a:pt x="1140" y="108"/>
                  </a:lnTo>
                  <a:lnTo>
                    <a:pt x="1188" y="96"/>
                  </a:lnTo>
                  <a:lnTo>
                    <a:pt x="1236" y="84"/>
                  </a:lnTo>
                  <a:lnTo>
                    <a:pt x="1296" y="84"/>
                  </a:lnTo>
                  <a:lnTo>
                    <a:pt x="1548" y="48"/>
                  </a:lnTo>
                  <a:lnTo>
                    <a:pt x="1812" y="24"/>
                  </a:lnTo>
                  <a:lnTo>
                    <a:pt x="2064" y="12"/>
                  </a:lnTo>
                  <a:lnTo>
                    <a:pt x="2328" y="12"/>
                  </a:lnTo>
                  <a:lnTo>
                    <a:pt x="2592" y="0"/>
                  </a:lnTo>
                </a:path>
              </a:pathLst>
            </a:custGeom>
            <a:noFill/>
            <a:ln w="50800" cap="rnd" cmpd="sng">
              <a:solidFill>
                <a:srgbClr val="0C0C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364" name="Freeform 132"/>
            <p:cNvSpPr>
              <a:spLocks/>
            </p:cNvSpPr>
            <p:nvPr/>
          </p:nvSpPr>
          <p:spPr bwMode="auto">
            <a:xfrm>
              <a:off x="1704" y="1236"/>
              <a:ext cx="2593" cy="2413"/>
            </a:xfrm>
            <a:custGeom>
              <a:avLst/>
              <a:gdLst/>
              <a:ahLst/>
              <a:cxnLst>
                <a:cxn ang="0">
                  <a:pos x="0" y="2412"/>
                </a:cxn>
                <a:cxn ang="0">
                  <a:pos x="0" y="2364"/>
                </a:cxn>
                <a:cxn ang="0">
                  <a:pos x="0" y="2316"/>
                </a:cxn>
                <a:cxn ang="0">
                  <a:pos x="12" y="2268"/>
                </a:cxn>
                <a:cxn ang="0">
                  <a:pos x="12" y="2220"/>
                </a:cxn>
                <a:cxn ang="0">
                  <a:pos x="24" y="2184"/>
                </a:cxn>
                <a:cxn ang="0">
                  <a:pos x="24" y="2136"/>
                </a:cxn>
                <a:cxn ang="0">
                  <a:pos x="36" y="2100"/>
                </a:cxn>
                <a:cxn ang="0">
                  <a:pos x="36" y="2052"/>
                </a:cxn>
                <a:cxn ang="0">
                  <a:pos x="48" y="2016"/>
                </a:cxn>
                <a:cxn ang="0">
                  <a:pos x="48" y="1980"/>
                </a:cxn>
                <a:cxn ang="0">
                  <a:pos x="48" y="1932"/>
                </a:cxn>
                <a:cxn ang="0">
                  <a:pos x="60" y="1896"/>
                </a:cxn>
                <a:cxn ang="0">
                  <a:pos x="60" y="1860"/>
                </a:cxn>
                <a:cxn ang="0">
                  <a:pos x="72" y="1824"/>
                </a:cxn>
                <a:cxn ang="0">
                  <a:pos x="72" y="1788"/>
                </a:cxn>
                <a:cxn ang="0">
                  <a:pos x="84" y="1704"/>
                </a:cxn>
                <a:cxn ang="0">
                  <a:pos x="96" y="1620"/>
                </a:cxn>
                <a:cxn ang="0">
                  <a:pos x="108" y="1536"/>
                </a:cxn>
                <a:cxn ang="0">
                  <a:pos x="120" y="1464"/>
                </a:cxn>
                <a:cxn ang="0">
                  <a:pos x="144" y="1392"/>
                </a:cxn>
                <a:cxn ang="0">
                  <a:pos x="156" y="1332"/>
                </a:cxn>
                <a:cxn ang="0">
                  <a:pos x="168" y="1260"/>
                </a:cxn>
                <a:cxn ang="0">
                  <a:pos x="180" y="1200"/>
                </a:cxn>
                <a:cxn ang="0">
                  <a:pos x="192" y="1140"/>
                </a:cxn>
                <a:cxn ang="0">
                  <a:pos x="204" y="1092"/>
                </a:cxn>
                <a:cxn ang="0">
                  <a:pos x="216" y="1032"/>
                </a:cxn>
                <a:cxn ang="0">
                  <a:pos x="228" y="984"/>
                </a:cxn>
                <a:cxn ang="0">
                  <a:pos x="240" y="936"/>
                </a:cxn>
                <a:cxn ang="0">
                  <a:pos x="252" y="888"/>
                </a:cxn>
                <a:cxn ang="0">
                  <a:pos x="312" y="732"/>
                </a:cxn>
                <a:cxn ang="0">
                  <a:pos x="360" y="600"/>
                </a:cxn>
                <a:cxn ang="0">
                  <a:pos x="408" y="492"/>
                </a:cxn>
                <a:cxn ang="0">
                  <a:pos x="468" y="408"/>
                </a:cxn>
                <a:cxn ang="0">
                  <a:pos x="516" y="336"/>
                </a:cxn>
                <a:cxn ang="0">
                  <a:pos x="564" y="276"/>
                </a:cxn>
                <a:cxn ang="0">
                  <a:pos x="612" y="228"/>
                </a:cxn>
                <a:cxn ang="0">
                  <a:pos x="672" y="180"/>
                </a:cxn>
                <a:cxn ang="0">
                  <a:pos x="720" y="144"/>
                </a:cxn>
                <a:cxn ang="0">
                  <a:pos x="768" y="120"/>
                </a:cxn>
                <a:cxn ang="0">
                  <a:pos x="828" y="96"/>
                </a:cxn>
                <a:cxn ang="0">
                  <a:pos x="876" y="84"/>
                </a:cxn>
                <a:cxn ang="0">
                  <a:pos x="924" y="72"/>
                </a:cxn>
                <a:cxn ang="0">
                  <a:pos x="984" y="60"/>
                </a:cxn>
                <a:cxn ang="0">
                  <a:pos x="1032" y="48"/>
                </a:cxn>
                <a:cxn ang="0">
                  <a:pos x="1080" y="36"/>
                </a:cxn>
                <a:cxn ang="0">
                  <a:pos x="1140" y="36"/>
                </a:cxn>
                <a:cxn ang="0">
                  <a:pos x="1188" y="24"/>
                </a:cxn>
                <a:cxn ang="0">
                  <a:pos x="1236" y="24"/>
                </a:cxn>
                <a:cxn ang="0">
                  <a:pos x="1296" y="12"/>
                </a:cxn>
                <a:cxn ang="0">
                  <a:pos x="1548" y="0"/>
                </a:cxn>
                <a:cxn ang="0">
                  <a:pos x="1812" y="0"/>
                </a:cxn>
                <a:cxn ang="0">
                  <a:pos x="2064" y="0"/>
                </a:cxn>
                <a:cxn ang="0">
                  <a:pos x="2328" y="0"/>
                </a:cxn>
                <a:cxn ang="0">
                  <a:pos x="2592" y="0"/>
                </a:cxn>
              </a:cxnLst>
              <a:rect l="0" t="0" r="r" b="b"/>
              <a:pathLst>
                <a:path w="2593" h="2413">
                  <a:moveTo>
                    <a:pt x="0" y="2412"/>
                  </a:moveTo>
                  <a:lnTo>
                    <a:pt x="0" y="2364"/>
                  </a:lnTo>
                  <a:lnTo>
                    <a:pt x="0" y="2316"/>
                  </a:lnTo>
                  <a:lnTo>
                    <a:pt x="12" y="2268"/>
                  </a:lnTo>
                  <a:lnTo>
                    <a:pt x="12" y="2220"/>
                  </a:lnTo>
                  <a:lnTo>
                    <a:pt x="24" y="2184"/>
                  </a:lnTo>
                  <a:lnTo>
                    <a:pt x="24" y="2136"/>
                  </a:lnTo>
                  <a:lnTo>
                    <a:pt x="36" y="2100"/>
                  </a:lnTo>
                  <a:lnTo>
                    <a:pt x="36" y="2052"/>
                  </a:lnTo>
                  <a:lnTo>
                    <a:pt x="48" y="2016"/>
                  </a:lnTo>
                  <a:lnTo>
                    <a:pt x="48" y="1980"/>
                  </a:lnTo>
                  <a:lnTo>
                    <a:pt x="48" y="1932"/>
                  </a:lnTo>
                  <a:lnTo>
                    <a:pt x="60" y="1896"/>
                  </a:lnTo>
                  <a:lnTo>
                    <a:pt x="60" y="1860"/>
                  </a:lnTo>
                  <a:lnTo>
                    <a:pt x="72" y="1824"/>
                  </a:lnTo>
                  <a:lnTo>
                    <a:pt x="72" y="1788"/>
                  </a:lnTo>
                  <a:lnTo>
                    <a:pt x="84" y="1704"/>
                  </a:lnTo>
                  <a:lnTo>
                    <a:pt x="96" y="1620"/>
                  </a:lnTo>
                  <a:lnTo>
                    <a:pt x="108" y="1536"/>
                  </a:lnTo>
                  <a:lnTo>
                    <a:pt x="120" y="1464"/>
                  </a:lnTo>
                  <a:lnTo>
                    <a:pt x="144" y="1392"/>
                  </a:lnTo>
                  <a:lnTo>
                    <a:pt x="156" y="1332"/>
                  </a:lnTo>
                  <a:lnTo>
                    <a:pt x="168" y="1260"/>
                  </a:lnTo>
                  <a:lnTo>
                    <a:pt x="180" y="1200"/>
                  </a:lnTo>
                  <a:lnTo>
                    <a:pt x="192" y="1140"/>
                  </a:lnTo>
                  <a:lnTo>
                    <a:pt x="204" y="1092"/>
                  </a:lnTo>
                  <a:lnTo>
                    <a:pt x="216" y="1032"/>
                  </a:lnTo>
                  <a:lnTo>
                    <a:pt x="228" y="984"/>
                  </a:lnTo>
                  <a:lnTo>
                    <a:pt x="240" y="936"/>
                  </a:lnTo>
                  <a:lnTo>
                    <a:pt x="252" y="888"/>
                  </a:lnTo>
                  <a:lnTo>
                    <a:pt x="312" y="732"/>
                  </a:lnTo>
                  <a:lnTo>
                    <a:pt x="360" y="600"/>
                  </a:lnTo>
                  <a:lnTo>
                    <a:pt x="408" y="492"/>
                  </a:lnTo>
                  <a:lnTo>
                    <a:pt x="468" y="408"/>
                  </a:lnTo>
                  <a:lnTo>
                    <a:pt x="516" y="336"/>
                  </a:lnTo>
                  <a:lnTo>
                    <a:pt x="564" y="276"/>
                  </a:lnTo>
                  <a:lnTo>
                    <a:pt x="612" y="228"/>
                  </a:lnTo>
                  <a:lnTo>
                    <a:pt x="672" y="180"/>
                  </a:lnTo>
                  <a:lnTo>
                    <a:pt x="720" y="144"/>
                  </a:lnTo>
                  <a:lnTo>
                    <a:pt x="768" y="120"/>
                  </a:lnTo>
                  <a:lnTo>
                    <a:pt x="828" y="96"/>
                  </a:lnTo>
                  <a:lnTo>
                    <a:pt x="876" y="84"/>
                  </a:lnTo>
                  <a:lnTo>
                    <a:pt x="924" y="72"/>
                  </a:lnTo>
                  <a:lnTo>
                    <a:pt x="984" y="60"/>
                  </a:lnTo>
                  <a:lnTo>
                    <a:pt x="1032" y="48"/>
                  </a:lnTo>
                  <a:lnTo>
                    <a:pt x="1080" y="36"/>
                  </a:lnTo>
                  <a:lnTo>
                    <a:pt x="1140" y="36"/>
                  </a:lnTo>
                  <a:lnTo>
                    <a:pt x="1188" y="24"/>
                  </a:lnTo>
                  <a:lnTo>
                    <a:pt x="1236" y="24"/>
                  </a:lnTo>
                  <a:lnTo>
                    <a:pt x="1296" y="12"/>
                  </a:lnTo>
                  <a:lnTo>
                    <a:pt x="1548" y="0"/>
                  </a:lnTo>
                  <a:lnTo>
                    <a:pt x="1812" y="0"/>
                  </a:lnTo>
                  <a:lnTo>
                    <a:pt x="2064" y="0"/>
                  </a:lnTo>
                  <a:lnTo>
                    <a:pt x="2328" y="0"/>
                  </a:lnTo>
                  <a:lnTo>
                    <a:pt x="2592" y="0"/>
                  </a:lnTo>
                </a:path>
              </a:pathLst>
            </a:custGeom>
            <a:noFill/>
            <a:ln w="50800" cap="rnd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365" name="Rectangle 133"/>
            <p:cNvSpPr>
              <a:spLocks noChangeArrowheads="1"/>
            </p:cNvSpPr>
            <p:nvPr/>
          </p:nvSpPr>
          <p:spPr bwMode="auto">
            <a:xfrm>
              <a:off x="3137" y="2220"/>
              <a:ext cx="1025" cy="32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7" tIns="44450" rIns="90487" bIns="44450">
              <a:prstTxWarp prst="textNoShape">
                <a:avLst/>
              </a:prstTxWarp>
              <a:spAutoFit/>
            </a:bodyPr>
            <a:lstStyle/>
            <a:p>
              <a:r>
                <a:rPr lang="en-US" sz="2800" b="1" baseline="30000">
                  <a:solidFill>
                    <a:srgbClr val="D40000"/>
                  </a:solidFill>
                  <a:latin typeface="Helvetica" charset="0"/>
                </a:rPr>
                <a:t>26</a:t>
              </a:r>
              <a:r>
                <a:rPr lang="en-US" sz="2800" b="1">
                  <a:solidFill>
                    <a:srgbClr val="D40000"/>
                  </a:solidFill>
                  <a:latin typeface="Helvetica" charset="0"/>
                </a:rPr>
                <a:t>Al/</a:t>
              </a:r>
              <a:r>
                <a:rPr lang="en-US" sz="2800" b="1" baseline="30000">
                  <a:solidFill>
                    <a:srgbClr val="D40000"/>
                  </a:solidFill>
                  <a:latin typeface="Helvetica" charset="0"/>
                </a:rPr>
                <a:t>10</a:t>
              </a:r>
              <a:r>
                <a:rPr lang="en-US" sz="2800" b="1">
                  <a:solidFill>
                    <a:srgbClr val="D40000"/>
                  </a:solidFill>
                  <a:latin typeface="Helvetica" charset="0"/>
                </a:rPr>
                <a:t>Be</a:t>
              </a:r>
            </a:p>
          </p:txBody>
        </p:sp>
        <p:sp>
          <p:nvSpPr>
            <p:cNvPr id="95366" name="Rectangle 134"/>
            <p:cNvSpPr>
              <a:spLocks noChangeArrowheads="1"/>
            </p:cNvSpPr>
            <p:nvPr/>
          </p:nvSpPr>
          <p:spPr bwMode="auto">
            <a:xfrm>
              <a:off x="2525" y="2988"/>
              <a:ext cx="569" cy="32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7" tIns="44450" rIns="90487" bIns="44450">
              <a:prstTxWarp prst="textNoShape">
                <a:avLst/>
              </a:prstTxWarp>
              <a:spAutoFit/>
            </a:bodyPr>
            <a:lstStyle/>
            <a:p>
              <a:r>
                <a:rPr lang="en-US" sz="2800" b="1" baseline="30000">
                  <a:solidFill>
                    <a:srgbClr val="0C0CFF"/>
                  </a:solidFill>
                  <a:latin typeface="Helvetica" charset="0"/>
                </a:rPr>
                <a:t>10</a:t>
              </a:r>
              <a:r>
                <a:rPr lang="en-US" sz="2800" b="1">
                  <a:solidFill>
                    <a:srgbClr val="0C0CFF"/>
                  </a:solidFill>
                  <a:latin typeface="Helvetica" charset="0"/>
                </a:rPr>
                <a:t>Be</a:t>
              </a:r>
            </a:p>
          </p:txBody>
        </p:sp>
        <p:sp>
          <p:nvSpPr>
            <p:cNvPr id="95367" name="Rectangle 135"/>
            <p:cNvSpPr>
              <a:spLocks noChangeArrowheads="1"/>
            </p:cNvSpPr>
            <p:nvPr/>
          </p:nvSpPr>
          <p:spPr bwMode="auto">
            <a:xfrm>
              <a:off x="3761" y="1284"/>
              <a:ext cx="507" cy="32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7" tIns="44450" rIns="90487" bIns="44450">
              <a:prstTxWarp prst="textNoShape">
                <a:avLst/>
              </a:prstTxWarp>
              <a:spAutoFit/>
            </a:bodyPr>
            <a:lstStyle/>
            <a:p>
              <a:r>
                <a:rPr lang="en-US" sz="2800" b="1" baseline="30000">
                  <a:solidFill>
                    <a:schemeClr val="accent2"/>
                  </a:solidFill>
                  <a:latin typeface="Helvetica" charset="0"/>
                </a:rPr>
                <a:t>26</a:t>
              </a:r>
              <a:r>
                <a:rPr lang="en-US" sz="2800" b="1">
                  <a:solidFill>
                    <a:schemeClr val="accent2"/>
                  </a:solidFill>
                  <a:latin typeface="Helvetica" charset="0"/>
                </a:rPr>
                <a:t>Al</a:t>
              </a:r>
            </a:p>
          </p:txBody>
        </p:sp>
        <p:sp>
          <p:nvSpPr>
            <p:cNvPr id="95368" name="Rectangle 136"/>
            <p:cNvSpPr>
              <a:spLocks noChangeArrowheads="1"/>
            </p:cNvSpPr>
            <p:nvPr/>
          </p:nvSpPr>
          <p:spPr bwMode="auto">
            <a:xfrm>
              <a:off x="1601" y="3725"/>
              <a:ext cx="221" cy="28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7" tIns="44450" rIns="90487" bIns="44450">
              <a:prstTxWarp prst="textNoShape">
                <a:avLst/>
              </a:prstTxWarp>
              <a:spAutoFit/>
            </a:bodyPr>
            <a:lstStyle/>
            <a:p>
              <a:r>
                <a:rPr lang="en-US" b="1">
                  <a:solidFill>
                    <a:srgbClr val="000000"/>
                  </a:solidFill>
                  <a:latin typeface="Helvetica" charset="0"/>
                </a:rPr>
                <a:t>0</a:t>
              </a:r>
            </a:p>
          </p:txBody>
        </p:sp>
        <p:sp>
          <p:nvSpPr>
            <p:cNvPr id="95369" name="Rectangle 137"/>
            <p:cNvSpPr>
              <a:spLocks noChangeArrowheads="1"/>
            </p:cNvSpPr>
            <p:nvPr/>
          </p:nvSpPr>
          <p:spPr bwMode="auto">
            <a:xfrm>
              <a:off x="4121" y="3737"/>
              <a:ext cx="328" cy="28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7" tIns="44450" rIns="90487" bIns="44450">
              <a:prstTxWarp prst="textNoShape">
                <a:avLst/>
              </a:prstTxWarp>
              <a:spAutoFit/>
            </a:bodyPr>
            <a:lstStyle/>
            <a:p>
              <a:r>
                <a:rPr lang="en-US" b="1">
                  <a:solidFill>
                    <a:srgbClr val="000000"/>
                  </a:solidFill>
                  <a:latin typeface="Helvetica" charset="0"/>
                </a:rPr>
                <a:t>10</a:t>
              </a:r>
            </a:p>
          </p:txBody>
        </p:sp>
        <p:sp>
          <p:nvSpPr>
            <p:cNvPr id="95370" name="Rectangle 138"/>
            <p:cNvSpPr>
              <a:spLocks noChangeArrowheads="1"/>
            </p:cNvSpPr>
            <p:nvPr/>
          </p:nvSpPr>
          <p:spPr bwMode="auto">
            <a:xfrm>
              <a:off x="3665" y="3749"/>
              <a:ext cx="221" cy="28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7" tIns="44450" rIns="90487" bIns="44450">
              <a:prstTxWarp prst="textNoShape">
                <a:avLst/>
              </a:prstTxWarp>
              <a:spAutoFit/>
            </a:bodyPr>
            <a:lstStyle/>
            <a:p>
              <a:r>
                <a:rPr lang="en-US" b="1">
                  <a:solidFill>
                    <a:srgbClr val="000000"/>
                  </a:solidFill>
                  <a:latin typeface="Helvetica" charset="0"/>
                </a:rPr>
                <a:t>8</a:t>
              </a:r>
            </a:p>
          </p:txBody>
        </p:sp>
        <p:sp>
          <p:nvSpPr>
            <p:cNvPr id="95371" name="Rectangle 139"/>
            <p:cNvSpPr>
              <a:spLocks noChangeArrowheads="1"/>
            </p:cNvSpPr>
            <p:nvPr/>
          </p:nvSpPr>
          <p:spPr bwMode="auto">
            <a:xfrm>
              <a:off x="3161" y="3737"/>
              <a:ext cx="221" cy="28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7" tIns="44450" rIns="90487" bIns="44450">
              <a:prstTxWarp prst="textNoShape">
                <a:avLst/>
              </a:prstTxWarp>
              <a:spAutoFit/>
            </a:bodyPr>
            <a:lstStyle/>
            <a:p>
              <a:r>
                <a:rPr lang="en-US" b="1">
                  <a:solidFill>
                    <a:srgbClr val="000000"/>
                  </a:solidFill>
                  <a:latin typeface="Helvetica" charset="0"/>
                </a:rPr>
                <a:t>6</a:t>
              </a:r>
            </a:p>
          </p:txBody>
        </p:sp>
        <p:sp>
          <p:nvSpPr>
            <p:cNvPr id="95372" name="Rectangle 140"/>
            <p:cNvSpPr>
              <a:spLocks noChangeArrowheads="1"/>
            </p:cNvSpPr>
            <p:nvPr/>
          </p:nvSpPr>
          <p:spPr bwMode="auto">
            <a:xfrm>
              <a:off x="2621" y="3737"/>
              <a:ext cx="221" cy="28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7" tIns="44450" rIns="90487" bIns="44450">
              <a:prstTxWarp prst="textNoShape">
                <a:avLst/>
              </a:prstTxWarp>
              <a:spAutoFit/>
            </a:bodyPr>
            <a:lstStyle/>
            <a:p>
              <a:r>
                <a:rPr lang="en-US" b="1">
                  <a:solidFill>
                    <a:srgbClr val="000000"/>
                  </a:solidFill>
                  <a:latin typeface="Helvetica" charset="0"/>
                </a:rPr>
                <a:t>4</a:t>
              </a:r>
            </a:p>
          </p:txBody>
        </p:sp>
        <p:sp>
          <p:nvSpPr>
            <p:cNvPr id="95373" name="Rectangle 141"/>
            <p:cNvSpPr>
              <a:spLocks noChangeArrowheads="1"/>
            </p:cNvSpPr>
            <p:nvPr/>
          </p:nvSpPr>
          <p:spPr bwMode="auto">
            <a:xfrm>
              <a:off x="2129" y="3725"/>
              <a:ext cx="221" cy="28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7" tIns="44450" rIns="90487" bIns="44450">
              <a:prstTxWarp prst="textNoShape">
                <a:avLst/>
              </a:prstTxWarp>
              <a:spAutoFit/>
            </a:bodyPr>
            <a:lstStyle/>
            <a:p>
              <a:r>
                <a:rPr lang="en-US" b="1">
                  <a:solidFill>
                    <a:srgbClr val="000000"/>
                  </a:solidFill>
                  <a:latin typeface="Helvetica" charset="0"/>
                </a:rPr>
                <a:t>2</a:t>
              </a:r>
            </a:p>
          </p:txBody>
        </p:sp>
        <p:sp>
          <p:nvSpPr>
            <p:cNvPr id="95374" name="Rectangle 142"/>
            <p:cNvSpPr>
              <a:spLocks noChangeArrowheads="1"/>
            </p:cNvSpPr>
            <p:nvPr/>
          </p:nvSpPr>
          <p:spPr bwMode="auto">
            <a:xfrm>
              <a:off x="1313" y="1241"/>
              <a:ext cx="328" cy="28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7" tIns="44450" rIns="90487" bIns="44450">
              <a:prstTxWarp prst="textNoShape">
                <a:avLst/>
              </a:prstTxWarp>
              <a:spAutoFit/>
            </a:bodyPr>
            <a:lstStyle/>
            <a:p>
              <a:r>
                <a:rPr lang="en-US" b="1">
                  <a:solidFill>
                    <a:srgbClr val="000000"/>
                  </a:solidFill>
                  <a:latin typeface="Helvetica" charset="0"/>
                </a:rPr>
                <a:t>35</a:t>
              </a:r>
            </a:p>
          </p:txBody>
        </p:sp>
        <p:sp>
          <p:nvSpPr>
            <p:cNvPr id="95375" name="Rectangle 143"/>
            <p:cNvSpPr>
              <a:spLocks noChangeArrowheads="1"/>
            </p:cNvSpPr>
            <p:nvPr/>
          </p:nvSpPr>
          <p:spPr bwMode="auto">
            <a:xfrm>
              <a:off x="1313" y="1577"/>
              <a:ext cx="328" cy="28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7" tIns="44450" rIns="90487" bIns="44450">
              <a:prstTxWarp prst="textNoShape">
                <a:avLst/>
              </a:prstTxWarp>
              <a:spAutoFit/>
            </a:bodyPr>
            <a:lstStyle/>
            <a:p>
              <a:r>
                <a:rPr lang="en-US" b="1">
                  <a:solidFill>
                    <a:srgbClr val="000000"/>
                  </a:solidFill>
                  <a:latin typeface="Helvetica" charset="0"/>
                </a:rPr>
                <a:t>30</a:t>
              </a:r>
            </a:p>
          </p:txBody>
        </p:sp>
        <p:sp>
          <p:nvSpPr>
            <p:cNvPr id="95376" name="Rectangle 144"/>
            <p:cNvSpPr>
              <a:spLocks noChangeArrowheads="1"/>
            </p:cNvSpPr>
            <p:nvPr/>
          </p:nvSpPr>
          <p:spPr bwMode="auto">
            <a:xfrm>
              <a:off x="1313" y="1913"/>
              <a:ext cx="328" cy="28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7" tIns="44450" rIns="90487" bIns="44450">
              <a:prstTxWarp prst="textNoShape">
                <a:avLst/>
              </a:prstTxWarp>
              <a:spAutoFit/>
            </a:bodyPr>
            <a:lstStyle/>
            <a:p>
              <a:r>
                <a:rPr lang="en-US" b="1">
                  <a:solidFill>
                    <a:srgbClr val="000000"/>
                  </a:solidFill>
                  <a:latin typeface="Helvetica" charset="0"/>
                </a:rPr>
                <a:t>25</a:t>
              </a:r>
            </a:p>
          </p:txBody>
        </p:sp>
        <p:sp>
          <p:nvSpPr>
            <p:cNvPr id="95377" name="Rectangle 145"/>
            <p:cNvSpPr>
              <a:spLocks noChangeArrowheads="1"/>
            </p:cNvSpPr>
            <p:nvPr/>
          </p:nvSpPr>
          <p:spPr bwMode="auto">
            <a:xfrm>
              <a:off x="1313" y="2201"/>
              <a:ext cx="328" cy="28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7" tIns="44450" rIns="90487" bIns="44450">
              <a:prstTxWarp prst="textNoShape">
                <a:avLst/>
              </a:prstTxWarp>
              <a:spAutoFit/>
            </a:bodyPr>
            <a:lstStyle/>
            <a:p>
              <a:r>
                <a:rPr lang="en-US" b="1">
                  <a:solidFill>
                    <a:srgbClr val="000000"/>
                  </a:solidFill>
                  <a:latin typeface="Helvetica" charset="0"/>
                </a:rPr>
                <a:t>20</a:t>
              </a:r>
            </a:p>
          </p:txBody>
        </p:sp>
        <p:sp>
          <p:nvSpPr>
            <p:cNvPr id="95378" name="Rectangle 146"/>
            <p:cNvSpPr>
              <a:spLocks noChangeArrowheads="1"/>
            </p:cNvSpPr>
            <p:nvPr/>
          </p:nvSpPr>
          <p:spPr bwMode="auto">
            <a:xfrm>
              <a:off x="1301" y="2549"/>
              <a:ext cx="328" cy="28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7" tIns="44450" rIns="90487" bIns="44450">
              <a:prstTxWarp prst="textNoShape">
                <a:avLst/>
              </a:prstTxWarp>
              <a:spAutoFit/>
            </a:bodyPr>
            <a:lstStyle/>
            <a:p>
              <a:r>
                <a:rPr lang="en-US" b="1">
                  <a:solidFill>
                    <a:srgbClr val="000000"/>
                  </a:solidFill>
                  <a:latin typeface="Helvetica" charset="0"/>
                </a:rPr>
                <a:t>15</a:t>
              </a:r>
            </a:p>
          </p:txBody>
        </p:sp>
        <p:sp>
          <p:nvSpPr>
            <p:cNvPr id="95379" name="Rectangle 147"/>
            <p:cNvSpPr>
              <a:spLocks noChangeArrowheads="1"/>
            </p:cNvSpPr>
            <p:nvPr/>
          </p:nvSpPr>
          <p:spPr bwMode="auto">
            <a:xfrm>
              <a:off x="1313" y="2861"/>
              <a:ext cx="328" cy="28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7" tIns="44450" rIns="90487" bIns="44450">
              <a:prstTxWarp prst="textNoShape">
                <a:avLst/>
              </a:prstTxWarp>
              <a:spAutoFit/>
            </a:bodyPr>
            <a:lstStyle/>
            <a:p>
              <a:r>
                <a:rPr lang="en-US" b="1">
                  <a:solidFill>
                    <a:srgbClr val="000000"/>
                  </a:solidFill>
                  <a:latin typeface="Helvetica" charset="0"/>
                </a:rPr>
                <a:t>10</a:t>
              </a:r>
            </a:p>
          </p:txBody>
        </p:sp>
        <p:sp>
          <p:nvSpPr>
            <p:cNvPr id="95380" name="Rectangle 148"/>
            <p:cNvSpPr>
              <a:spLocks noChangeArrowheads="1"/>
            </p:cNvSpPr>
            <p:nvPr/>
          </p:nvSpPr>
          <p:spPr bwMode="auto">
            <a:xfrm>
              <a:off x="1421" y="3185"/>
              <a:ext cx="221" cy="28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7" tIns="44450" rIns="90487" bIns="44450">
              <a:prstTxWarp prst="textNoShape">
                <a:avLst/>
              </a:prstTxWarp>
              <a:spAutoFit/>
            </a:bodyPr>
            <a:lstStyle/>
            <a:p>
              <a:r>
                <a:rPr lang="en-US" b="1">
                  <a:solidFill>
                    <a:srgbClr val="000000"/>
                  </a:solidFill>
                  <a:latin typeface="Helvetica" charset="0"/>
                </a:rPr>
                <a:t>5</a:t>
              </a:r>
            </a:p>
          </p:txBody>
        </p:sp>
        <p:sp>
          <p:nvSpPr>
            <p:cNvPr id="95381" name="Rectangle 149"/>
            <p:cNvSpPr>
              <a:spLocks noChangeArrowheads="1"/>
            </p:cNvSpPr>
            <p:nvPr/>
          </p:nvSpPr>
          <p:spPr bwMode="auto">
            <a:xfrm>
              <a:off x="2285" y="3989"/>
              <a:ext cx="1437" cy="28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7" tIns="44450" rIns="90487" bIns="44450">
              <a:prstTxWarp prst="textNoShape">
                <a:avLst/>
              </a:prstTxWarp>
              <a:spAutoFit/>
            </a:bodyPr>
            <a:lstStyle/>
            <a:p>
              <a:r>
                <a:rPr lang="en-US" b="1">
                  <a:solidFill>
                    <a:srgbClr val="000000"/>
                  </a:solidFill>
                  <a:latin typeface="Helvetica" charset="0"/>
                </a:rPr>
                <a:t>Exposure (My)</a:t>
              </a:r>
            </a:p>
          </p:txBody>
        </p:sp>
        <p:sp>
          <p:nvSpPr>
            <p:cNvPr id="95382" name="Rectangle 150"/>
            <p:cNvSpPr>
              <a:spLocks noChangeArrowheads="1"/>
            </p:cNvSpPr>
            <p:nvPr/>
          </p:nvSpPr>
          <p:spPr bwMode="auto">
            <a:xfrm rot="16200000">
              <a:off x="133" y="1946"/>
              <a:ext cx="1865" cy="36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7" tIns="44450" rIns="90487" bIns="44450">
              <a:prstTxWarp prst="textNoShape">
                <a:avLst/>
              </a:prstTxWarp>
              <a:spAutoFit/>
            </a:bodyPr>
            <a:lstStyle/>
            <a:p>
              <a:r>
                <a:rPr lang="en-US" sz="3200" b="1">
                  <a:latin typeface="Helvetica" charset="0"/>
                </a:rPr>
                <a:t>[10</a:t>
              </a:r>
              <a:r>
                <a:rPr lang="en-US" sz="3200" b="1" baseline="30000">
                  <a:latin typeface="Helvetica" charset="0"/>
                </a:rPr>
                <a:t>6</a:t>
              </a:r>
              <a:r>
                <a:rPr lang="en-US" sz="3200" b="1">
                  <a:latin typeface="Helvetica" charset="0"/>
                </a:rPr>
                <a:t> atoms g</a:t>
              </a:r>
              <a:r>
                <a:rPr lang="en-US" sz="3200" b="1" baseline="30000">
                  <a:latin typeface="Helvetica" charset="0"/>
                </a:rPr>
                <a:t>-1</a:t>
              </a:r>
              <a:r>
                <a:rPr lang="en-US" sz="3200" b="1">
                  <a:latin typeface="Helvetica" charset="0"/>
                </a:rPr>
                <a:t>]</a:t>
              </a:r>
            </a:p>
          </p:txBody>
        </p:sp>
        <p:sp>
          <p:nvSpPr>
            <p:cNvPr id="95383" name="Rectangle 151"/>
            <p:cNvSpPr>
              <a:spLocks noChangeArrowheads="1"/>
            </p:cNvSpPr>
            <p:nvPr/>
          </p:nvSpPr>
          <p:spPr bwMode="auto">
            <a:xfrm rot="5400000">
              <a:off x="4306" y="1899"/>
              <a:ext cx="1142" cy="36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7" tIns="44450" rIns="90487" bIns="44450">
              <a:prstTxWarp prst="textNoShape">
                <a:avLst/>
              </a:prstTxWarp>
              <a:spAutoFit/>
            </a:bodyPr>
            <a:lstStyle/>
            <a:p>
              <a:r>
                <a:rPr lang="en-US" sz="3200" b="1" baseline="30000">
                  <a:solidFill>
                    <a:srgbClr val="FF0000"/>
                  </a:solidFill>
                  <a:latin typeface="Helvetica" charset="0"/>
                </a:rPr>
                <a:t>26</a:t>
              </a:r>
              <a:r>
                <a:rPr lang="en-US" sz="3200" b="1">
                  <a:solidFill>
                    <a:srgbClr val="FF0000"/>
                  </a:solidFill>
                  <a:latin typeface="Helvetica" charset="0"/>
                </a:rPr>
                <a:t>Al/</a:t>
              </a:r>
              <a:r>
                <a:rPr lang="en-US" sz="3200" b="1" baseline="30000">
                  <a:solidFill>
                    <a:srgbClr val="FF0000"/>
                  </a:solidFill>
                  <a:latin typeface="Helvetica" charset="0"/>
                </a:rPr>
                <a:t>10</a:t>
              </a:r>
              <a:r>
                <a:rPr lang="en-US" sz="3200" b="1">
                  <a:solidFill>
                    <a:srgbClr val="FF0000"/>
                  </a:solidFill>
                  <a:latin typeface="Helvetica" charset="0"/>
                </a:rPr>
                <a:t>Be</a:t>
              </a:r>
              <a:endParaRPr lang="en-US" sz="3200" b="1">
                <a:solidFill>
                  <a:schemeClr val="hlink"/>
                </a:solidFill>
                <a:latin typeface="Helvetica" charset="0"/>
              </a:endParaRPr>
            </a:p>
          </p:txBody>
        </p:sp>
      </p:grpSp>
      <p:sp>
        <p:nvSpPr>
          <p:cNvPr id="95384" name="Text Box 152"/>
          <p:cNvSpPr txBox="1">
            <a:spLocks noChangeArrowheads="1"/>
          </p:cNvSpPr>
          <p:nvPr/>
        </p:nvSpPr>
        <p:spPr bwMode="auto">
          <a:xfrm>
            <a:off x="8686800" y="762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4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looking_north_full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0822" r="-10822"/>
          <a:stretch>
            <a:fillRect/>
          </a:stretch>
        </p:blipFill>
        <p:spPr>
          <a:xfrm>
            <a:off x="-974663" y="366704"/>
            <a:ext cx="11075378" cy="6091031"/>
          </a:xfr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>
            <a:lumMod val="50000"/>
            <a:lumOff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10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5143500" cy="6858000"/>
          </a:xfrm>
          <a:prstGeom prst="rect">
            <a:avLst/>
          </a:prstGeom>
          <a:noFill/>
        </p:spPr>
      </p:pic>
      <p:sp>
        <p:nvSpPr>
          <p:cNvPr id="175107" name="Text Box 3"/>
          <p:cNvSpPr txBox="1">
            <a:spLocks noChangeArrowheads="1"/>
          </p:cNvSpPr>
          <p:nvPr/>
        </p:nvSpPr>
        <p:spPr bwMode="auto">
          <a:xfrm>
            <a:off x="5410200" y="1143000"/>
            <a:ext cx="3521075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Helvetica" charset="0"/>
              </a:rPr>
              <a:t>Susquehanna and Potomac River Gorges</a:t>
            </a:r>
            <a:endParaRPr lang="en-US" sz="3200" dirty="0">
              <a:solidFill>
                <a:schemeClr val="bg1"/>
              </a:solidFill>
              <a:latin typeface="Helvetica" charset="0"/>
            </a:endParaRPr>
          </a:p>
        </p:txBody>
      </p:sp>
      <p:sp>
        <p:nvSpPr>
          <p:cNvPr id="175108" name="Line 4"/>
          <p:cNvSpPr>
            <a:spLocks noChangeShapeType="1"/>
          </p:cNvSpPr>
          <p:nvPr/>
        </p:nvSpPr>
        <p:spPr bwMode="auto">
          <a:xfrm flipH="1">
            <a:off x="4572000" y="381000"/>
            <a:ext cx="1295400" cy="3048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5109" name="Line 5"/>
          <p:cNvSpPr>
            <a:spLocks noChangeShapeType="1"/>
          </p:cNvSpPr>
          <p:nvPr/>
        </p:nvSpPr>
        <p:spPr bwMode="auto">
          <a:xfrm flipH="1">
            <a:off x="4343400" y="5562600"/>
            <a:ext cx="1524000" cy="5334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5110" name="Text Box 6"/>
          <p:cNvSpPr txBox="1">
            <a:spLocks noChangeArrowheads="1"/>
          </p:cNvSpPr>
          <p:nvPr/>
        </p:nvSpPr>
        <p:spPr bwMode="auto">
          <a:xfrm>
            <a:off x="5872163" y="5286375"/>
            <a:ext cx="32337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chemeClr val="bg1"/>
                </a:solidFill>
                <a:latin typeface="Helvetica" charset="0"/>
              </a:rPr>
              <a:t>Narrow, incised gorge </a:t>
            </a:r>
          </a:p>
        </p:txBody>
      </p:sp>
      <p:sp>
        <p:nvSpPr>
          <p:cNvPr id="175111" name="Text Box 7"/>
          <p:cNvSpPr txBox="1">
            <a:spLocks noChangeArrowheads="1"/>
          </p:cNvSpPr>
          <p:nvPr/>
        </p:nvSpPr>
        <p:spPr bwMode="auto">
          <a:xfrm>
            <a:off x="5699125" y="20637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endParaRPr lang="en-US">
              <a:latin typeface="Helvetica" charset="0"/>
            </a:endParaRPr>
          </a:p>
        </p:txBody>
      </p:sp>
      <p:sp>
        <p:nvSpPr>
          <p:cNvPr id="175112" name="Text Box 8"/>
          <p:cNvSpPr txBox="1">
            <a:spLocks noChangeArrowheads="1"/>
          </p:cNvSpPr>
          <p:nvPr/>
        </p:nvSpPr>
        <p:spPr bwMode="auto">
          <a:xfrm>
            <a:off x="5832475" y="109538"/>
            <a:ext cx="32162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chemeClr val="bg1"/>
                </a:solidFill>
                <a:latin typeface="Helvetica" charset="0"/>
              </a:rPr>
              <a:t>Wide, shallow channel</a:t>
            </a:r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5867400" y="3429000"/>
            <a:ext cx="2819400" cy="1711325"/>
            <a:chOff x="3888" y="144"/>
            <a:chExt cx="1776" cy="1078"/>
          </a:xfrm>
        </p:grpSpPr>
        <p:sp>
          <p:nvSpPr>
            <p:cNvPr id="175114" name="Oval 10"/>
            <p:cNvSpPr>
              <a:spLocks noChangeArrowheads="1"/>
            </p:cNvSpPr>
            <p:nvPr/>
          </p:nvSpPr>
          <p:spPr bwMode="auto">
            <a:xfrm>
              <a:off x="4080" y="576"/>
              <a:ext cx="48" cy="48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115" name="Freeform 11"/>
            <p:cNvSpPr>
              <a:spLocks/>
            </p:cNvSpPr>
            <p:nvPr/>
          </p:nvSpPr>
          <p:spPr bwMode="auto">
            <a:xfrm>
              <a:off x="4432" y="778"/>
              <a:ext cx="479" cy="444"/>
            </a:xfrm>
            <a:custGeom>
              <a:avLst/>
              <a:gdLst/>
              <a:ahLst/>
              <a:cxnLst>
                <a:cxn ang="0">
                  <a:pos x="225" y="0"/>
                </a:cxn>
                <a:cxn ang="0">
                  <a:pos x="393" y="8"/>
                </a:cxn>
                <a:cxn ang="0">
                  <a:pos x="393" y="136"/>
                </a:cxn>
                <a:cxn ang="0">
                  <a:pos x="481" y="168"/>
                </a:cxn>
                <a:cxn ang="0">
                  <a:pos x="505" y="160"/>
                </a:cxn>
                <a:cxn ang="0">
                  <a:pos x="561" y="184"/>
                </a:cxn>
                <a:cxn ang="0">
                  <a:pos x="593" y="184"/>
                </a:cxn>
                <a:cxn ang="0">
                  <a:pos x="665" y="160"/>
                </a:cxn>
                <a:cxn ang="0">
                  <a:pos x="697" y="184"/>
                </a:cxn>
                <a:cxn ang="0">
                  <a:pos x="729" y="192"/>
                </a:cxn>
                <a:cxn ang="0">
                  <a:pos x="729" y="296"/>
                </a:cxn>
                <a:cxn ang="0">
                  <a:pos x="769" y="360"/>
                </a:cxn>
                <a:cxn ang="0">
                  <a:pos x="761" y="456"/>
                </a:cxn>
                <a:cxn ang="0">
                  <a:pos x="721" y="488"/>
                </a:cxn>
                <a:cxn ang="0">
                  <a:pos x="713" y="456"/>
                </a:cxn>
                <a:cxn ang="0">
                  <a:pos x="697" y="472"/>
                </a:cxn>
                <a:cxn ang="0">
                  <a:pos x="705" y="496"/>
                </a:cxn>
                <a:cxn ang="0">
                  <a:pos x="633" y="544"/>
                </a:cxn>
                <a:cxn ang="0">
                  <a:pos x="617" y="552"/>
                </a:cxn>
                <a:cxn ang="0">
                  <a:pos x="577" y="576"/>
                </a:cxn>
                <a:cxn ang="0">
                  <a:pos x="577" y="592"/>
                </a:cxn>
                <a:cxn ang="0">
                  <a:pos x="561" y="592"/>
                </a:cxn>
                <a:cxn ang="0">
                  <a:pos x="577" y="616"/>
                </a:cxn>
                <a:cxn ang="0">
                  <a:pos x="553" y="640"/>
                </a:cxn>
                <a:cxn ang="0">
                  <a:pos x="561" y="680"/>
                </a:cxn>
                <a:cxn ang="0">
                  <a:pos x="577" y="688"/>
                </a:cxn>
                <a:cxn ang="0">
                  <a:pos x="577" y="712"/>
                </a:cxn>
                <a:cxn ang="0">
                  <a:pos x="545" y="712"/>
                </a:cxn>
                <a:cxn ang="0">
                  <a:pos x="513" y="704"/>
                </a:cxn>
                <a:cxn ang="0">
                  <a:pos x="497" y="704"/>
                </a:cxn>
                <a:cxn ang="0">
                  <a:pos x="441" y="688"/>
                </a:cxn>
                <a:cxn ang="0">
                  <a:pos x="409" y="600"/>
                </a:cxn>
                <a:cxn ang="0">
                  <a:pos x="369" y="568"/>
                </a:cxn>
                <a:cxn ang="0">
                  <a:pos x="329" y="496"/>
                </a:cxn>
                <a:cxn ang="0">
                  <a:pos x="313" y="488"/>
                </a:cxn>
                <a:cxn ang="0">
                  <a:pos x="297" y="464"/>
                </a:cxn>
                <a:cxn ang="0">
                  <a:pos x="273" y="464"/>
                </a:cxn>
                <a:cxn ang="0">
                  <a:pos x="249" y="464"/>
                </a:cxn>
                <a:cxn ang="0">
                  <a:pos x="225" y="464"/>
                </a:cxn>
                <a:cxn ang="0">
                  <a:pos x="209" y="504"/>
                </a:cxn>
                <a:cxn ang="0">
                  <a:pos x="185" y="512"/>
                </a:cxn>
                <a:cxn ang="0">
                  <a:pos x="137" y="480"/>
                </a:cxn>
                <a:cxn ang="0">
                  <a:pos x="113" y="448"/>
                </a:cxn>
                <a:cxn ang="0">
                  <a:pos x="105" y="408"/>
                </a:cxn>
                <a:cxn ang="0">
                  <a:pos x="81" y="376"/>
                </a:cxn>
                <a:cxn ang="0">
                  <a:pos x="32" y="336"/>
                </a:cxn>
                <a:cxn ang="0">
                  <a:pos x="0" y="296"/>
                </a:cxn>
                <a:cxn ang="0">
                  <a:pos x="0" y="280"/>
                </a:cxn>
                <a:cxn ang="0">
                  <a:pos x="113" y="280"/>
                </a:cxn>
                <a:cxn ang="0">
                  <a:pos x="209" y="288"/>
                </a:cxn>
                <a:cxn ang="0">
                  <a:pos x="225" y="0"/>
                </a:cxn>
              </a:cxnLst>
              <a:rect l="0" t="0" r="r" b="b"/>
              <a:pathLst>
                <a:path w="769" h="712">
                  <a:moveTo>
                    <a:pt x="225" y="0"/>
                  </a:moveTo>
                  <a:lnTo>
                    <a:pt x="393" y="8"/>
                  </a:lnTo>
                  <a:lnTo>
                    <a:pt x="393" y="136"/>
                  </a:lnTo>
                  <a:lnTo>
                    <a:pt x="481" y="168"/>
                  </a:lnTo>
                  <a:lnTo>
                    <a:pt x="505" y="160"/>
                  </a:lnTo>
                  <a:lnTo>
                    <a:pt x="561" y="184"/>
                  </a:lnTo>
                  <a:lnTo>
                    <a:pt x="593" y="184"/>
                  </a:lnTo>
                  <a:lnTo>
                    <a:pt x="665" y="160"/>
                  </a:lnTo>
                  <a:lnTo>
                    <a:pt x="697" y="184"/>
                  </a:lnTo>
                  <a:lnTo>
                    <a:pt x="729" y="192"/>
                  </a:lnTo>
                  <a:lnTo>
                    <a:pt x="729" y="296"/>
                  </a:lnTo>
                  <a:lnTo>
                    <a:pt x="769" y="360"/>
                  </a:lnTo>
                  <a:lnTo>
                    <a:pt x="761" y="456"/>
                  </a:lnTo>
                  <a:lnTo>
                    <a:pt x="721" y="488"/>
                  </a:lnTo>
                  <a:lnTo>
                    <a:pt x="713" y="456"/>
                  </a:lnTo>
                  <a:lnTo>
                    <a:pt x="697" y="472"/>
                  </a:lnTo>
                  <a:lnTo>
                    <a:pt x="705" y="496"/>
                  </a:lnTo>
                  <a:lnTo>
                    <a:pt x="633" y="544"/>
                  </a:lnTo>
                  <a:lnTo>
                    <a:pt x="617" y="552"/>
                  </a:lnTo>
                  <a:lnTo>
                    <a:pt x="577" y="576"/>
                  </a:lnTo>
                  <a:lnTo>
                    <a:pt x="577" y="592"/>
                  </a:lnTo>
                  <a:lnTo>
                    <a:pt x="561" y="592"/>
                  </a:lnTo>
                  <a:lnTo>
                    <a:pt x="577" y="616"/>
                  </a:lnTo>
                  <a:lnTo>
                    <a:pt x="553" y="640"/>
                  </a:lnTo>
                  <a:lnTo>
                    <a:pt x="561" y="680"/>
                  </a:lnTo>
                  <a:lnTo>
                    <a:pt x="577" y="688"/>
                  </a:lnTo>
                  <a:lnTo>
                    <a:pt x="577" y="712"/>
                  </a:lnTo>
                  <a:lnTo>
                    <a:pt x="545" y="712"/>
                  </a:lnTo>
                  <a:lnTo>
                    <a:pt x="513" y="704"/>
                  </a:lnTo>
                  <a:lnTo>
                    <a:pt x="497" y="704"/>
                  </a:lnTo>
                  <a:lnTo>
                    <a:pt x="441" y="688"/>
                  </a:lnTo>
                  <a:lnTo>
                    <a:pt x="409" y="600"/>
                  </a:lnTo>
                  <a:lnTo>
                    <a:pt x="369" y="568"/>
                  </a:lnTo>
                  <a:lnTo>
                    <a:pt x="329" y="496"/>
                  </a:lnTo>
                  <a:lnTo>
                    <a:pt x="313" y="488"/>
                  </a:lnTo>
                  <a:lnTo>
                    <a:pt x="297" y="464"/>
                  </a:lnTo>
                  <a:lnTo>
                    <a:pt x="273" y="464"/>
                  </a:lnTo>
                  <a:lnTo>
                    <a:pt x="249" y="464"/>
                  </a:lnTo>
                  <a:lnTo>
                    <a:pt x="225" y="464"/>
                  </a:lnTo>
                  <a:lnTo>
                    <a:pt x="209" y="504"/>
                  </a:lnTo>
                  <a:lnTo>
                    <a:pt x="185" y="512"/>
                  </a:lnTo>
                  <a:lnTo>
                    <a:pt x="137" y="480"/>
                  </a:lnTo>
                  <a:lnTo>
                    <a:pt x="113" y="448"/>
                  </a:lnTo>
                  <a:lnTo>
                    <a:pt x="105" y="408"/>
                  </a:lnTo>
                  <a:lnTo>
                    <a:pt x="81" y="376"/>
                  </a:lnTo>
                  <a:lnTo>
                    <a:pt x="32" y="336"/>
                  </a:lnTo>
                  <a:lnTo>
                    <a:pt x="0" y="296"/>
                  </a:lnTo>
                  <a:lnTo>
                    <a:pt x="0" y="280"/>
                  </a:lnTo>
                  <a:lnTo>
                    <a:pt x="113" y="280"/>
                  </a:lnTo>
                  <a:lnTo>
                    <a:pt x="209" y="288"/>
                  </a:lnTo>
                  <a:lnTo>
                    <a:pt x="225" y="0"/>
                  </a:ln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116" name="Freeform 12"/>
            <p:cNvSpPr>
              <a:spLocks/>
            </p:cNvSpPr>
            <p:nvPr/>
          </p:nvSpPr>
          <p:spPr bwMode="auto">
            <a:xfrm>
              <a:off x="5534" y="144"/>
              <a:ext cx="130" cy="200"/>
            </a:xfrm>
            <a:custGeom>
              <a:avLst/>
              <a:gdLst/>
              <a:ahLst/>
              <a:cxnLst>
                <a:cxn ang="0">
                  <a:pos x="48" y="16"/>
                </a:cxn>
                <a:cxn ang="0">
                  <a:pos x="16" y="72"/>
                </a:cxn>
                <a:cxn ang="0">
                  <a:pos x="32" y="96"/>
                </a:cxn>
                <a:cxn ang="0">
                  <a:pos x="16" y="120"/>
                </a:cxn>
                <a:cxn ang="0">
                  <a:pos x="24" y="128"/>
                </a:cxn>
                <a:cxn ang="0">
                  <a:pos x="16" y="144"/>
                </a:cxn>
                <a:cxn ang="0">
                  <a:pos x="16" y="176"/>
                </a:cxn>
                <a:cxn ang="0">
                  <a:pos x="0" y="192"/>
                </a:cxn>
                <a:cxn ang="0">
                  <a:pos x="8" y="200"/>
                </a:cxn>
                <a:cxn ang="0">
                  <a:pos x="48" y="312"/>
                </a:cxn>
                <a:cxn ang="0">
                  <a:pos x="88" y="320"/>
                </a:cxn>
                <a:cxn ang="0">
                  <a:pos x="80" y="304"/>
                </a:cxn>
                <a:cxn ang="0">
                  <a:pos x="104" y="280"/>
                </a:cxn>
                <a:cxn ang="0">
                  <a:pos x="96" y="264"/>
                </a:cxn>
                <a:cxn ang="0">
                  <a:pos x="136" y="240"/>
                </a:cxn>
                <a:cxn ang="0">
                  <a:pos x="136" y="208"/>
                </a:cxn>
                <a:cxn ang="0">
                  <a:pos x="168" y="208"/>
                </a:cxn>
                <a:cxn ang="0">
                  <a:pos x="184" y="184"/>
                </a:cxn>
                <a:cxn ang="0">
                  <a:pos x="208" y="168"/>
                </a:cxn>
                <a:cxn ang="0">
                  <a:pos x="208" y="144"/>
                </a:cxn>
                <a:cxn ang="0">
                  <a:pos x="176" y="144"/>
                </a:cxn>
                <a:cxn ang="0">
                  <a:pos x="168" y="120"/>
                </a:cxn>
                <a:cxn ang="0">
                  <a:pos x="136" y="120"/>
                </a:cxn>
                <a:cxn ang="0">
                  <a:pos x="112" y="24"/>
                </a:cxn>
                <a:cxn ang="0">
                  <a:pos x="96" y="0"/>
                </a:cxn>
                <a:cxn ang="0">
                  <a:pos x="64" y="8"/>
                </a:cxn>
                <a:cxn ang="0">
                  <a:pos x="56" y="16"/>
                </a:cxn>
                <a:cxn ang="0">
                  <a:pos x="48" y="16"/>
                </a:cxn>
              </a:cxnLst>
              <a:rect l="0" t="0" r="r" b="b"/>
              <a:pathLst>
                <a:path w="208" h="320">
                  <a:moveTo>
                    <a:pt x="48" y="16"/>
                  </a:moveTo>
                  <a:lnTo>
                    <a:pt x="16" y="72"/>
                  </a:lnTo>
                  <a:lnTo>
                    <a:pt x="32" y="96"/>
                  </a:lnTo>
                  <a:lnTo>
                    <a:pt x="16" y="120"/>
                  </a:lnTo>
                  <a:lnTo>
                    <a:pt x="24" y="128"/>
                  </a:lnTo>
                  <a:lnTo>
                    <a:pt x="16" y="144"/>
                  </a:lnTo>
                  <a:lnTo>
                    <a:pt x="16" y="176"/>
                  </a:lnTo>
                  <a:lnTo>
                    <a:pt x="0" y="192"/>
                  </a:lnTo>
                  <a:lnTo>
                    <a:pt x="8" y="200"/>
                  </a:lnTo>
                  <a:lnTo>
                    <a:pt x="48" y="312"/>
                  </a:lnTo>
                  <a:lnTo>
                    <a:pt x="88" y="320"/>
                  </a:lnTo>
                  <a:lnTo>
                    <a:pt x="80" y="304"/>
                  </a:lnTo>
                  <a:lnTo>
                    <a:pt x="104" y="280"/>
                  </a:lnTo>
                  <a:lnTo>
                    <a:pt x="96" y="264"/>
                  </a:lnTo>
                  <a:lnTo>
                    <a:pt x="136" y="240"/>
                  </a:lnTo>
                  <a:lnTo>
                    <a:pt x="136" y="208"/>
                  </a:lnTo>
                  <a:lnTo>
                    <a:pt x="168" y="208"/>
                  </a:lnTo>
                  <a:lnTo>
                    <a:pt x="184" y="184"/>
                  </a:lnTo>
                  <a:lnTo>
                    <a:pt x="208" y="168"/>
                  </a:lnTo>
                  <a:lnTo>
                    <a:pt x="208" y="144"/>
                  </a:lnTo>
                  <a:lnTo>
                    <a:pt x="176" y="144"/>
                  </a:lnTo>
                  <a:lnTo>
                    <a:pt x="168" y="120"/>
                  </a:lnTo>
                  <a:lnTo>
                    <a:pt x="136" y="120"/>
                  </a:lnTo>
                  <a:lnTo>
                    <a:pt x="112" y="24"/>
                  </a:lnTo>
                  <a:lnTo>
                    <a:pt x="96" y="0"/>
                  </a:lnTo>
                  <a:lnTo>
                    <a:pt x="64" y="8"/>
                  </a:lnTo>
                  <a:lnTo>
                    <a:pt x="56" y="16"/>
                  </a:lnTo>
                  <a:lnTo>
                    <a:pt x="48" y="16"/>
                  </a:ln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117" name="Freeform 13"/>
            <p:cNvSpPr>
              <a:spLocks/>
            </p:cNvSpPr>
            <p:nvPr/>
          </p:nvSpPr>
          <p:spPr bwMode="auto">
            <a:xfrm>
              <a:off x="5340" y="543"/>
              <a:ext cx="164" cy="65"/>
            </a:xfrm>
            <a:custGeom>
              <a:avLst/>
              <a:gdLst/>
              <a:ahLst/>
              <a:cxnLst>
                <a:cxn ang="0">
                  <a:pos x="0" y="32"/>
                </a:cxn>
                <a:cxn ang="0">
                  <a:pos x="200" y="0"/>
                </a:cxn>
                <a:cxn ang="0">
                  <a:pos x="232" y="72"/>
                </a:cxn>
                <a:cxn ang="0">
                  <a:pos x="264" y="64"/>
                </a:cxn>
                <a:cxn ang="0">
                  <a:pos x="264" y="104"/>
                </a:cxn>
                <a:cxn ang="0">
                  <a:pos x="240" y="104"/>
                </a:cxn>
                <a:cxn ang="0">
                  <a:pos x="216" y="80"/>
                </a:cxn>
                <a:cxn ang="0">
                  <a:pos x="200" y="56"/>
                </a:cxn>
                <a:cxn ang="0">
                  <a:pos x="192" y="8"/>
                </a:cxn>
                <a:cxn ang="0">
                  <a:pos x="184" y="32"/>
                </a:cxn>
                <a:cxn ang="0">
                  <a:pos x="200" y="96"/>
                </a:cxn>
                <a:cxn ang="0">
                  <a:pos x="136" y="104"/>
                </a:cxn>
                <a:cxn ang="0">
                  <a:pos x="136" y="56"/>
                </a:cxn>
                <a:cxn ang="0">
                  <a:pos x="104" y="40"/>
                </a:cxn>
                <a:cxn ang="0">
                  <a:pos x="72" y="32"/>
                </a:cxn>
                <a:cxn ang="0">
                  <a:pos x="8" y="64"/>
                </a:cxn>
                <a:cxn ang="0">
                  <a:pos x="0" y="32"/>
                </a:cxn>
              </a:cxnLst>
              <a:rect l="0" t="0" r="r" b="b"/>
              <a:pathLst>
                <a:path w="264" h="104">
                  <a:moveTo>
                    <a:pt x="0" y="32"/>
                  </a:moveTo>
                  <a:lnTo>
                    <a:pt x="200" y="0"/>
                  </a:lnTo>
                  <a:lnTo>
                    <a:pt x="232" y="72"/>
                  </a:lnTo>
                  <a:lnTo>
                    <a:pt x="264" y="64"/>
                  </a:lnTo>
                  <a:lnTo>
                    <a:pt x="264" y="104"/>
                  </a:lnTo>
                  <a:lnTo>
                    <a:pt x="240" y="104"/>
                  </a:lnTo>
                  <a:lnTo>
                    <a:pt x="216" y="80"/>
                  </a:lnTo>
                  <a:lnTo>
                    <a:pt x="200" y="56"/>
                  </a:lnTo>
                  <a:lnTo>
                    <a:pt x="192" y="8"/>
                  </a:lnTo>
                  <a:lnTo>
                    <a:pt x="184" y="32"/>
                  </a:lnTo>
                  <a:lnTo>
                    <a:pt x="200" y="96"/>
                  </a:lnTo>
                  <a:lnTo>
                    <a:pt x="136" y="104"/>
                  </a:lnTo>
                  <a:lnTo>
                    <a:pt x="136" y="56"/>
                  </a:lnTo>
                  <a:lnTo>
                    <a:pt x="104" y="40"/>
                  </a:lnTo>
                  <a:lnTo>
                    <a:pt x="72" y="32"/>
                  </a:lnTo>
                  <a:lnTo>
                    <a:pt x="8" y="64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118" name="Freeform 14"/>
            <p:cNvSpPr>
              <a:spLocks/>
            </p:cNvSpPr>
            <p:nvPr/>
          </p:nvSpPr>
          <p:spPr bwMode="auto">
            <a:xfrm>
              <a:off x="3963" y="159"/>
              <a:ext cx="224" cy="165"/>
            </a:xfrm>
            <a:custGeom>
              <a:avLst/>
              <a:gdLst/>
              <a:ahLst/>
              <a:cxnLst>
                <a:cxn ang="0">
                  <a:pos x="88" y="0"/>
                </a:cxn>
                <a:cxn ang="0">
                  <a:pos x="160" y="24"/>
                </a:cxn>
                <a:cxn ang="0">
                  <a:pos x="216" y="32"/>
                </a:cxn>
                <a:cxn ang="0">
                  <a:pos x="248" y="40"/>
                </a:cxn>
                <a:cxn ang="0">
                  <a:pos x="272" y="48"/>
                </a:cxn>
                <a:cxn ang="0">
                  <a:pos x="312" y="56"/>
                </a:cxn>
                <a:cxn ang="0">
                  <a:pos x="360" y="64"/>
                </a:cxn>
                <a:cxn ang="0">
                  <a:pos x="328" y="264"/>
                </a:cxn>
                <a:cxn ang="0">
                  <a:pos x="192" y="232"/>
                </a:cxn>
                <a:cxn ang="0">
                  <a:pos x="168" y="248"/>
                </a:cxn>
                <a:cxn ang="0">
                  <a:pos x="144" y="224"/>
                </a:cxn>
                <a:cxn ang="0">
                  <a:pos x="120" y="248"/>
                </a:cxn>
                <a:cxn ang="0">
                  <a:pos x="104" y="232"/>
                </a:cxn>
                <a:cxn ang="0">
                  <a:pos x="48" y="224"/>
                </a:cxn>
                <a:cxn ang="0">
                  <a:pos x="56" y="192"/>
                </a:cxn>
                <a:cxn ang="0">
                  <a:pos x="16" y="192"/>
                </a:cxn>
                <a:cxn ang="0">
                  <a:pos x="8" y="176"/>
                </a:cxn>
                <a:cxn ang="0">
                  <a:pos x="16" y="152"/>
                </a:cxn>
                <a:cxn ang="0">
                  <a:pos x="8" y="136"/>
                </a:cxn>
                <a:cxn ang="0">
                  <a:pos x="8" y="80"/>
                </a:cxn>
                <a:cxn ang="0">
                  <a:pos x="0" y="48"/>
                </a:cxn>
                <a:cxn ang="0">
                  <a:pos x="8" y="32"/>
                </a:cxn>
                <a:cxn ang="0">
                  <a:pos x="24" y="32"/>
                </a:cxn>
                <a:cxn ang="0">
                  <a:pos x="40" y="56"/>
                </a:cxn>
                <a:cxn ang="0">
                  <a:pos x="80" y="64"/>
                </a:cxn>
                <a:cxn ang="0">
                  <a:pos x="88" y="80"/>
                </a:cxn>
                <a:cxn ang="0">
                  <a:pos x="72" y="80"/>
                </a:cxn>
                <a:cxn ang="0">
                  <a:pos x="64" y="96"/>
                </a:cxn>
                <a:cxn ang="0">
                  <a:pos x="80" y="104"/>
                </a:cxn>
                <a:cxn ang="0">
                  <a:pos x="80" y="120"/>
                </a:cxn>
                <a:cxn ang="0">
                  <a:pos x="64" y="128"/>
                </a:cxn>
                <a:cxn ang="0">
                  <a:pos x="64" y="136"/>
                </a:cxn>
                <a:cxn ang="0">
                  <a:pos x="88" y="136"/>
                </a:cxn>
                <a:cxn ang="0">
                  <a:pos x="88" y="112"/>
                </a:cxn>
                <a:cxn ang="0">
                  <a:pos x="112" y="96"/>
                </a:cxn>
                <a:cxn ang="0">
                  <a:pos x="88" y="48"/>
                </a:cxn>
                <a:cxn ang="0">
                  <a:pos x="104" y="40"/>
                </a:cxn>
                <a:cxn ang="0">
                  <a:pos x="88" y="0"/>
                </a:cxn>
              </a:cxnLst>
              <a:rect l="0" t="0" r="r" b="b"/>
              <a:pathLst>
                <a:path w="360" h="264">
                  <a:moveTo>
                    <a:pt x="88" y="0"/>
                  </a:moveTo>
                  <a:lnTo>
                    <a:pt x="160" y="24"/>
                  </a:lnTo>
                  <a:lnTo>
                    <a:pt x="216" y="32"/>
                  </a:lnTo>
                  <a:lnTo>
                    <a:pt x="248" y="40"/>
                  </a:lnTo>
                  <a:lnTo>
                    <a:pt x="272" y="48"/>
                  </a:lnTo>
                  <a:lnTo>
                    <a:pt x="312" y="56"/>
                  </a:lnTo>
                  <a:lnTo>
                    <a:pt x="360" y="64"/>
                  </a:lnTo>
                  <a:lnTo>
                    <a:pt x="328" y="264"/>
                  </a:lnTo>
                  <a:lnTo>
                    <a:pt x="192" y="232"/>
                  </a:lnTo>
                  <a:lnTo>
                    <a:pt x="168" y="248"/>
                  </a:lnTo>
                  <a:lnTo>
                    <a:pt x="144" y="224"/>
                  </a:lnTo>
                  <a:lnTo>
                    <a:pt x="120" y="248"/>
                  </a:lnTo>
                  <a:lnTo>
                    <a:pt x="104" y="232"/>
                  </a:lnTo>
                  <a:lnTo>
                    <a:pt x="48" y="224"/>
                  </a:lnTo>
                  <a:lnTo>
                    <a:pt x="56" y="192"/>
                  </a:lnTo>
                  <a:lnTo>
                    <a:pt x="16" y="192"/>
                  </a:lnTo>
                  <a:lnTo>
                    <a:pt x="8" y="176"/>
                  </a:lnTo>
                  <a:lnTo>
                    <a:pt x="16" y="152"/>
                  </a:lnTo>
                  <a:lnTo>
                    <a:pt x="8" y="136"/>
                  </a:lnTo>
                  <a:lnTo>
                    <a:pt x="8" y="80"/>
                  </a:lnTo>
                  <a:lnTo>
                    <a:pt x="0" y="48"/>
                  </a:lnTo>
                  <a:lnTo>
                    <a:pt x="8" y="32"/>
                  </a:lnTo>
                  <a:lnTo>
                    <a:pt x="24" y="32"/>
                  </a:lnTo>
                  <a:lnTo>
                    <a:pt x="40" y="56"/>
                  </a:lnTo>
                  <a:lnTo>
                    <a:pt x="80" y="64"/>
                  </a:lnTo>
                  <a:lnTo>
                    <a:pt x="88" y="80"/>
                  </a:lnTo>
                  <a:lnTo>
                    <a:pt x="72" y="80"/>
                  </a:lnTo>
                  <a:lnTo>
                    <a:pt x="64" y="96"/>
                  </a:lnTo>
                  <a:lnTo>
                    <a:pt x="80" y="104"/>
                  </a:lnTo>
                  <a:lnTo>
                    <a:pt x="80" y="120"/>
                  </a:lnTo>
                  <a:lnTo>
                    <a:pt x="64" y="128"/>
                  </a:lnTo>
                  <a:lnTo>
                    <a:pt x="64" y="136"/>
                  </a:lnTo>
                  <a:lnTo>
                    <a:pt x="88" y="136"/>
                  </a:lnTo>
                  <a:lnTo>
                    <a:pt x="88" y="112"/>
                  </a:lnTo>
                  <a:lnTo>
                    <a:pt x="112" y="96"/>
                  </a:lnTo>
                  <a:lnTo>
                    <a:pt x="88" y="48"/>
                  </a:lnTo>
                  <a:lnTo>
                    <a:pt x="104" y="40"/>
                  </a:lnTo>
                  <a:lnTo>
                    <a:pt x="88" y="0"/>
                  </a:ln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119" name="Freeform 15"/>
            <p:cNvSpPr>
              <a:spLocks/>
            </p:cNvSpPr>
            <p:nvPr/>
          </p:nvSpPr>
          <p:spPr bwMode="auto">
            <a:xfrm>
              <a:off x="3913" y="279"/>
              <a:ext cx="274" cy="209"/>
            </a:xfrm>
            <a:custGeom>
              <a:avLst/>
              <a:gdLst/>
              <a:ahLst/>
              <a:cxnLst>
                <a:cxn ang="0">
                  <a:pos x="96" y="0"/>
                </a:cxn>
                <a:cxn ang="0">
                  <a:pos x="80" y="8"/>
                </a:cxn>
                <a:cxn ang="0">
                  <a:pos x="72" y="40"/>
                </a:cxn>
                <a:cxn ang="0">
                  <a:pos x="64" y="64"/>
                </a:cxn>
                <a:cxn ang="0">
                  <a:pos x="56" y="80"/>
                </a:cxn>
                <a:cxn ang="0">
                  <a:pos x="48" y="104"/>
                </a:cxn>
                <a:cxn ang="0">
                  <a:pos x="40" y="128"/>
                </a:cxn>
                <a:cxn ang="0">
                  <a:pos x="32" y="152"/>
                </a:cxn>
                <a:cxn ang="0">
                  <a:pos x="16" y="176"/>
                </a:cxn>
                <a:cxn ang="0">
                  <a:pos x="0" y="208"/>
                </a:cxn>
                <a:cxn ang="0">
                  <a:pos x="0" y="264"/>
                </a:cxn>
                <a:cxn ang="0">
                  <a:pos x="248" y="312"/>
                </a:cxn>
                <a:cxn ang="0">
                  <a:pos x="360" y="336"/>
                </a:cxn>
                <a:cxn ang="0">
                  <a:pos x="384" y="224"/>
                </a:cxn>
                <a:cxn ang="0">
                  <a:pos x="400" y="208"/>
                </a:cxn>
                <a:cxn ang="0">
                  <a:pos x="384" y="184"/>
                </a:cxn>
                <a:cxn ang="0">
                  <a:pos x="392" y="160"/>
                </a:cxn>
                <a:cxn ang="0">
                  <a:pos x="440" y="112"/>
                </a:cxn>
                <a:cxn ang="0">
                  <a:pos x="408" y="72"/>
                </a:cxn>
                <a:cxn ang="0">
                  <a:pos x="272" y="40"/>
                </a:cxn>
                <a:cxn ang="0">
                  <a:pos x="248" y="56"/>
                </a:cxn>
                <a:cxn ang="0">
                  <a:pos x="224" y="32"/>
                </a:cxn>
                <a:cxn ang="0">
                  <a:pos x="200" y="56"/>
                </a:cxn>
                <a:cxn ang="0">
                  <a:pos x="184" y="32"/>
                </a:cxn>
                <a:cxn ang="0">
                  <a:pos x="128" y="32"/>
                </a:cxn>
                <a:cxn ang="0">
                  <a:pos x="136" y="0"/>
                </a:cxn>
                <a:cxn ang="0">
                  <a:pos x="96" y="0"/>
                </a:cxn>
              </a:cxnLst>
              <a:rect l="0" t="0" r="r" b="b"/>
              <a:pathLst>
                <a:path w="440" h="336">
                  <a:moveTo>
                    <a:pt x="96" y="0"/>
                  </a:moveTo>
                  <a:lnTo>
                    <a:pt x="80" y="8"/>
                  </a:lnTo>
                  <a:lnTo>
                    <a:pt x="72" y="40"/>
                  </a:lnTo>
                  <a:lnTo>
                    <a:pt x="64" y="64"/>
                  </a:lnTo>
                  <a:lnTo>
                    <a:pt x="56" y="80"/>
                  </a:lnTo>
                  <a:lnTo>
                    <a:pt x="48" y="104"/>
                  </a:lnTo>
                  <a:lnTo>
                    <a:pt x="40" y="128"/>
                  </a:lnTo>
                  <a:lnTo>
                    <a:pt x="32" y="152"/>
                  </a:lnTo>
                  <a:lnTo>
                    <a:pt x="16" y="176"/>
                  </a:lnTo>
                  <a:lnTo>
                    <a:pt x="0" y="208"/>
                  </a:lnTo>
                  <a:lnTo>
                    <a:pt x="0" y="264"/>
                  </a:lnTo>
                  <a:lnTo>
                    <a:pt x="248" y="312"/>
                  </a:lnTo>
                  <a:lnTo>
                    <a:pt x="360" y="336"/>
                  </a:lnTo>
                  <a:lnTo>
                    <a:pt x="384" y="224"/>
                  </a:lnTo>
                  <a:lnTo>
                    <a:pt x="400" y="208"/>
                  </a:lnTo>
                  <a:lnTo>
                    <a:pt x="384" y="184"/>
                  </a:lnTo>
                  <a:lnTo>
                    <a:pt x="392" y="160"/>
                  </a:lnTo>
                  <a:lnTo>
                    <a:pt x="440" y="112"/>
                  </a:lnTo>
                  <a:lnTo>
                    <a:pt x="408" y="72"/>
                  </a:lnTo>
                  <a:lnTo>
                    <a:pt x="272" y="40"/>
                  </a:lnTo>
                  <a:lnTo>
                    <a:pt x="248" y="56"/>
                  </a:lnTo>
                  <a:lnTo>
                    <a:pt x="224" y="32"/>
                  </a:lnTo>
                  <a:lnTo>
                    <a:pt x="200" y="56"/>
                  </a:lnTo>
                  <a:lnTo>
                    <a:pt x="184" y="32"/>
                  </a:lnTo>
                  <a:lnTo>
                    <a:pt x="128" y="32"/>
                  </a:lnTo>
                  <a:lnTo>
                    <a:pt x="136" y="0"/>
                  </a:lnTo>
                  <a:lnTo>
                    <a:pt x="96" y="0"/>
                  </a:ln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120" name="Freeform 16"/>
            <p:cNvSpPr>
              <a:spLocks/>
            </p:cNvSpPr>
            <p:nvPr/>
          </p:nvSpPr>
          <p:spPr bwMode="auto">
            <a:xfrm>
              <a:off x="3888" y="443"/>
              <a:ext cx="294" cy="450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248" y="40"/>
                </a:cxn>
                <a:cxn ang="0">
                  <a:pos x="208" y="256"/>
                </a:cxn>
                <a:cxn ang="0">
                  <a:pos x="448" y="576"/>
                </a:cxn>
                <a:cxn ang="0">
                  <a:pos x="472" y="616"/>
                </a:cxn>
                <a:cxn ang="0">
                  <a:pos x="448" y="640"/>
                </a:cxn>
                <a:cxn ang="0">
                  <a:pos x="432" y="672"/>
                </a:cxn>
                <a:cxn ang="0">
                  <a:pos x="416" y="696"/>
                </a:cxn>
                <a:cxn ang="0">
                  <a:pos x="432" y="712"/>
                </a:cxn>
                <a:cxn ang="0">
                  <a:pos x="408" y="720"/>
                </a:cxn>
                <a:cxn ang="0">
                  <a:pos x="264" y="712"/>
                </a:cxn>
                <a:cxn ang="0">
                  <a:pos x="256" y="672"/>
                </a:cxn>
                <a:cxn ang="0">
                  <a:pos x="232" y="640"/>
                </a:cxn>
                <a:cxn ang="0">
                  <a:pos x="216" y="632"/>
                </a:cxn>
                <a:cxn ang="0">
                  <a:pos x="208" y="608"/>
                </a:cxn>
                <a:cxn ang="0">
                  <a:pos x="192" y="600"/>
                </a:cxn>
                <a:cxn ang="0">
                  <a:pos x="176" y="584"/>
                </a:cxn>
                <a:cxn ang="0">
                  <a:pos x="176" y="568"/>
                </a:cxn>
                <a:cxn ang="0">
                  <a:pos x="160" y="552"/>
                </a:cxn>
                <a:cxn ang="0">
                  <a:pos x="136" y="560"/>
                </a:cxn>
                <a:cxn ang="0">
                  <a:pos x="112" y="552"/>
                </a:cxn>
                <a:cxn ang="0">
                  <a:pos x="112" y="544"/>
                </a:cxn>
                <a:cxn ang="0">
                  <a:pos x="112" y="520"/>
                </a:cxn>
                <a:cxn ang="0">
                  <a:pos x="104" y="504"/>
                </a:cxn>
                <a:cxn ang="0">
                  <a:pos x="96" y="480"/>
                </a:cxn>
                <a:cxn ang="0">
                  <a:pos x="88" y="464"/>
                </a:cxn>
                <a:cxn ang="0">
                  <a:pos x="88" y="448"/>
                </a:cxn>
                <a:cxn ang="0">
                  <a:pos x="64" y="416"/>
                </a:cxn>
                <a:cxn ang="0">
                  <a:pos x="64" y="392"/>
                </a:cxn>
                <a:cxn ang="0">
                  <a:pos x="80" y="384"/>
                </a:cxn>
                <a:cxn ang="0">
                  <a:pos x="80" y="376"/>
                </a:cxn>
                <a:cxn ang="0">
                  <a:pos x="64" y="368"/>
                </a:cxn>
                <a:cxn ang="0">
                  <a:pos x="56" y="352"/>
                </a:cxn>
                <a:cxn ang="0">
                  <a:pos x="48" y="312"/>
                </a:cxn>
                <a:cxn ang="0">
                  <a:pos x="72" y="336"/>
                </a:cxn>
                <a:cxn ang="0">
                  <a:pos x="56" y="304"/>
                </a:cxn>
                <a:cxn ang="0">
                  <a:pos x="80" y="304"/>
                </a:cxn>
                <a:cxn ang="0">
                  <a:pos x="80" y="288"/>
                </a:cxn>
                <a:cxn ang="0">
                  <a:pos x="56" y="280"/>
                </a:cxn>
                <a:cxn ang="0">
                  <a:pos x="48" y="296"/>
                </a:cxn>
                <a:cxn ang="0">
                  <a:pos x="40" y="288"/>
                </a:cxn>
                <a:cxn ang="0">
                  <a:pos x="8" y="208"/>
                </a:cxn>
                <a:cxn ang="0">
                  <a:pos x="16" y="152"/>
                </a:cxn>
                <a:cxn ang="0">
                  <a:pos x="0" y="120"/>
                </a:cxn>
                <a:cxn ang="0">
                  <a:pos x="8" y="88"/>
                </a:cxn>
                <a:cxn ang="0">
                  <a:pos x="24" y="88"/>
                </a:cxn>
                <a:cxn ang="0">
                  <a:pos x="40" y="48"/>
                </a:cxn>
                <a:cxn ang="0">
                  <a:pos x="40" y="0"/>
                </a:cxn>
              </a:cxnLst>
              <a:rect l="0" t="0" r="r" b="b"/>
              <a:pathLst>
                <a:path w="472" h="720">
                  <a:moveTo>
                    <a:pt x="40" y="0"/>
                  </a:moveTo>
                  <a:lnTo>
                    <a:pt x="248" y="40"/>
                  </a:lnTo>
                  <a:lnTo>
                    <a:pt x="208" y="256"/>
                  </a:lnTo>
                  <a:lnTo>
                    <a:pt x="448" y="576"/>
                  </a:lnTo>
                  <a:lnTo>
                    <a:pt x="472" y="616"/>
                  </a:lnTo>
                  <a:lnTo>
                    <a:pt x="448" y="640"/>
                  </a:lnTo>
                  <a:lnTo>
                    <a:pt x="432" y="672"/>
                  </a:lnTo>
                  <a:lnTo>
                    <a:pt x="416" y="696"/>
                  </a:lnTo>
                  <a:lnTo>
                    <a:pt x="432" y="712"/>
                  </a:lnTo>
                  <a:lnTo>
                    <a:pt x="408" y="720"/>
                  </a:lnTo>
                  <a:lnTo>
                    <a:pt x="264" y="712"/>
                  </a:lnTo>
                  <a:lnTo>
                    <a:pt x="256" y="672"/>
                  </a:lnTo>
                  <a:lnTo>
                    <a:pt x="232" y="640"/>
                  </a:lnTo>
                  <a:lnTo>
                    <a:pt x="216" y="632"/>
                  </a:lnTo>
                  <a:lnTo>
                    <a:pt x="208" y="608"/>
                  </a:lnTo>
                  <a:lnTo>
                    <a:pt x="192" y="600"/>
                  </a:lnTo>
                  <a:lnTo>
                    <a:pt x="176" y="584"/>
                  </a:lnTo>
                  <a:lnTo>
                    <a:pt x="176" y="568"/>
                  </a:lnTo>
                  <a:lnTo>
                    <a:pt x="160" y="552"/>
                  </a:lnTo>
                  <a:lnTo>
                    <a:pt x="136" y="560"/>
                  </a:lnTo>
                  <a:lnTo>
                    <a:pt x="112" y="552"/>
                  </a:lnTo>
                  <a:lnTo>
                    <a:pt x="112" y="544"/>
                  </a:lnTo>
                  <a:lnTo>
                    <a:pt x="112" y="520"/>
                  </a:lnTo>
                  <a:lnTo>
                    <a:pt x="104" y="504"/>
                  </a:lnTo>
                  <a:lnTo>
                    <a:pt x="96" y="480"/>
                  </a:lnTo>
                  <a:lnTo>
                    <a:pt x="88" y="464"/>
                  </a:lnTo>
                  <a:lnTo>
                    <a:pt x="88" y="448"/>
                  </a:lnTo>
                  <a:lnTo>
                    <a:pt x="64" y="416"/>
                  </a:lnTo>
                  <a:lnTo>
                    <a:pt x="64" y="392"/>
                  </a:lnTo>
                  <a:lnTo>
                    <a:pt x="80" y="384"/>
                  </a:lnTo>
                  <a:lnTo>
                    <a:pt x="80" y="376"/>
                  </a:lnTo>
                  <a:lnTo>
                    <a:pt x="64" y="368"/>
                  </a:lnTo>
                  <a:lnTo>
                    <a:pt x="56" y="352"/>
                  </a:lnTo>
                  <a:lnTo>
                    <a:pt x="48" y="312"/>
                  </a:lnTo>
                  <a:lnTo>
                    <a:pt x="72" y="336"/>
                  </a:lnTo>
                  <a:lnTo>
                    <a:pt x="56" y="304"/>
                  </a:lnTo>
                  <a:lnTo>
                    <a:pt x="80" y="304"/>
                  </a:lnTo>
                  <a:lnTo>
                    <a:pt x="80" y="288"/>
                  </a:lnTo>
                  <a:lnTo>
                    <a:pt x="56" y="280"/>
                  </a:lnTo>
                  <a:lnTo>
                    <a:pt x="48" y="296"/>
                  </a:lnTo>
                  <a:lnTo>
                    <a:pt x="40" y="288"/>
                  </a:lnTo>
                  <a:lnTo>
                    <a:pt x="8" y="208"/>
                  </a:lnTo>
                  <a:lnTo>
                    <a:pt x="16" y="152"/>
                  </a:lnTo>
                  <a:lnTo>
                    <a:pt x="0" y="120"/>
                  </a:lnTo>
                  <a:lnTo>
                    <a:pt x="8" y="88"/>
                  </a:lnTo>
                  <a:lnTo>
                    <a:pt x="24" y="88"/>
                  </a:lnTo>
                  <a:lnTo>
                    <a:pt x="40" y="48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121" name="Freeform 17"/>
            <p:cNvSpPr>
              <a:spLocks/>
            </p:cNvSpPr>
            <p:nvPr/>
          </p:nvSpPr>
          <p:spPr bwMode="auto">
            <a:xfrm>
              <a:off x="4018" y="468"/>
              <a:ext cx="219" cy="335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0" y="216"/>
                </a:cxn>
                <a:cxn ang="0">
                  <a:pos x="240" y="536"/>
                </a:cxn>
                <a:cxn ang="0">
                  <a:pos x="256" y="520"/>
                </a:cxn>
                <a:cxn ang="0">
                  <a:pos x="248" y="456"/>
                </a:cxn>
                <a:cxn ang="0">
                  <a:pos x="280" y="464"/>
                </a:cxn>
                <a:cxn ang="0">
                  <a:pos x="312" y="272"/>
                </a:cxn>
                <a:cxn ang="0">
                  <a:pos x="336" y="136"/>
                </a:cxn>
                <a:cxn ang="0">
                  <a:pos x="336" y="96"/>
                </a:cxn>
                <a:cxn ang="0">
                  <a:pos x="352" y="56"/>
                </a:cxn>
                <a:cxn ang="0">
                  <a:pos x="192" y="32"/>
                </a:cxn>
                <a:cxn ang="0">
                  <a:pos x="40" y="0"/>
                </a:cxn>
              </a:cxnLst>
              <a:rect l="0" t="0" r="r" b="b"/>
              <a:pathLst>
                <a:path w="352" h="536">
                  <a:moveTo>
                    <a:pt x="40" y="0"/>
                  </a:moveTo>
                  <a:lnTo>
                    <a:pt x="0" y="216"/>
                  </a:lnTo>
                  <a:lnTo>
                    <a:pt x="240" y="536"/>
                  </a:lnTo>
                  <a:lnTo>
                    <a:pt x="256" y="520"/>
                  </a:lnTo>
                  <a:lnTo>
                    <a:pt x="248" y="456"/>
                  </a:lnTo>
                  <a:lnTo>
                    <a:pt x="280" y="464"/>
                  </a:lnTo>
                  <a:lnTo>
                    <a:pt x="312" y="272"/>
                  </a:lnTo>
                  <a:lnTo>
                    <a:pt x="336" y="136"/>
                  </a:lnTo>
                  <a:lnTo>
                    <a:pt x="336" y="96"/>
                  </a:lnTo>
                  <a:lnTo>
                    <a:pt x="352" y="56"/>
                  </a:lnTo>
                  <a:lnTo>
                    <a:pt x="192" y="32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122" name="Freeform 18"/>
            <p:cNvSpPr>
              <a:spLocks/>
            </p:cNvSpPr>
            <p:nvPr/>
          </p:nvSpPr>
          <p:spPr bwMode="auto">
            <a:xfrm>
              <a:off x="4137" y="194"/>
              <a:ext cx="200" cy="324"/>
            </a:xfrm>
            <a:custGeom>
              <a:avLst/>
              <a:gdLst/>
              <a:ahLst/>
              <a:cxnLst>
                <a:cxn ang="0">
                  <a:pos x="80" y="0"/>
                </a:cxn>
                <a:cxn ang="0">
                  <a:pos x="48" y="208"/>
                </a:cxn>
                <a:cxn ang="0">
                  <a:pos x="80" y="248"/>
                </a:cxn>
                <a:cxn ang="0">
                  <a:pos x="32" y="296"/>
                </a:cxn>
                <a:cxn ang="0">
                  <a:pos x="24" y="328"/>
                </a:cxn>
                <a:cxn ang="0">
                  <a:pos x="40" y="344"/>
                </a:cxn>
                <a:cxn ang="0">
                  <a:pos x="24" y="360"/>
                </a:cxn>
                <a:cxn ang="0">
                  <a:pos x="0" y="472"/>
                </a:cxn>
                <a:cxn ang="0">
                  <a:pos x="152" y="504"/>
                </a:cxn>
                <a:cxn ang="0">
                  <a:pos x="296" y="520"/>
                </a:cxn>
                <a:cxn ang="0">
                  <a:pos x="312" y="416"/>
                </a:cxn>
                <a:cxn ang="0">
                  <a:pos x="320" y="352"/>
                </a:cxn>
                <a:cxn ang="0">
                  <a:pos x="304" y="336"/>
                </a:cxn>
                <a:cxn ang="0">
                  <a:pos x="272" y="336"/>
                </a:cxn>
                <a:cxn ang="0">
                  <a:pos x="232" y="344"/>
                </a:cxn>
                <a:cxn ang="0">
                  <a:pos x="224" y="296"/>
                </a:cxn>
                <a:cxn ang="0">
                  <a:pos x="168" y="256"/>
                </a:cxn>
                <a:cxn ang="0">
                  <a:pos x="176" y="232"/>
                </a:cxn>
                <a:cxn ang="0">
                  <a:pos x="184" y="192"/>
                </a:cxn>
                <a:cxn ang="0">
                  <a:pos x="112" y="96"/>
                </a:cxn>
                <a:cxn ang="0">
                  <a:pos x="120" y="8"/>
                </a:cxn>
                <a:cxn ang="0">
                  <a:pos x="80" y="0"/>
                </a:cxn>
              </a:cxnLst>
              <a:rect l="0" t="0" r="r" b="b"/>
              <a:pathLst>
                <a:path w="320" h="520">
                  <a:moveTo>
                    <a:pt x="80" y="0"/>
                  </a:moveTo>
                  <a:lnTo>
                    <a:pt x="48" y="208"/>
                  </a:lnTo>
                  <a:lnTo>
                    <a:pt x="80" y="248"/>
                  </a:lnTo>
                  <a:lnTo>
                    <a:pt x="32" y="296"/>
                  </a:lnTo>
                  <a:lnTo>
                    <a:pt x="24" y="328"/>
                  </a:lnTo>
                  <a:lnTo>
                    <a:pt x="40" y="344"/>
                  </a:lnTo>
                  <a:lnTo>
                    <a:pt x="24" y="360"/>
                  </a:lnTo>
                  <a:lnTo>
                    <a:pt x="0" y="472"/>
                  </a:lnTo>
                  <a:lnTo>
                    <a:pt x="152" y="504"/>
                  </a:lnTo>
                  <a:lnTo>
                    <a:pt x="296" y="520"/>
                  </a:lnTo>
                  <a:lnTo>
                    <a:pt x="312" y="416"/>
                  </a:lnTo>
                  <a:lnTo>
                    <a:pt x="320" y="352"/>
                  </a:lnTo>
                  <a:lnTo>
                    <a:pt x="304" y="336"/>
                  </a:lnTo>
                  <a:lnTo>
                    <a:pt x="272" y="336"/>
                  </a:lnTo>
                  <a:lnTo>
                    <a:pt x="232" y="344"/>
                  </a:lnTo>
                  <a:lnTo>
                    <a:pt x="224" y="296"/>
                  </a:lnTo>
                  <a:lnTo>
                    <a:pt x="168" y="256"/>
                  </a:lnTo>
                  <a:lnTo>
                    <a:pt x="176" y="232"/>
                  </a:lnTo>
                  <a:lnTo>
                    <a:pt x="184" y="192"/>
                  </a:lnTo>
                  <a:lnTo>
                    <a:pt x="112" y="96"/>
                  </a:lnTo>
                  <a:lnTo>
                    <a:pt x="120" y="8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123" name="Freeform 19"/>
            <p:cNvSpPr>
              <a:spLocks/>
            </p:cNvSpPr>
            <p:nvPr/>
          </p:nvSpPr>
          <p:spPr bwMode="auto">
            <a:xfrm>
              <a:off x="4197" y="508"/>
              <a:ext cx="185" cy="235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200" y="16"/>
                </a:cxn>
                <a:cxn ang="0">
                  <a:pos x="192" y="88"/>
                </a:cxn>
                <a:cxn ang="0">
                  <a:pos x="296" y="96"/>
                </a:cxn>
                <a:cxn ang="0">
                  <a:pos x="272" y="376"/>
                </a:cxn>
                <a:cxn ang="0">
                  <a:pos x="0" y="352"/>
                </a:cxn>
                <a:cxn ang="0">
                  <a:pos x="32" y="168"/>
                </a:cxn>
                <a:cxn ang="0">
                  <a:pos x="56" y="0"/>
                </a:cxn>
              </a:cxnLst>
              <a:rect l="0" t="0" r="r" b="b"/>
              <a:pathLst>
                <a:path w="296" h="376">
                  <a:moveTo>
                    <a:pt x="56" y="0"/>
                  </a:moveTo>
                  <a:lnTo>
                    <a:pt x="200" y="16"/>
                  </a:lnTo>
                  <a:lnTo>
                    <a:pt x="192" y="88"/>
                  </a:lnTo>
                  <a:lnTo>
                    <a:pt x="296" y="96"/>
                  </a:lnTo>
                  <a:lnTo>
                    <a:pt x="272" y="376"/>
                  </a:lnTo>
                  <a:lnTo>
                    <a:pt x="0" y="352"/>
                  </a:lnTo>
                  <a:lnTo>
                    <a:pt x="32" y="168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124" name="Freeform 20"/>
            <p:cNvSpPr>
              <a:spLocks/>
            </p:cNvSpPr>
            <p:nvPr/>
          </p:nvSpPr>
          <p:spPr bwMode="auto">
            <a:xfrm>
              <a:off x="4207" y="199"/>
              <a:ext cx="345" cy="214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120" y="16"/>
                </a:cxn>
                <a:cxn ang="0">
                  <a:pos x="184" y="24"/>
                </a:cxn>
                <a:cxn ang="0">
                  <a:pos x="272" y="32"/>
                </a:cxn>
                <a:cxn ang="0">
                  <a:pos x="352" y="40"/>
                </a:cxn>
                <a:cxn ang="0">
                  <a:pos x="489" y="48"/>
                </a:cxn>
                <a:cxn ang="0">
                  <a:pos x="553" y="56"/>
                </a:cxn>
                <a:cxn ang="0">
                  <a:pos x="553" y="336"/>
                </a:cxn>
                <a:cxn ang="0">
                  <a:pos x="216" y="312"/>
                </a:cxn>
                <a:cxn ang="0">
                  <a:pos x="208" y="344"/>
                </a:cxn>
                <a:cxn ang="0">
                  <a:pos x="192" y="328"/>
                </a:cxn>
                <a:cxn ang="0">
                  <a:pos x="160" y="328"/>
                </a:cxn>
                <a:cxn ang="0">
                  <a:pos x="120" y="336"/>
                </a:cxn>
                <a:cxn ang="0">
                  <a:pos x="112" y="288"/>
                </a:cxn>
                <a:cxn ang="0">
                  <a:pos x="56" y="248"/>
                </a:cxn>
                <a:cxn ang="0">
                  <a:pos x="64" y="216"/>
                </a:cxn>
                <a:cxn ang="0">
                  <a:pos x="72" y="184"/>
                </a:cxn>
                <a:cxn ang="0">
                  <a:pos x="0" y="88"/>
                </a:cxn>
                <a:cxn ang="0">
                  <a:pos x="8" y="0"/>
                </a:cxn>
              </a:cxnLst>
              <a:rect l="0" t="0" r="r" b="b"/>
              <a:pathLst>
                <a:path w="553" h="344">
                  <a:moveTo>
                    <a:pt x="8" y="0"/>
                  </a:moveTo>
                  <a:lnTo>
                    <a:pt x="120" y="16"/>
                  </a:lnTo>
                  <a:lnTo>
                    <a:pt x="184" y="24"/>
                  </a:lnTo>
                  <a:lnTo>
                    <a:pt x="272" y="32"/>
                  </a:lnTo>
                  <a:lnTo>
                    <a:pt x="352" y="40"/>
                  </a:lnTo>
                  <a:lnTo>
                    <a:pt x="489" y="48"/>
                  </a:lnTo>
                  <a:lnTo>
                    <a:pt x="553" y="56"/>
                  </a:lnTo>
                  <a:lnTo>
                    <a:pt x="553" y="336"/>
                  </a:lnTo>
                  <a:lnTo>
                    <a:pt x="216" y="312"/>
                  </a:lnTo>
                  <a:lnTo>
                    <a:pt x="208" y="344"/>
                  </a:lnTo>
                  <a:lnTo>
                    <a:pt x="192" y="328"/>
                  </a:lnTo>
                  <a:lnTo>
                    <a:pt x="160" y="328"/>
                  </a:lnTo>
                  <a:lnTo>
                    <a:pt x="120" y="336"/>
                  </a:lnTo>
                  <a:lnTo>
                    <a:pt x="112" y="288"/>
                  </a:lnTo>
                  <a:lnTo>
                    <a:pt x="56" y="248"/>
                  </a:lnTo>
                  <a:lnTo>
                    <a:pt x="64" y="216"/>
                  </a:lnTo>
                  <a:lnTo>
                    <a:pt x="72" y="184"/>
                  </a:lnTo>
                  <a:lnTo>
                    <a:pt x="0" y="88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125" name="Freeform 21"/>
            <p:cNvSpPr>
              <a:spLocks/>
            </p:cNvSpPr>
            <p:nvPr/>
          </p:nvSpPr>
          <p:spPr bwMode="auto">
            <a:xfrm>
              <a:off x="4317" y="389"/>
              <a:ext cx="235" cy="194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16" y="120"/>
                </a:cxn>
                <a:cxn ang="0">
                  <a:pos x="0" y="280"/>
                </a:cxn>
                <a:cxn ang="0">
                  <a:pos x="104" y="296"/>
                </a:cxn>
                <a:cxn ang="0">
                  <a:pos x="361" y="312"/>
                </a:cxn>
                <a:cxn ang="0">
                  <a:pos x="377" y="32"/>
                </a:cxn>
                <a:cxn ang="0">
                  <a:pos x="32" y="0"/>
                </a:cxn>
              </a:cxnLst>
              <a:rect l="0" t="0" r="r" b="b"/>
              <a:pathLst>
                <a:path w="377" h="312">
                  <a:moveTo>
                    <a:pt x="32" y="0"/>
                  </a:moveTo>
                  <a:lnTo>
                    <a:pt x="16" y="120"/>
                  </a:lnTo>
                  <a:lnTo>
                    <a:pt x="0" y="280"/>
                  </a:lnTo>
                  <a:lnTo>
                    <a:pt x="104" y="296"/>
                  </a:lnTo>
                  <a:lnTo>
                    <a:pt x="361" y="312"/>
                  </a:lnTo>
                  <a:lnTo>
                    <a:pt x="377" y="32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126" name="Freeform 22"/>
            <p:cNvSpPr>
              <a:spLocks/>
            </p:cNvSpPr>
            <p:nvPr/>
          </p:nvSpPr>
          <p:spPr bwMode="auto">
            <a:xfrm>
              <a:off x="4362" y="568"/>
              <a:ext cx="250" cy="185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16" y="184"/>
                </a:cxn>
                <a:cxn ang="0">
                  <a:pos x="0" y="280"/>
                </a:cxn>
                <a:cxn ang="0">
                  <a:pos x="201" y="296"/>
                </a:cxn>
                <a:cxn ang="0">
                  <a:pos x="393" y="296"/>
                </a:cxn>
                <a:cxn ang="0">
                  <a:pos x="393" y="160"/>
                </a:cxn>
                <a:cxn ang="0">
                  <a:pos x="401" y="24"/>
                </a:cxn>
                <a:cxn ang="0">
                  <a:pos x="289" y="24"/>
                </a:cxn>
                <a:cxn ang="0">
                  <a:pos x="32" y="0"/>
                </a:cxn>
              </a:cxnLst>
              <a:rect l="0" t="0" r="r" b="b"/>
              <a:pathLst>
                <a:path w="401" h="296">
                  <a:moveTo>
                    <a:pt x="32" y="0"/>
                  </a:moveTo>
                  <a:lnTo>
                    <a:pt x="16" y="184"/>
                  </a:lnTo>
                  <a:lnTo>
                    <a:pt x="0" y="280"/>
                  </a:lnTo>
                  <a:lnTo>
                    <a:pt x="201" y="296"/>
                  </a:lnTo>
                  <a:lnTo>
                    <a:pt x="393" y="296"/>
                  </a:lnTo>
                  <a:lnTo>
                    <a:pt x="393" y="160"/>
                  </a:lnTo>
                  <a:lnTo>
                    <a:pt x="401" y="24"/>
                  </a:lnTo>
                  <a:lnTo>
                    <a:pt x="289" y="24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127" name="Freeform 23"/>
            <p:cNvSpPr>
              <a:spLocks/>
            </p:cNvSpPr>
            <p:nvPr/>
          </p:nvSpPr>
          <p:spPr bwMode="auto">
            <a:xfrm>
              <a:off x="4142" y="723"/>
              <a:ext cx="225" cy="249"/>
            </a:xfrm>
            <a:custGeom>
              <a:avLst/>
              <a:gdLst/>
              <a:ahLst/>
              <a:cxnLst>
                <a:cxn ang="0">
                  <a:pos x="88" y="0"/>
                </a:cxn>
                <a:cxn ang="0">
                  <a:pos x="80" y="56"/>
                </a:cxn>
                <a:cxn ang="0">
                  <a:pos x="48" y="48"/>
                </a:cxn>
                <a:cxn ang="0">
                  <a:pos x="56" y="120"/>
                </a:cxn>
                <a:cxn ang="0">
                  <a:pos x="40" y="128"/>
                </a:cxn>
                <a:cxn ang="0">
                  <a:pos x="56" y="168"/>
                </a:cxn>
                <a:cxn ang="0">
                  <a:pos x="40" y="192"/>
                </a:cxn>
                <a:cxn ang="0">
                  <a:pos x="24" y="216"/>
                </a:cxn>
                <a:cxn ang="0">
                  <a:pos x="8" y="248"/>
                </a:cxn>
                <a:cxn ang="0">
                  <a:pos x="24" y="264"/>
                </a:cxn>
                <a:cxn ang="0">
                  <a:pos x="0" y="272"/>
                </a:cxn>
                <a:cxn ang="0">
                  <a:pos x="0" y="296"/>
                </a:cxn>
                <a:cxn ang="0">
                  <a:pos x="200" y="400"/>
                </a:cxn>
                <a:cxn ang="0">
                  <a:pos x="312" y="400"/>
                </a:cxn>
                <a:cxn ang="0">
                  <a:pos x="360" y="32"/>
                </a:cxn>
                <a:cxn ang="0">
                  <a:pos x="88" y="0"/>
                </a:cxn>
              </a:cxnLst>
              <a:rect l="0" t="0" r="r" b="b"/>
              <a:pathLst>
                <a:path w="360" h="400">
                  <a:moveTo>
                    <a:pt x="88" y="0"/>
                  </a:moveTo>
                  <a:lnTo>
                    <a:pt x="80" y="56"/>
                  </a:lnTo>
                  <a:lnTo>
                    <a:pt x="48" y="48"/>
                  </a:lnTo>
                  <a:lnTo>
                    <a:pt x="56" y="120"/>
                  </a:lnTo>
                  <a:lnTo>
                    <a:pt x="40" y="128"/>
                  </a:lnTo>
                  <a:lnTo>
                    <a:pt x="56" y="168"/>
                  </a:lnTo>
                  <a:lnTo>
                    <a:pt x="40" y="192"/>
                  </a:lnTo>
                  <a:lnTo>
                    <a:pt x="24" y="216"/>
                  </a:lnTo>
                  <a:lnTo>
                    <a:pt x="8" y="248"/>
                  </a:lnTo>
                  <a:lnTo>
                    <a:pt x="24" y="264"/>
                  </a:lnTo>
                  <a:lnTo>
                    <a:pt x="0" y="272"/>
                  </a:lnTo>
                  <a:lnTo>
                    <a:pt x="0" y="296"/>
                  </a:lnTo>
                  <a:lnTo>
                    <a:pt x="200" y="400"/>
                  </a:lnTo>
                  <a:lnTo>
                    <a:pt x="312" y="400"/>
                  </a:lnTo>
                  <a:lnTo>
                    <a:pt x="360" y="32"/>
                  </a:lnTo>
                  <a:lnTo>
                    <a:pt x="88" y="0"/>
                  </a:ln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128" name="Freeform 24"/>
            <p:cNvSpPr>
              <a:spLocks/>
            </p:cNvSpPr>
            <p:nvPr/>
          </p:nvSpPr>
          <p:spPr bwMode="auto">
            <a:xfrm>
              <a:off x="4337" y="743"/>
              <a:ext cx="235" cy="234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377" y="16"/>
                </a:cxn>
                <a:cxn ang="0">
                  <a:pos x="361" y="352"/>
                </a:cxn>
                <a:cxn ang="0">
                  <a:pos x="257" y="344"/>
                </a:cxn>
                <a:cxn ang="0">
                  <a:pos x="152" y="336"/>
                </a:cxn>
                <a:cxn ang="0">
                  <a:pos x="152" y="352"/>
                </a:cxn>
                <a:cxn ang="0">
                  <a:pos x="64" y="352"/>
                </a:cxn>
                <a:cxn ang="0">
                  <a:pos x="64" y="376"/>
                </a:cxn>
                <a:cxn ang="0">
                  <a:pos x="0" y="368"/>
                </a:cxn>
                <a:cxn ang="0">
                  <a:pos x="32" y="88"/>
                </a:cxn>
                <a:cxn ang="0">
                  <a:pos x="48" y="0"/>
                </a:cxn>
              </a:cxnLst>
              <a:rect l="0" t="0" r="r" b="b"/>
              <a:pathLst>
                <a:path w="377" h="376">
                  <a:moveTo>
                    <a:pt x="48" y="0"/>
                  </a:moveTo>
                  <a:lnTo>
                    <a:pt x="377" y="16"/>
                  </a:lnTo>
                  <a:lnTo>
                    <a:pt x="361" y="352"/>
                  </a:lnTo>
                  <a:lnTo>
                    <a:pt x="257" y="344"/>
                  </a:lnTo>
                  <a:lnTo>
                    <a:pt x="152" y="336"/>
                  </a:lnTo>
                  <a:lnTo>
                    <a:pt x="152" y="352"/>
                  </a:lnTo>
                  <a:lnTo>
                    <a:pt x="64" y="352"/>
                  </a:lnTo>
                  <a:lnTo>
                    <a:pt x="64" y="376"/>
                  </a:lnTo>
                  <a:lnTo>
                    <a:pt x="0" y="368"/>
                  </a:lnTo>
                  <a:lnTo>
                    <a:pt x="32" y="88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129" name="Freeform 25"/>
            <p:cNvSpPr>
              <a:spLocks/>
            </p:cNvSpPr>
            <p:nvPr/>
          </p:nvSpPr>
          <p:spPr bwMode="auto">
            <a:xfrm>
              <a:off x="4552" y="234"/>
              <a:ext cx="234" cy="13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12" y="8"/>
                </a:cxn>
                <a:cxn ang="0">
                  <a:pos x="336" y="72"/>
                </a:cxn>
                <a:cxn ang="0">
                  <a:pos x="360" y="120"/>
                </a:cxn>
                <a:cxn ang="0">
                  <a:pos x="376" y="200"/>
                </a:cxn>
                <a:cxn ang="0">
                  <a:pos x="368" y="216"/>
                </a:cxn>
                <a:cxn ang="0">
                  <a:pos x="248" y="216"/>
                </a:cxn>
                <a:cxn ang="0">
                  <a:pos x="0" y="208"/>
                </a:cxn>
                <a:cxn ang="0">
                  <a:pos x="0" y="0"/>
                </a:cxn>
              </a:cxnLst>
              <a:rect l="0" t="0" r="r" b="b"/>
              <a:pathLst>
                <a:path w="376" h="216">
                  <a:moveTo>
                    <a:pt x="0" y="0"/>
                  </a:moveTo>
                  <a:lnTo>
                    <a:pt x="312" y="8"/>
                  </a:lnTo>
                  <a:lnTo>
                    <a:pt x="336" y="72"/>
                  </a:lnTo>
                  <a:lnTo>
                    <a:pt x="360" y="120"/>
                  </a:lnTo>
                  <a:lnTo>
                    <a:pt x="376" y="200"/>
                  </a:lnTo>
                  <a:lnTo>
                    <a:pt x="368" y="216"/>
                  </a:lnTo>
                  <a:lnTo>
                    <a:pt x="248" y="216"/>
                  </a:lnTo>
                  <a:lnTo>
                    <a:pt x="0" y="2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130" name="Freeform 26"/>
            <p:cNvSpPr>
              <a:spLocks/>
            </p:cNvSpPr>
            <p:nvPr/>
          </p:nvSpPr>
          <p:spPr bwMode="auto">
            <a:xfrm>
              <a:off x="4547" y="364"/>
              <a:ext cx="244" cy="159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104"/>
                </a:cxn>
                <a:cxn ang="0">
                  <a:pos x="0" y="216"/>
                </a:cxn>
                <a:cxn ang="0">
                  <a:pos x="280" y="224"/>
                </a:cxn>
                <a:cxn ang="0">
                  <a:pos x="312" y="240"/>
                </a:cxn>
                <a:cxn ang="0">
                  <a:pos x="336" y="216"/>
                </a:cxn>
                <a:cxn ang="0">
                  <a:pos x="392" y="256"/>
                </a:cxn>
                <a:cxn ang="0">
                  <a:pos x="384" y="216"/>
                </a:cxn>
                <a:cxn ang="0">
                  <a:pos x="384" y="176"/>
                </a:cxn>
                <a:cxn ang="0">
                  <a:pos x="392" y="64"/>
                </a:cxn>
                <a:cxn ang="0">
                  <a:pos x="368" y="40"/>
                </a:cxn>
                <a:cxn ang="0">
                  <a:pos x="376" y="8"/>
                </a:cxn>
                <a:cxn ang="0">
                  <a:pos x="192" y="8"/>
                </a:cxn>
                <a:cxn ang="0">
                  <a:pos x="8" y="0"/>
                </a:cxn>
              </a:cxnLst>
              <a:rect l="0" t="0" r="r" b="b"/>
              <a:pathLst>
                <a:path w="392" h="256">
                  <a:moveTo>
                    <a:pt x="8" y="0"/>
                  </a:moveTo>
                  <a:lnTo>
                    <a:pt x="8" y="104"/>
                  </a:lnTo>
                  <a:lnTo>
                    <a:pt x="0" y="216"/>
                  </a:lnTo>
                  <a:lnTo>
                    <a:pt x="280" y="224"/>
                  </a:lnTo>
                  <a:lnTo>
                    <a:pt x="312" y="240"/>
                  </a:lnTo>
                  <a:lnTo>
                    <a:pt x="336" y="216"/>
                  </a:lnTo>
                  <a:lnTo>
                    <a:pt x="392" y="256"/>
                  </a:lnTo>
                  <a:lnTo>
                    <a:pt x="384" y="216"/>
                  </a:lnTo>
                  <a:lnTo>
                    <a:pt x="384" y="176"/>
                  </a:lnTo>
                  <a:lnTo>
                    <a:pt x="392" y="64"/>
                  </a:lnTo>
                  <a:lnTo>
                    <a:pt x="368" y="40"/>
                  </a:lnTo>
                  <a:lnTo>
                    <a:pt x="376" y="8"/>
                  </a:lnTo>
                  <a:lnTo>
                    <a:pt x="192" y="8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131" name="Freeform 27"/>
            <p:cNvSpPr>
              <a:spLocks/>
            </p:cNvSpPr>
            <p:nvPr/>
          </p:nvSpPr>
          <p:spPr bwMode="auto">
            <a:xfrm>
              <a:off x="4542" y="498"/>
              <a:ext cx="289" cy="13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136"/>
                </a:cxn>
                <a:cxn ang="0">
                  <a:pos x="104" y="136"/>
                </a:cxn>
                <a:cxn ang="0">
                  <a:pos x="104" y="208"/>
                </a:cxn>
                <a:cxn ang="0">
                  <a:pos x="248" y="208"/>
                </a:cxn>
                <a:cxn ang="0">
                  <a:pos x="376" y="200"/>
                </a:cxn>
                <a:cxn ang="0">
                  <a:pos x="464" y="208"/>
                </a:cxn>
                <a:cxn ang="0">
                  <a:pos x="440" y="144"/>
                </a:cxn>
                <a:cxn ang="0">
                  <a:pos x="416" y="88"/>
                </a:cxn>
                <a:cxn ang="0">
                  <a:pos x="400" y="32"/>
                </a:cxn>
                <a:cxn ang="0">
                  <a:pos x="344" y="0"/>
                </a:cxn>
                <a:cxn ang="0">
                  <a:pos x="320" y="16"/>
                </a:cxn>
                <a:cxn ang="0">
                  <a:pos x="288" y="8"/>
                </a:cxn>
                <a:cxn ang="0">
                  <a:pos x="160" y="0"/>
                </a:cxn>
                <a:cxn ang="0">
                  <a:pos x="8" y="0"/>
                </a:cxn>
              </a:cxnLst>
              <a:rect l="0" t="0" r="r" b="b"/>
              <a:pathLst>
                <a:path w="464" h="208">
                  <a:moveTo>
                    <a:pt x="8" y="0"/>
                  </a:moveTo>
                  <a:lnTo>
                    <a:pt x="0" y="136"/>
                  </a:lnTo>
                  <a:lnTo>
                    <a:pt x="104" y="136"/>
                  </a:lnTo>
                  <a:lnTo>
                    <a:pt x="104" y="208"/>
                  </a:lnTo>
                  <a:lnTo>
                    <a:pt x="248" y="208"/>
                  </a:lnTo>
                  <a:lnTo>
                    <a:pt x="376" y="200"/>
                  </a:lnTo>
                  <a:lnTo>
                    <a:pt x="464" y="208"/>
                  </a:lnTo>
                  <a:lnTo>
                    <a:pt x="440" y="144"/>
                  </a:lnTo>
                  <a:lnTo>
                    <a:pt x="416" y="88"/>
                  </a:lnTo>
                  <a:lnTo>
                    <a:pt x="400" y="32"/>
                  </a:lnTo>
                  <a:lnTo>
                    <a:pt x="344" y="0"/>
                  </a:lnTo>
                  <a:lnTo>
                    <a:pt x="320" y="16"/>
                  </a:lnTo>
                  <a:lnTo>
                    <a:pt x="288" y="8"/>
                  </a:lnTo>
                  <a:lnTo>
                    <a:pt x="160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132" name="Freeform 28"/>
            <p:cNvSpPr>
              <a:spLocks/>
            </p:cNvSpPr>
            <p:nvPr/>
          </p:nvSpPr>
          <p:spPr bwMode="auto">
            <a:xfrm>
              <a:off x="4607" y="623"/>
              <a:ext cx="254" cy="130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128"/>
                </a:cxn>
                <a:cxn ang="0">
                  <a:pos x="0" y="208"/>
                </a:cxn>
                <a:cxn ang="0">
                  <a:pos x="408" y="208"/>
                </a:cxn>
                <a:cxn ang="0">
                  <a:pos x="400" y="104"/>
                </a:cxn>
                <a:cxn ang="0">
                  <a:pos x="400" y="64"/>
                </a:cxn>
                <a:cxn ang="0">
                  <a:pos x="368" y="40"/>
                </a:cxn>
                <a:cxn ang="0">
                  <a:pos x="376" y="16"/>
                </a:cxn>
                <a:cxn ang="0">
                  <a:pos x="360" y="0"/>
                </a:cxn>
                <a:cxn ang="0">
                  <a:pos x="176" y="8"/>
                </a:cxn>
                <a:cxn ang="0">
                  <a:pos x="0" y="8"/>
                </a:cxn>
              </a:cxnLst>
              <a:rect l="0" t="0" r="r" b="b"/>
              <a:pathLst>
                <a:path w="408" h="208">
                  <a:moveTo>
                    <a:pt x="0" y="8"/>
                  </a:moveTo>
                  <a:lnTo>
                    <a:pt x="0" y="128"/>
                  </a:lnTo>
                  <a:lnTo>
                    <a:pt x="0" y="208"/>
                  </a:lnTo>
                  <a:lnTo>
                    <a:pt x="408" y="208"/>
                  </a:lnTo>
                  <a:lnTo>
                    <a:pt x="400" y="104"/>
                  </a:lnTo>
                  <a:lnTo>
                    <a:pt x="400" y="64"/>
                  </a:lnTo>
                  <a:lnTo>
                    <a:pt x="368" y="40"/>
                  </a:lnTo>
                  <a:lnTo>
                    <a:pt x="376" y="16"/>
                  </a:lnTo>
                  <a:lnTo>
                    <a:pt x="360" y="0"/>
                  </a:lnTo>
                  <a:lnTo>
                    <a:pt x="176" y="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133" name="Freeform 29"/>
            <p:cNvSpPr>
              <a:spLocks/>
            </p:cNvSpPr>
            <p:nvPr/>
          </p:nvSpPr>
          <p:spPr bwMode="auto">
            <a:xfrm>
              <a:off x="4572" y="753"/>
              <a:ext cx="294" cy="14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0"/>
                </a:cxn>
                <a:cxn ang="0">
                  <a:pos x="168" y="48"/>
                </a:cxn>
                <a:cxn ang="0">
                  <a:pos x="168" y="176"/>
                </a:cxn>
                <a:cxn ang="0">
                  <a:pos x="256" y="216"/>
                </a:cxn>
                <a:cxn ang="0">
                  <a:pos x="280" y="200"/>
                </a:cxn>
                <a:cxn ang="0">
                  <a:pos x="336" y="232"/>
                </a:cxn>
                <a:cxn ang="0">
                  <a:pos x="368" y="224"/>
                </a:cxn>
                <a:cxn ang="0">
                  <a:pos x="440" y="200"/>
                </a:cxn>
                <a:cxn ang="0">
                  <a:pos x="472" y="224"/>
                </a:cxn>
                <a:cxn ang="0">
                  <a:pos x="472" y="88"/>
                </a:cxn>
                <a:cxn ang="0">
                  <a:pos x="464" y="0"/>
                </a:cxn>
                <a:cxn ang="0">
                  <a:pos x="0" y="0"/>
                </a:cxn>
              </a:cxnLst>
              <a:rect l="0" t="0" r="r" b="b"/>
              <a:pathLst>
                <a:path w="472" h="232">
                  <a:moveTo>
                    <a:pt x="0" y="0"/>
                  </a:moveTo>
                  <a:lnTo>
                    <a:pt x="0" y="40"/>
                  </a:lnTo>
                  <a:lnTo>
                    <a:pt x="168" y="48"/>
                  </a:lnTo>
                  <a:lnTo>
                    <a:pt x="168" y="176"/>
                  </a:lnTo>
                  <a:lnTo>
                    <a:pt x="256" y="216"/>
                  </a:lnTo>
                  <a:lnTo>
                    <a:pt x="280" y="200"/>
                  </a:lnTo>
                  <a:lnTo>
                    <a:pt x="336" y="232"/>
                  </a:lnTo>
                  <a:lnTo>
                    <a:pt x="368" y="224"/>
                  </a:lnTo>
                  <a:lnTo>
                    <a:pt x="440" y="200"/>
                  </a:lnTo>
                  <a:lnTo>
                    <a:pt x="472" y="224"/>
                  </a:lnTo>
                  <a:lnTo>
                    <a:pt x="472" y="88"/>
                  </a:lnTo>
                  <a:lnTo>
                    <a:pt x="4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134" name="Freeform 30"/>
            <p:cNvSpPr>
              <a:spLocks/>
            </p:cNvSpPr>
            <p:nvPr/>
          </p:nvSpPr>
          <p:spPr bwMode="auto">
            <a:xfrm>
              <a:off x="4861" y="758"/>
              <a:ext cx="170" cy="160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112" y="8"/>
                </a:cxn>
                <a:cxn ang="0">
                  <a:pos x="240" y="0"/>
                </a:cxn>
                <a:cxn ang="0">
                  <a:pos x="232" y="32"/>
                </a:cxn>
                <a:cxn ang="0">
                  <a:pos x="264" y="24"/>
                </a:cxn>
                <a:cxn ang="0">
                  <a:pos x="272" y="48"/>
                </a:cxn>
                <a:cxn ang="0">
                  <a:pos x="240" y="72"/>
                </a:cxn>
                <a:cxn ang="0">
                  <a:pos x="248" y="104"/>
                </a:cxn>
                <a:cxn ang="0">
                  <a:pos x="216" y="160"/>
                </a:cxn>
                <a:cxn ang="0">
                  <a:pos x="192" y="200"/>
                </a:cxn>
                <a:cxn ang="0">
                  <a:pos x="208" y="248"/>
                </a:cxn>
                <a:cxn ang="0">
                  <a:pos x="40" y="256"/>
                </a:cxn>
                <a:cxn ang="0">
                  <a:pos x="40" y="224"/>
                </a:cxn>
                <a:cxn ang="0">
                  <a:pos x="8" y="216"/>
                </a:cxn>
                <a:cxn ang="0">
                  <a:pos x="8" y="72"/>
                </a:cxn>
                <a:cxn ang="0">
                  <a:pos x="0" y="24"/>
                </a:cxn>
              </a:cxnLst>
              <a:rect l="0" t="0" r="r" b="b"/>
              <a:pathLst>
                <a:path w="272" h="256">
                  <a:moveTo>
                    <a:pt x="0" y="24"/>
                  </a:moveTo>
                  <a:lnTo>
                    <a:pt x="112" y="8"/>
                  </a:lnTo>
                  <a:lnTo>
                    <a:pt x="240" y="0"/>
                  </a:lnTo>
                  <a:lnTo>
                    <a:pt x="232" y="32"/>
                  </a:lnTo>
                  <a:lnTo>
                    <a:pt x="264" y="24"/>
                  </a:lnTo>
                  <a:lnTo>
                    <a:pt x="272" y="48"/>
                  </a:lnTo>
                  <a:lnTo>
                    <a:pt x="240" y="72"/>
                  </a:lnTo>
                  <a:lnTo>
                    <a:pt x="248" y="104"/>
                  </a:lnTo>
                  <a:lnTo>
                    <a:pt x="216" y="160"/>
                  </a:lnTo>
                  <a:lnTo>
                    <a:pt x="192" y="200"/>
                  </a:lnTo>
                  <a:lnTo>
                    <a:pt x="208" y="248"/>
                  </a:lnTo>
                  <a:lnTo>
                    <a:pt x="40" y="256"/>
                  </a:lnTo>
                  <a:lnTo>
                    <a:pt x="40" y="224"/>
                  </a:lnTo>
                  <a:lnTo>
                    <a:pt x="8" y="216"/>
                  </a:lnTo>
                  <a:lnTo>
                    <a:pt x="8" y="72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135" name="Freeform 31"/>
            <p:cNvSpPr>
              <a:spLocks/>
            </p:cNvSpPr>
            <p:nvPr/>
          </p:nvSpPr>
          <p:spPr bwMode="auto">
            <a:xfrm>
              <a:off x="4886" y="908"/>
              <a:ext cx="204" cy="164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168" y="0"/>
                </a:cxn>
                <a:cxn ang="0">
                  <a:pos x="192" y="56"/>
                </a:cxn>
                <a:cxn ang="0">
                  <a:pos x="168" y="120"/>
                </a:cxn>
                <a:cxn ang="0">
                  <a:pos x="160" y="152"/>
                </a:cxn>
                <a:cxn ang="0">
                  <a:pos x="272" y="136"/>
                </a:cxn>
                <a:cxn ang="0">
                  <a:pos x="280" y="184"/>
                </a:cxn>
                <a:cxn ang="0">
                  <a:pos x="248" y="176"/>
                </a:cxn>
                <a:cxn ang="0">
                  <a:pos x="232" y="192"/>
                </a:cxn>
                <a:cxn ang="0">
                  <a:pos x="248" y="208"/>
                </a:cxn>
                <a:cxn ang="0">
                  <a:pos x="280" y="192"/>
                </a:cxn>
                <a:cxn ang="0">
                  <a:pos x="280" y="216"/>
                </a:cxn>
                <a:cxn ang="0">
                  <a:pos x="296" y="192"/>
                </a:cxn>
                <a:cxn ang="0">
                  <a:pos x="312" y="192"/>
                </a:cxn>
                <a:cxn ang="0">
                  <a:pos x="296" y="232"/>
                </a:cxn>
                <a:cxn ang="0">
                  <a:pos x="320" y="240"/>
                </a:cxn>
                <a:cxn ang="0">
                  <a:pos x="328" y="256"/>
                </a:cxn>
                <a:cxn ang="0">
                  <a:pos x="320" y="264"/>
                </a:cxn>
                <a:cxn ang="0">
                  <a:pos x="304" y="248"/>
                </a:cxn>
                <a:cxn ang="0">
                  <a:pos x="272" y="240"/>
                </a:cxn>
                <a:cxn ang="0">
                  <a:pos x="272" y="264"/>
                </a:cxn>
                <a:cxn ang="0">
                  <a:pos x="256" y="264"/>
                </a:cxn>
                <a:cxn ang="0">
                  <a:pos x="248" y="248"/>
                </a:cxn>
                <a:cxn ang="0">
                  <a:pos x="240" y="256"/>
                </a:cxn>
                <a:cxn ang="0">
                  <a:pos x="192" y="256"/>
                </a:cxn>
                <a:cxn ang="0">
                  <a:pos x="192" y="248"/>
                </a:cxn>
                <a:cxn ang="0">
                  <a:pos x="176" y="232"/>
                </a:cxn>
                <a:cxn ang="0">
                  <a:pos x="136" y="232"/>
                </a:cxn>
                <a:cxn ang="0">
                  <a:pos x="168" y="248"/>
                </a:cxn>
                <a:cxn ang="0">
                  <a:pos x="128" y="256"/>
                </a:cxn>
                <a:cxn ang="0">
                  <a:pos x="56" y="240"/>
                </a:cxn>
                <a:cxn ang="0">
                  <a:pos x="32" y="248"/>
                </a:cxn>
                <a:cxn ang="0">
                  <a:pos x="40" y="160"/>
                </a:cxn>
                <a:cxn ang="0">
                  <a:pos x="0" y="88"/>
                </a:cxn>
                <a:cxn ang="0">
                  <a:pos x="0" y="8"/>
                </a:cxn>
              </a:cxnLst>
              <a:rect l="0" t="0" r="r" b="b"/>
              <a:pathLst>
                <a:path w="328" h="264">
                  <a:moveTo>
                    <a:pt x="0" y="8"/>
                  </a:moveTo>
                  <a:lnTo>
                    <a:pt x="168" y="0"/>
                  </a:lnTo>
                  <a:lnTo>
                    <a:pt x="192" y="56"/>
                  </a:lnTo>
                  <a:lnTo>
                    <a:pt x="168" y="120"/>
                  </a:lnTo>
                  <a:lnTo>
                    <a:pt x="160" y="152"/>
                  </a:lnTo>
                  <a:lnTo>
                    <a:pt x="272" y="136"/>
                  </a:lnTo>
                  <a:lnTo>
                    <a:pt x="280" y="184"/>
                  </a:lnTo>
                  <a:lnTo>
                    <a:pt x="248" y="176"/>
                  </a:lnTo>
                  <a:lnTo>
                    <a:pt x="232" y="192"/>
                  </a:lnTo>
                  <a:lnTo>
                    <a:pt x="248" y="208"/>
                  </a:lnTo>
                  <a:lnTo>
                    <a:pt x="280" y="192"/>
                  </a:lnTo>
                  <a:lnTo>
                    <a:pt x="280" y="216"/>
                  </a:lnTo>
                  <a:lnTo>
                    <a:pt x="296" y="192"/>
                  </a:lnTo>
                  <a:lnTo>
                    <a:pt x="312" y="192"/>
                  </a:lnTo>
                  <a:lnTo>
                    <a:pt x="296" y="232"/>
                  </a:lnTo>
                  <a:lnTo>
                    <a:pt x="320" y="240"/>
                  </a:lnTo>
                  <a:lnTo>
                    <a:pt x="328" y="256"/>
                  </a:lnTo>
                  <a:lnTo>
                    <a:pt x="320" y="264"/>
                  </a:lnTo>
                  <a:lnTo>
                    <a:pt x="304" y="248"/>
                  </a:lnTo>
                  <a:lnTo>
                    <a:pt x="272" y="240"/>
                  </a:lnTo>
                  <a:lnTo>
                    <a:pt x="272" y="264"/>
                  </a:lnTo>
                  <a:lnTo>
                    <a:pt x="256" y="264"/>
                  </a:lnTo>
                  <a:lnTo>
                    <a:pt x="248" y="248"/>
                  </a:lnTo>
                  <a:lnTo>
                    <a:pt x="240" y="256"/>
                  </a:lnTo>
                  <a:lnTo>
                    <a:pt x="192" y="256"/>
                  </a:lnTo>
                  <a:lnTo>
                    <a:pt x="192" y="248"/>
                  </a:lnTo>
                  <a:lnTo>
                    <a:pt x="176" y="232"/>
                  </a:lnTo>
                  <a:lnTo>
                    <a:pt x="136" y="232"/>
                  </a:lnTo>
                  <a:lnTo>
                    <a:pt x="168" y="248"/>
                  </a:lnTo>
                  <a:lnTo>
                    <a:pt x="128" y="256"/>
                  </a:lnTo>
                  <a:lnTo>
                    <a:pt x="56" y="240"/>
                  </a:lnTo>
                  <a:lnTo>
                    <a:pt x="32" y="248"/>
                  </a:lnTo>
                  <a:lnTo>
                    <a:pt x="40" y="160"/>
                  </a:lnTo>
                  <a:lnTo>
                    <a:pt x="0" y="8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136" name="Freeform 32"/>
            <p:cNvSpPr>
              <a:spLocks/>
            </p:cNvSpPr>
            <p:nvPr/>
          </p:nvSpPr>
          <p:spPr bwMode="auto">
            <a:xfrm>
              <a:off x="4746" y="219"/>
              <a:ext cx="230" cy="254"/>
            </a:xfrm>
            <a:custGeom>
              <a:avLst/>
              <a:gdLst/>
              <a:ahLst/>
              <a:cxnLst>
                <a:cxn ang="0">
                  <a:pos x="0" y="32"/>
                </a:cxn>
                <a:cxn ang="0">
                  <a:pos x="96" y="32"/>
                </a:cxn>
                <a:cxn ang="0">
                  <a:pos x="96" y="0"/>
                </a:cxn>
                <a:cxn ang="0">
                  <a:pos x="120" y="8"/>
                </a:cxn>
                <a:cxn ang="0">
                  <a:pos x="120" y="32"/>
                </a:cxn>
                <a:cxn ang="0">
                  <a:pos x="168" y="56"/>
                </a:cxn>
                <a:cxn ang="0">
                  <a:pos x="184" y="48"/>
                </a:cxn>
                <a:cxn ang="0">
                  <a:pos x="208" y="48"/>
                </a:cxn>
                <a:cxn ang="0">
                  <a:pos x="232" y="72"/>
                </a:cxn>
                <a:cxn ang="0">
                  <a:pos x="240" y="64"/>
                </a:cxn>
                <a:cxn ang="0">
                  <a:pos x="280" y="72"/>
                </a:cxn>
                <a:cxn ang="0">
                  <a:pos x="296" y="56"/>
                </a:cxn>
                <a:cxn ang="0">
                  <a:pos x="320" y="64"/>
                </a:cxn>
                <a:cxn ang="0">
                  <a:pos x="368" y="64"/>
                </a:cxn>
                <a:cxn ang="0">
                  <a:pos x="296" y="120"/>
                </a:cxn>
                <a:cxn ang="0">
                  <a:pos x="256" y="160"/>
                </a:cxn>
                <a:cxn ang="0">
                  <a:pos x="264" y="224"/>
                </a:cxn>
                <a:cxn ang="0">
                  <a:pos x="240" y="256"/>
                </a:cxn>
                <a:cxn ang="0">
                  <a:pos x="248" y="272"/>
                </a:cxn>
                <a:cxn ang="0">
                  <a:pos x="248" y="320"/>
                </a:cxn>
                <a:cxn ang="0">
                  <a:pos x="272" y="320"/>
                </a:cxn>
                <a:cxn ang="0">
                  <a:pos x="312" y="352"/>
                </a:cxn>
                <a:cxn ang="0">
                  <a:pos x="328" y="400"/>
                </a:cxn>
                <a:cxn ang="0">
                  <a:pos x="64" y="408"/>
                </a:cxn>
                <a:cxn ang="0">
                  <a:pos x="72" y="296"/>
                </a:cxn>
                <a:cxn ang="0">
                  <a:pos x="48" y="272"/>
                </a:cxn>
                <a:cxn ang="0">
                  <a:pos x="56" y="240"/>
                </a:cxn>
                <a:cxn ang="0">
                  <a:pos x="64" y="224"/>
                </a:cxn>
                <a:cxn ang="0">
                  <a:pos x="48" y="144"/>
                </a:cxn>
                <a:cxn ang="0">
                  <a:pos x="24" y="96"/>
                </a:cxn>
                <a:cxn ang="0">
                  <a:pos x="0" y="32"/>
                </a:cxn>
              </a:cxnLst>
              <a:rect l="0" t="0" r="r" b="b"/>
              <a:pathLst>
                <a:path w="368" h="408">
                  <a:moveTo>
                    <a:pt x="0" y="32"/>
                  </a:moveTo>
                  <a:lnTo>
                    <a:pt x="96" y="32"/>
                  </a:lnTo>
                  <a:lnTo>
                    <a:pt x="96" y="0"/>
                  </a:lnTo>
                  <a:lnTo>
                    <a:pt x="120" y="8"/>
                  </a:lnTo>
                  <a:lnTo>
                    <a:pt x="120" y="32"/>
                  </a:lnTo>
                  <a:lnTo>
                    <a:pt x="168" y="56"/>
                  </a:lnTo>
                  <a:lnTo>
                    <a:pt x="184" y="48"/>
                  </a:lnTo>
                  <a:lnTo>
                    <a:pt x="208" y="48"/>
                  </a:lnTo>
                  <a:lnTo>
                    <a:pt x="232" y="72"/>
                  </a:lnTo>
                  <a:lnTo>
                    <a:pt x="240" y="64"/>
                  </a:lnTo>
                  <a:lnTo>
                    <a:pt x="280" y="72"/>
                  </a:lnTo>
                  <a:lnTo>
                    <a:pt x="296" y="56"/>
                  </a:lnTo>
                  <a:lnTo>
                    <a:pt x="320" y="64"/>
                  </a:lnTo>
                  <a:lnTo>
                    <a:pt x="368" y="64"/>
                  </a:lnTo>
                  <a:lnTo>
                    <a:pt x="296" y="120"/>
                  </a:lnTo>
                  <a:lnTo>
                    <a:pt x="256" y="160"/>
                  </a:lnTo>
                  <a:lnTo>
                    <a:pt x="264" y="224"/>
                  </a:lnTo>
                  <a:lnTo>
                    <a:pt x="240" y="256"/>
                  </a:lnTo>
                  <a:lnTo>
                    <a:pt x="248" y="272"/>
                  </a:lnTo>
                  <a:lnTo>
                    <a:pt x="248" y="320"/>
                  </a:lnTo>
                  <a:lnTo>
                    <a:pt x="272" y="320"/>
                  </a:lnTo>
                  <a:lnTo>
                    <a:pt x="312" y="352"/>
                  </a:lnTo>
                  <a:lnTo>
                    <a:pt x="328" y="400"/>
                  </a:lnTo>
                  <a:lnTo>
                    <a:pt x="64" y="408"/>
                  </a:lnTo>
                  <a:lnTo>
                    <a:pt x="72" y="296"/>
                  </a:lnTo>
                  <a:lnTo>
                    <a:pt x="48" y="272"/>
                  </a:lnTo>
                  <a:lnTo>
                    <a:pt x="56" y="240"/>
                  </a:lnTo>
                  <a:lnTo>
                    <a:pt x="64" y="224"/>
                  </a:lnTo>
                  <a:lnTo>
                    <a:pt x="48" y="144"/>
                  </a:lnTo>
                  <a:lnTo>
                    <a:pt x="24" y="96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137" name="Freeform 33"/>
            <p:cNvSpPr>
              <a:spLocks/>
            </p:cNvSpPr>
            <p:nvPr/>
          </p:nvSpPr>
          <p:spPr bwMode="auto">
            <a:xfrm>
              <a:off x="4896" y="304"/>
              <a:ext cx="170" cy="204"/>
            </a:xfrm>
            <a:custGeom>
              <a:avLst/>
              <a:gdLst/>
              <a:ahLst/>
              <a:cxnLst>
                <a:cxn ang="0">
                  <a:pos x="16" y="24"/>
                </a:cxn>
                <a:cxn ang="0">
                  <a:pos x="40" y="24"/>
                </a:cxn>
                <a:cxn ang="0">
                  <a:pos x="56" y="24"/>
                </a:cxn>
                <a:cxn ang="0">
                  <a:pos x="72" y="0"/>
                </a:cxn>
                <a:cxn ang="0">
                  <a:pos x="80" y="24"/>
                </a:cxn>
                <a:cxn ang="0">
                  <a:pos x="112" y="24"/>
                </a:cxn>
                <a:cxn ang="0">
                  <a:pos x="128" y="48"/>
                </a:cxn>
                <a:cxn ang="0">
                  <a:pos x="152" y="40"/>
                </a:cxn>
                <a:cxn ang="0">
                  <a:pos x="176" y="56"/>
                </a:cxn>
                <a:cxn ang="0">
                  <a:pos x="216" y="64"/>
                </a:cxn>
                <a:cxn ang="0">
                  <a:pos x="224" y="88"/>
                </a:cxn>
                <a:cxn ang="0">
                  <a:pos x="240" y="88"/>
                </a:cxn>
                <a:cxn ang="0">
                  <a:pos x="240" y="104"/>
                </a:cxn>
                <a:cxn ang="0">
                  <a:pos x="240" y="120"/>
                </a:cxn>
                <a:cxn ang="0">
                  <a:pos x="232" y="144"/>
                </a:cxn>
                <a:cxn ang="0">
                  <a:pos x="240" y="152"/>
                </a:cxn>
                <a:cxn ang="0">
                  <a:pos x="264" y="128"/>
                </a:cxn>
                <a:cxn ang="0">
                  <a:pos x="264" y="112"/>
                </a:cxn>
                <a:cxn ang="0">
                  <a:pos x="272" y="112"/>
                </a:cxn>
                <a:cxn ang="0">
                  <a:pos x="272" y="128"/>
                </a:cxn>
                <a:cxn ang="0">
                  <a:pos x="256" y="144"/>
                </a:cxn>
                <a:cxn ang="0">
                  <a:pos x="248" y="184"/>
                </a:cxn>
                <a:cxn ang="0">
                  <a:pos x="248" y="256"/>
                </a:cxn>
                <a:cxn ang="0">
                  <a:pos x="264" y="264"/>
                </a:cxn>
                <a:cxn ang="0">
                  <a:pos x="256" y="304"/>
                </a:cxn>
                <a:cxn ang="0">
                  <a:pos x="128" y="328"/>
                </a:cxn>
                <a:cxn ang="0">
                  <a:pos x="96" y="312"/>
                </a:cxn>
                <a:cxn ang="0">
                  <a:pos x="96" y="280"/>
                </a:cxn>
                <a:cxn ang="0">
                  <a:pos x="80" y="256"/>
                </a:cxn>
                <a:cxn ang="0">
                  <a:pos x="72" y="216"/>
                </a:cxn>
                <a:cxn ang="0">
                  <a:pos x="32" y="184"/>
                </a:cxn>
                <a:cxn ang="0">
                  <a:pos x="8" y="184"/>
                </a:cxn>
                <a:cxn ang="0">
                  <a:pos x="8" y="136"/>
                </a:cxn>
                <a:cxn ang="0">
                  <a:pos x="0" y="120"/>
                </a:cxn>
                <a:cxn ang="0">
                  <a:pos x="24" y="88"/>
                </a:cxn>
                <a:cxn ang="0">
                  <a:pos x="16" y="24"/>
                </a:cxn>
              </a:cxnLst>
              <a:rect l="0" t="0" r="r" b="b"/>
              <a:pathLst>
                <a:path w="272" h="328">
                  <a:moveTo>
                    <a:pt x="16" y="24"/>
                  </a:moveTo>
                  <a:lnTo>
                    <a:pt x="40" y="24"/>
                  </a:lnTo>
                  <a:lnTo>
                    <a:pt x="56" y="24"/>
                  </a:lnTo>
                  <a:lnTo>
                    <a:pt x="72" y="0"/>
                  </a:lnTo>
                  <a:lnTo>
                    <a:pt x="80" y="24"/>
                  </a:lnTo>
                  <a:lnTo>
                    <a:pt x="112" y="24"/>
                  </a:lnTo>
                  <a:lnTo>
                    <a:pt x="128" y="48"/>
                  </a:lnTo>
                  <a:lnTo>
                    <a:pt x="152" y="40"/>
                  </a:lnTo>
                  <a:lnTo>
                    <a:pt x="176" y="56"/>
                  </a:lnTo>
                  <a:lnTo>
                    <a:pt x="216" y="64"/>
                  </a:lnTo>
                  <a:lnTo>
                    <a:pt x="224" y="88"/>
                  </a:lnTo>
                  <a:lnTo>
                    <a:pt x="240" y="88"/>
                  </a:lnTo>
                  <a:lnTo>
                    <a:pt x="240" y="104"/>
                  </a:lnTo>
                  <a:lnTo>
                    <a:pt x="240" y="120"/>
                  </a:lnTo>
                  <a:lnTo>
                    <a:pt x="232" y="144"/>
                  </a:lnTo>
                  <a:lnTo>
                    <a:pt x="240" y="152"/>
                  </a:lnTo>
                  <a:lnTo>
                    <a:pt x="264" y="128"/>
                  </a:lnTo>
                  <a:lnTo>
                    <a:pt x="264" y="112"/>
                  </a:lnTo>
                  <a:lnTo>
                    <a:pt x="272" y="112"/>
                  </a:lnTo>
                  <a:lnTo>
                    <a:pt x="272" y="128"/>
                  </a:lnTo>
                  <a:lnTo>
                    <a:pt x="256" y="144"/>
                  </a:lnTo>
                  <a:lnTo>
                    <a:pt x="248" y="184"/>
                  </a:lnTo>
                  <a:lnTo>
                    <a:pt x="248" y="256"/>
                  </a:lnTo>
                  <a:lnTo>
                    <a:pt x="264" y="264"/>
                  </a:lnTo>
                  <a:lnTo>
                    <a:pt x="256" y="304"/>
                  </a:lnTo>
                  <a:lnTo>
                    <a:pt x="128" y="328"/>
                  </a:lnTo>
                  <a:lnTo>
                    <a:pt x="96" y="312"/>
                  </a:lnTo>
                  <a:lnTo>
                    <a:pt x="96" y="280"/>
                  </a:lnTo>
                  <a:lnTo>
                    <a:pt x="80" y="256"/>
                  </a:lnTo>
                  <a:lnTo>
                    <a:pt x="72" y="216"/>
                  </a:lnTo>
                  <a:lnTo>
                    <a:pt x="32" y="184"/>
                  </a:lnTo>
                  <a:lnTo>
                    <a:pt x="8" y="184"/>
                  </a:lnTo>
                  <a:lnTo>
                    <a:pt x="8" y="136"/>
                  </a:lnTo>
                  <a:lnTo>
                    <a:pt x="0" y="120"/>
                  </a:lnTo>
                  <a:lnTo>
                    <a:pt x="24" y="88"/>
                  </a:lnTo>
                  <a:lnTo>
                    <a:pt x="16" y="24"/>
                  </a:ln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138" name="Freeform 34"/>
            <p:cNvSpPr>
              <a:spLocks/>
            </p:cNvSpPr>
            <p:nvPr/>
          </p:nvSpPr>
          <p:spPr bwMode="auto">
            <a:xfrm>
              <a:off x="4786" y="468"/>
              <a:ext cx="200" cy="130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48"/>
                </a:cxn>
                <a:cxn ang="0">
                  <a:pos x="8" y="80"/>
                </a:cxn>
                <a:cxn ang="0">
                  <a:pos x="32" y="160"/>
                </a:cxn>
                <a:cxn ang="0">
                  <a:pos x="48" y="208"/>
                </a:cxn>
                <a:cxn ang="0">
                  <a:pos x="240" y="200"/>
                </a:cxn>
                <a:cxn ang="0">
                  <a:pos x="272" y="208"/>
                </a:cxn>
                <a:cxn ang="0">
                  <a:pos x="288" y="168"/>
                </a:cxn>
                <a:cxn ang="0">
                  <a:pos x="288" y="136"/>
                </a:cxn>
                <a:cxn ang="0">
                  <a:pos x="320" y="128"/>
                </a:cxn>
                <a:cxn ang="0">
                  <a:pos x="320" y="88"/>
                </a:cxn>
                <a:cxn ang="0">
                  <a:pos x="304" y="64"/>
                </a:cxn>
                <a:cxn ang="0">
                  <a:pos x="272" y="48"/>
                </a:cxn>
                <a:cxn ang="0">
                  <a:pos x="272" y="16"/>
                </a:cxn>
                <a:cxn ang="0">
                  <a:pos x="264" y="0"/>
                </a:cxn>
                <a:cxn ang="0">
                  <a:pos x="192" y="0"/>
                </a:cxn>
                <a:cxn ang="0">
                  <a:pos x="120" y="0"/>
                </a:cxn>
                <a:cxn ang="0">
                  <a:pos x="0" y="8"/>
                </a:cxn>
              </a:cxnLst>
              <a:rect l="0" t="0" r="r" b="b"/>
              <a:pathLst>
                <a:path w="320" h="208">
                  <a:moveTo>
                    <a:pt x="0" y="8"/>
                  </a:moveTo>
                  <a:lnTo>
                    <a:pt x="0" y="48"/>
                  </a:lnTo>
                  <a:lnTo>
                    <a:pt x="8" y="80"/>
                  </a:lnTo>
                  <a:lnTo>
                    <a:pt x="32" y="160"/>
                  </a:lnTo>
                  <a:lnTo>
                    <a:pt x="48" y="208"/>
                  </a:lnTo>
                  <a:lnTo>
                    <a:pt x="240" y="200"/>
                  </a:lnTo>
                  <a:lnTo>
                    <a:pt x="272" y="208"/>
                  </a:lnTo>
                  <a:lnTo>
                    <a:pt x="288" y="168"/>
                  </a:lnTo>
                  <a:lnTo>
                    <a:pt x="288" y="136"/>
                  </a:lnTo>
                  <a:lnTo>
                    <a:pt x="320" y="128"/>
                  </a:lnTo>
                  <a:lnTo>
                    <a:pt x="320" y="88"/>
                  </a:lnTo>
                  <a:lnTo>
                    <a:pt x="304" y="64"/>
                  </a:lnTo>
                  <a:lnTo>
                    <a:pt x="272" y="48"/>
                  </a:lnTo>
                  <a:lnTo>
                    <a:pt x="272" y="16"/>
                  </a:lnTo>
                  <a:lnTo>
                    <a:pt x="264" y="0"/>
                  </a:lnTo>
                  <a:lnTo>
                    <a:pt x="192" y="0"/>
                  </a:lnTo>
                  <a:lnTo>
                    <a:pt x="120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139" name="Freeform 35"/>
            <p:cNvSpPr>
              <a:spLocks/>
            </p:cNvSpPr>
            <p:nvPr/>
          </p:nvSpPr>
          <p:spPr bwMode="auto">
            <a:xfrm>
              <a:off x="4961" y="279"/>
              <a:ext cx="189" cy="80"/>
            </a:xfrm>
            <a:custGeom>
              <a:avLst/>
              <a:gdLst/>
              <a:ahLst/>
              <a:cxnLst>
                <a:cxn ang="0">
                  <a:pos x="0" y="72"/>
                </a:cxn>
                <a:cxn ang="0">
                  <a:pos x="72" y="0"/>
                </a:cxn>
                <a:cxn ang="0">
                  <a:pos x="56" y="24"/>
                </a:cxn>
                <a:cxn ang="0">
                  <a:pos x="64" y="32"/>
                </a:cxn>
                <a:cxn ang="0">
                  <a:pos x="88" y="24"/>
                </a:cxn>
                <a:cxn ang="0">
                  <a:pos x="136" y="40"/>
                </a:cxn>
                <a:cxn ang="0">
                  <a:pos x="152" y="24"/>
                </a:cxn>
                <a:cxn ang="0">
                  <a:pos x="216" y="16"/>
                </a:cxn>
                <a:cxn ang="0">
                  <a:pos x="224" y="40"/>
                </a:cxn>
                <a:cxn ang="0">
                  <a:pos x="248" y="32"/>
                </a:cxn>
                <a:cxn ang="0">
                  <a:pos x="296" y="48"/>
                </a:cxn>
                <a:cxn ang="0">
                  <a:pos x="304" y="64"/>
                </a:cxn>
                <a:cxn ang="0">
                  <a:pos x="248" y="80"/>
                </a:cxn>
                <a:cxn ang="0">
                  <a:pos x="232" y="72"/>
                </a:cxn>
                <a:cxn ang="0">
                  <a:pos x="208" y="72"/>
                </a:cxn>
                <a:cxn ang="0">
                  <a:pos x="176" y="88"/>
                </a:cxn>
                <a:cxn ang="0">
                  <a:pos x="168" y="88"/>
                </a:cxn>
                <a:cxn ang="0">
                  <a:pos x="152" y="80"/>
                </a:cxn>
                <a:cxn ang="0">
                  <a:pos x="136" y="128"/>
                </a:cxn>
                <a:cxn ang="0">
                  <a:pos x="120" y="128"/>
                </a:cxn>
                <a:cxn ang="0">
                  <a:pos x="112" y="104"/>
                </a:cxn>
                <a:cxn ang="0">
                  <a:pos x="72" y="96"/>
                </a:cxn>
                <a:cxn ang="0">
                  <a:pos x="48" y="88"/>
                </a:cxn>
                <a:cxn ang="0">
                  <a:pos x="16" y="88"/>
                </a:cxn>
                <a:cxn ang="0">
                  <a:pos x="0" y="72"/>
                </a:cxn>
              </a:cxnLst>
              <a:rect l="0" t="0" r="r" b="b"/>
              <a:pathLst>
                <a:path w="304" h="128">
                  <a:moveTo>
                    <a:pt x="0" y="72"/>
                  </a:moveTo>
                  <a:lnTo>
                    <a:pt x="72" y="0"/>
                  </a:lnTo>
                  <a:lnTo>
                    <a:pt x="56" y="24"/>
                  </a:lnTo>
                  <a:lnTo>
                    <a:pt x="64" y="32"/>
                  </a:lnTo>
                  <a:lnTo>
                    <a:pt x="88" y="24"/>
                  </a:lnTo>
                  <a:lnTo>
                    <a:pt x="136" y="40"/>
                  </a:lnTo>
                  <a:lnTo>
                    <a:pt x="152" y="24"/>
                  </a:lnTo>
                  <a:lnTo>
                    <a:pt x="216" y="16"/>
                  </a:lnTo>
                  <a:lnTo>
                    <a:pt x="224" y="40"/>
                  </a:lnTo>
                  <a:lnTo>
                    <a:pt x="248" y="32"/>
                  </a:lnTo>
                  <a:lnTo>
                    <a:pt x="296" y="48"/>
                  </a:lnTo>
                  <a:lnTo>
                    <a:pt x="304" y="64"/>
                  </a:lnTo>
                  <a:lnTo>
                    <a:pt x="248" y="80"/>
                  </a:lnTo>
                  <a:lnTo>
                    <a:pt x="232" y="72"/>
                  </a:lnTo>
                  <a:lnTo>
                    <a:pt x="208" y="72"/>
                  </a:lnTo>
                  <a:lnTo>
                    <a:pt x="176" y="88"/>
                  </a:lnTo>
                  <a:lnTo>
                    <a:pt x="168" y="88"/>
                  </a:lnTo>
                  <a:lnTo>
                    <a:pt x="152" y="80"/>
                  </a:lnTo>
                  <a:lnTo>
                    <a:pt x="136" y="128"/>
                  </a:lnTo>
                  <a:lnTo>
                    <a:pt x="120" y="128"/>
                  </a:lnTo>
                  <a:lnTo>
                    <a:pt x="112" y="104"/>
                  </a:lnTo>
                  <a:lnTo>
                    <a:pt x="72" y="96"/>
                  </a:lnTo>
                  <a:lnTo>
                    <a:pt x="48" y="88"/>
                  </a:lnTo>
                  <a:lnTo>
                    <a:pt x="16" y="88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140" name="Freeform 36"/>
            <p:cNvSpPr>
              <a:spLocks/>
            </p:cNvSpPr>
            <p:nvPr/>
          </p:nvSpPr>
          <p:spPr bwMode="auto">
            <a:xfrm>
              <a:off x="5090" y="334"/>
              <a:ext cx="135" cy="179"/>
            </a:xfrm>
            <a:custGeom>
              <a:avLst/>
              <a:gdLst/>
              <a:ahLst/>
              <a:cxnLst>
                <a:cxn ang="0">
                  <a:pos x="56" y="16"/>
                </a:cxn>
                <a:cxn ang="0">
                  <a:pos x="64" y="32"/>
                </a:cxn>
                <a:cxn ang="0">
                  <a:pos x="48" y="40"/>
                </a:cxn>
                <a:cxn ang="0">
                  <a:pos x="48" y="88"/>
                </a:cxn>
                <a:cxn ang="0">
                  <a:pos x="40" y="56"/>
                </a:cxn>
                <a:cxn ang="0">
                  <a:pos x="8" y="88"/>
                </a:cxn>
                <a:cxn ang="0">
                  <a:pos x="0" y="168"/>
                </a:cxn>
                <a:cxn ang="0">
                  <a:pos x="24" y="208"/>
                </a:cxn>
                <a:cxn ang="0">
                  <a:pos x="24" y="232"/>
                </a:cxn>
                <a:cxn ang="0">
                  <a:pos x="24" y="248"/>
                </a:cxn>
                <a:cxn ang="0">
                  <a:pos x="24" y="264"/>
                </a:cxn>
                <a:cxn ang="0">
                  <a:pos x="16" y="288"/>
                </a:cxn>
                <a:cxn ang="0">
                  <a:pos x="104" y="288"/>
                </a:cxn>
                <a:cxn ang="0">
                  <a:pos x="216" y="272"/>
                </a:cxn>
                <a:cxn ang="0">
                  <a:pos x="192" y="272"/>
                </a:cxn>
                <a:cxn ang="0">
                  <a:pos x="184" y="256"/>
                </a:cxn>
                <a:cxn ang="0">
                  <a:pos x="200" y="240"/>
                </a:cxn>
                <a:cxn ang="0">
                  <a:pos x="200" y="224"/>
                </a:cxn>
                <a:cxn ang="0">
                  <a:pos x="192" y="208"/>
                </a:cxn>
                <a:cxn ang="0">
                  <a:pos x="200" y="200"/>
                </a:cxn>
                <a:cxn ang="0">
                  <a:pos x="216" y="200"/>
                </a:cxn>
                <a:cxn ang="0">
                  <a:pos x="216" y="160"/>
                </a:cxn>
                <a:cxn ang="0">
                  <a:pos x="208" y="136"/>
                </a:cxn>
                <a:cxn ang="0">
                  <a:pos x="200" y="120"/>
                </a:cxn>
                <a:cxn ang="0">
                  <a:pos x="192" y="112"/>
                </a:cxn>
                <a:cxn ang="0">
                  <a:pos x="176" y="112"/>
                </a:cxn>
                <a:cxn ang="0">
                  <a:pos x="160" y="112"/>
                </a:cxn>
                <a:cxn ang="0">
                  <a:pos x="152" y="128"/>
                </a:cxn>
                <a:cxn ang="0">
                  <a:pos x="144" y="136"/>
                </a:cxn>
                <a:cxn ang="0">
                  <a:pos x="136" y="136"/>
                </a:cxn>
                <a:cxn ang="0">
                  <a:pos x="128" y="136"/>
                </a:cxn>
                <a:cxn ang="0">
                  <a:pos x="128" y="128"/>
                </a:cxn>
                <a:cxn ang="0">
                  <a:pos x="128" y="120"/>
                </a:cxn>
                <a:cxn ang="0">
                  <a:pos x="136" y="112"/>
                </a:cxn>
                <a:cxn ang="0">
                  <a:pos x="136" y="112"/>
                </a:cxn>
                <a:cxn ang="0">
                  <a:pos x="144" y="112"/>
                </a:cxn>
                <a:cxn ang="0">
                  <a:pos x="144" y="96"/>
                </a:cxn>
                <a:cxn ang="0">
                  <a:pos x="160" y="88"/>
                </a:cxn>
                <a:cxn ang="0">
                  <a:pos x="144" y="48"/>
                </a:cxn>
                <a:cxn ang="0">
                  <a:pos x="144" y="32"/>
                </a:cxn>
                <a:cxn ang="0">
                  <a:pos x="120" y="24"/>
                </a:cxn>
                <a:cxn ang="0">
                  <a:pos x="80" y="0"/>
                </a:cxn>
                <a:cxn ang="0">
                  <a:pos x="56" y="16"/>
                </a:cxn>
              </a:cxnLst>
              <a:rect l="0" t="0" r="r" b="b"/>
              <a:pathLst>
                <a:path w="216" h="288">
                  <a:moveTo>
                    <a:pt x="56" y="16"/>
                  </a:moveTo>
                  <a:lnTo>
                    <a:pt x="64" y="32"/>
                  </a:lnTo>
                  <a:lnTo>
                    <a:pt x="48" y="40"/>
                  </a:lnTo>
                  <a:lnTo>
                    <a:pt x="48" y="88"/>
                  </a:lnTo>
                  <a:lnTo>
                    <a:pt x="40" y="56"/>
                  </a:lnTo>
                  <a:lnTo>
                    <a:pt x="8" y="88"/>
                  </a:lnTo>
                  <a:lnTo>
                    <a:pt x="0" y="168"/>
                  </a:lnTo>
                  <a:lnTo>
                    <a:pt x="24" y="208"/>
                  </a:lnTo>
                  <a:lnTo>
                    <a:pt x="24" y="232"/>
                  </a:lnTo>
                  <a:lnTo>
                    <a:pt x="24" y="248"/>
                  </a:lnTo>
                  <a:lnTo>
                    <a:pt x="24" y="264"/>
                  </a:lnTo>
                  <a:lnTo>
                    <a:pt x="16" y="288"/>
                  </a:lnTo>
                  <a:lnTo>
                    <a:pt x="104" y="288"/>
                  </a:lnTo>
                  <a:lnTo>
                    <a:pt x="216" y="272"/>
                  </a:lnTo>
                  <a:lnTo>
                    <a:pt x="192" y="272"/>
                  </a:lnTo>
                  <a:lnTo>
                    <a:pt x="184" y="256"/>
                  </a:lnTo>
                  <a:lnTo>
                    <a:pt x="200" y="240"/>
                  </a:lnTo>
                  <a:lnTo>
                    <a:pt x="200" y="224"/>
                  </a:lnTo>
                  <a:lnTo>
                    <a:pt x="192" y="208"/>
                  </a:lnTo>
                  <a:lnTo>
                    <a:pt x="200" y="200"/>
                  </a:lnTo>
                  <a:lnTo>
                    <a:pt x="216" y="200"/>
                  </a:lnTo>
                  <a:lnTo>
                    <a:pt x="216" y="160"/>
                  </a:lnTo>
                  <a:lnTo>
                    <a:pt x="208" y="136"/>
                  </a:lnTo>
                  <a:lnTo>
                    <a:pt x="200" y="120"/>
                  </a:lnTo>
                  <a:lnTo>
                    <a:pt x="192" y="112"/>
                  </a:lnTo>
                  <a:lnTo>
                    <a:pt x="176" y="112"/>
                  </a:lnTo>
                  <a:lnTo>
                    <a:pt x="160" y="112"/>
                  </a:lnTo>
                  <a:lnTo>
                    <a:pt x="152" y="128"/>
                  </a:lnTo>
                  <a:lnTo>
                    <a:pt x="144" y="136"/>
                  </a:lnTo>
                  <a:lnTo>
                    <a:pt x="136" y="136"/>
                  </a:lnTo>
                  <a:lnTo>
                    <a:pt x="128" y="136"/>
                  </a:lnTo>
                  <a:lnTo>
                    <a:pt x="128" y="128"/>
                  </a:lnTo>
                  <a:lnTo>
                    <a:pt x="128" y="120"/>
                  </a:lnTo>
                  <a:lnTo>
                    <a:pt x="136" y="112"/>
                  </a:lnTo>
                  <a:lnTo>
                    <a:pt x="136" y="112"/>
                  </a:lnTo>
                  <a:lnTo>
                    <a:pt x="144" y="112"/>
                  </a:lnTo>
                  <a:lnTo>
                    <a:pt x="144" y="96"/>
                  </a:lnTo>
                  <a:lnTo>
                    <a:pt x="160" y="88"/>
                  </a:lnTo>
                  <a:lnTo>
                    <a:pt x="144" y="48"/>
                  </a:lnTo>
                  <a:lnTo>
                    <a:pt x="144" y="32"/>
                  </a:lnTo>
                  <a:lnTo>
                    <a:pt x="120" y="24"/>
                  </a:lnTo>
                  <a:lnTo>
                    <a:pt x="80" y="0"/>
                  </a:lnTo>
                  <a:lnTo>
                    <a:pt x="56" y="16"/>
                  </a:ln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141" name="Freeform 37"/>
            <p:cNvSpPr>
              <a:spLocks/>
            </p:cNvSpPr>
            <p:nvPr/>
          </p:nvSpPr>
          <p:spPr bwMode="auto">
            <a:xfrm>
              <a:off x="4946" y="493"/>
              <a:ext cx="144" cy="240"/>
            </a:xfrm>
            <a:custGeom>
              <a:avLst/>
              <a:gdLst/>
              <a:ahLst/>
              <a:cxnLst>
                <a:cxn ang="0">
                  <a:pos x="40" y="24"/>
                </a:cxn>
                <a:cxn ang="0">
                  <a:pos x="176" y="0"/>
                </a:cxn>
                <a:cxn ang="0">
                  <a:pos x="200" y="48"/>
                </a:cxn>
                <a:cxn ang="0">
                  <a:pos x="224" y="248"/>
                </a:cxn>
                <a:cxn ang="0">
                  <a:pos x="232" y="272"/>
                </a:cxn>
                <a:cxn ang="0">
                  <a:pos x="208" y="320"/>
                </a:cxn>
                <a:cxn ang="0">
                  <a:pos x="208" y="360"/>
                </a:cxn>
                <a:cxn ang="0">
                  <a:pos x="184" y="352"/>
                </a:cxn>
                <a:cxn ang="0">
                  <a:pos x="192" y="384"/>
                </a:cxn>
                <a:cxn ang="0">
                  <a:pos x="160" y="376"/>
                </a:cxn>
                <a:cxn ang="0">
                  <a:pos x="152" y="376"/>
                </a:cxn>
                <a:cxn ang="0">
                  <a:pos x="128" y="376"/>
                </a:cxn>
                <a:cxn ang="0">
                  <a:pos x="120" y="328"/>
                </a:cxn>
                <a:cxn ang="0">
                  <a:pos x="88" y="312"/>
                </a:cxn>
                <a:cxn ang="0">
                  <a:pos x="88" y="264"/>
                </a:cxn>
                <a:cxn ang="0">
                  <a:pos x="64" y="272"/>
                </a:cxn>
                <a:cxn ang="0">
                  <a:pos x="48" y="232"/>
                </a:cxn>
                <a:cxn ang="0">
                  <a:pos x="0" y="192"/>
                </a:cxn>
                <a:cxn ang="0">
                  <a:pos x="32" y="128"/>
                </a:cxn>
                <a:cxn ang="0">
                  <a:pos x="24" y="96"/>
                </a:cxn>
                <a:cxn ang="0">
                  <a:pos x="64" y="88"/>
                </a:cxn>
                <a:cxn ang="0">
                  <a:pos x="64" y="48"/>
                </a:cxn>
                <a:cxn ang="0">
                  <a:pos x="40" y="24"/>
                </a:cxn>
              </a:cxnLst>
              <a:rect l="0" t="0" r="r" b="b"/>
              <a:pathLst>
                <a:path w="232" h="384">
                  <a:moveTo>
                    <a:pt x="40" y="24"/>
                  </a:moveTo>
                  <a:lnTo>
                    <a:pt x="176" y="0"/>
                  </a:lnTo>
                  <a:lnTo>
                    <a:pt x="200" y="48"/>
                  </a:lnTo>
                  <a:lnTo>
                    <a:pt x="224" y="248"/>
                  </a:lnTo>
                  <a:lnTo>
                    <a:pt x="232" y="272"/>
                  </a:lnTo>
                  <a:lnTo>
                    <a:pt x="208" y="320"/>
                  </a:lnTo>
                  <a:lnTo>
                    <a:pt x="208" y="360"/>
                  </a:lnTo>
                  <a:lnTo>
                    <a:pt x="184" y="352"/>
                  </a:lnTo>
                  <a:lnTo>
                    <a:pt x="192" y="384"/>
                  </a:lnTo>
                  <a:lnTo>
                    <a:pt x="160" y="376"/>
                  </a:lnTo>
                  <a:lnTo>
                    <a:pt x="152" y="376"/>
                  </a:lnTo>
                  <a:lnTo>
                    <a:pt x="128" y="376"/>
                  </a:lnTo>
                  <a:lnTo>
                    <a:pt x="120" y="328"/>
                  </a:lnTo>
                  <a:lnTo>
                    <a:pt x="88" y="312"/>
                  </a:lnTo>
                  <a:lnTo>
                    <a:pt x="88" y="264"/>
                  </a:lnTo>
                  <a:lnTo>
                    <a:pt x="64" y="272"/>
                  </a:lnTo>
                  <a:lnTo>
                    <a:pt x="48" y="232"/>
                  </a:lnTo>
                  <a:lnTo>
                    <a:pt x="0" y="192"/>
                  </a:lnTo>
                  <a:lnTo>
                    <a:pt x="32" y="128"/>
                  </a:lnTo>
                  <a:lnTo>
                    <a:pt x="24" y="96"/>
                  </a:lnTo>
                  <a:lnTo>
                    <a:pt x="64" y="88"/>
                  </a:lnTo>
                  <a:lnTo>
                    <a:pt x="64" y="48"/>
                  </a:lnTo>
                  <a:lnTo>
                    <a:pt x="40" y="24"/>
                  </a:ln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142" name="Freeform 38"/>
            <p:cNvSpPr>
              <a:spLocks/>
            </p:cNvSpPr>
            <p:nvPr/>
          </p:nvSpPr>
          <p:spPr bwMode="auto">
            <a:xfrm>
              <a:off x="4816" y="593"/>
              <a:ext cx="230" cy="185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160" y="0"/>
                </a:cxn>
                <a:cxn ang="0">
                  <a:pos x="200" y="0"/>
                </a:cxn>
                <a:cxn ang="0">
                  <a:pos x="224" y="8"/>
                </a:cxn>
                <a:cxn ang="0">
                  <a:pos x="208" y="32"/>
                </a:cxn>
                <a:cxn ang="0">
                  <a:pos x="256" y="72"/>
                </a:cxn>
                <a:cxn ang="0">
                  <a:pos x="272" y="112"/>
                </a:cxn>
                <a:cxn ang="0">
                  <a:pos x="296" y="104"/>
                </a:cxn>
                <a:cxn ang="0">
                  <a:pos x="296" y="152"/>
                </a:cxn>
                <a:cxn ang="0">
                  <a:pos x="328" y="168"/>
                </a:cxn>
                <a:cxn ang="0">
                  <a:pos x="336" y="216"/>
                </a:cxn>
                <a:cxn ang="0">
                  <a:pos x="360" y="216"/>
                </a:cxn>
                <a:cxn ang="0">
                  <a:pos x="368" y="232"/>
                </a:cxn>
                <a:cxn ang="0">
                  <a:pos x="344" y="264"/>
                </a:cxn>
                <a:cxn ang="0">
                  <a:pos x="336" y="288"/>
                </a:cxn>
                <a:cxn ang="0">
                  <a:pos x="304" y="296"/>
                </a:cxn>
                <a:cxn ang="0">
                  <a:pos x="312" y="264"/>
                </a:cxn>
                <a:cxn ang="0">
                  <a:pos x="176" y="280"/>
                </a:cxn>
                <a:cxn ang="0">
                  <a:pos x="72" y="288"/>
                </a:cxn>
                <a:cxn ang="0">
                  <a:pos x="72" y="256"/>
                </a:cxn>
                <a:cxn ang="0">
                  <a:pos x="64" y="160"/>
                </a:cxn>
                <a:cxn ang="0">
                  <a:pos x="64" y="112"/>
                </a:cxn>
                <a:cxn ang="0">
                  <a:pos x="24" y="88"/>
                </a:cxn>
                <a:cxn ang="0">
                  <a:pos x="40" y="64"/>
                </a:cxn>
                <a:cxn ang="0">
                  <a:pos x="24" y="48"/>
                </a:cxn>
                <a:cxn ang="0">
                  <a:pos x="0" y="8"/>
                </a:cxn>
              </a:cxnLst>
              <a:rect l="0" t="0" r="r" b="b"/>
              <a:pathLst>
                <a:path w="368" h="296">
                  <a:moveTo>
                    <a:pt x="0" y="8"/>
                  </a:moveTo>
                  <a:lnTo>
                    <a:pt x="160" y="0"/>
                  </a:lnTo>
                  <a:lnTo>
                    <a:pt x="200" y="0"/>
                  </a:lnTo>
                  <a:lnTo>
                    <a:pt x="224" y="8"/>
                  </a:lnTo>
                  <a:lnTo>
                    <a:pt x="208" y="32"/>
                  </a:lnTo>
                  <a:lnTo>
                    <a:pt x="256" y="72"/>
                  </a:lnTo>
                  <a:lnTo>
                    <a:pt x="272" y="112"/>
                  </a:lnTo>
                  <a:lnTo>
                    <a:pt x="296" y="104"/>
                  </a:lnTo>
                  <a:lnTo>
                    <a:pt x="296" y="152"/>
                  </a:lnTo>
                  <a:lnTo>
                    <a:pt x="328" y="168"/>
                  </a:lnTo>
                  <a:lnTo>
                    <a:pt x="336" y="216"/>
                  </a:lnTo>
                  <a:lnTo>
                    <a:pt x="360" y="216"/>
                  </a:lnTo>
                  <a:lnTo>
                    <a:pt x="368" y="232"/>
                  </a:lnTo>
                  <a:lnTo>
                    <a:pt x="344" y="264"/>
                  </a:lnTo>
                  <a:lnTo>
                    <a:pt x="336" y="288"/>
                  </a:lnTo>
                  <a:lnTo>
                    <a:pt x="304" y="296"/>
                  </a:lnTo>
                  <a:lnTo>
                    <a:pt x="312" y="264"/>
                  </a:lnTo>
                  <a:lnTo>
                    <a:pt x="176" y="280"/>
                  </a:lnTo>
                  <a:lnTo>
                    <a:pt x="72" y="288"/>
                  </a:lnTo>
                  <a:lnTo>
                    <a:pt x="72" y="256"/>
                  </a:lnTo>
                  <a:lnTo>
                    <a:pt x="64" y="160"/>
                  </a:lnTo>
                  <a:lnTo>
                    <a:pt x="64" y="112"/>
                  </a:lnTo>
                  <a:lnTo>
                    <a:pt x="24" y="88"/>
                  </a:lnTo>
                  <a:lnTo>
                    <a:pt x="40" y="64"/>
                  </a:lnTo>
                  <a:lnTo>
                    <a:pt x="24" y="4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143" name="Freeform 39"/>
            <p:cNvSpPr>
              <a:spLocks/>
            </p:cNvSpPr>
            <p:nvPr/>
          </p:nvSpPr>
          <p:spPr bwMode="auto">
            <a:xfrm>
              <a:off x="5071" y="513"/>
              <a:ext cx="109" cy="185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16" y="32"/>
                </a:cxn>
                <a:cxn ang="0">
                  <a:pos x="40" y="24"/>
                </a:cxn>
                <a:cxn ang="0">
                  <a:pos x="48" y="24"/>
                </a:cxn>
                <a:cxn ang="0">
                  <a:pos x="48" y="0"/>
                </a:cxn>
                <a:cxn ang="0">
                  <a:pos x="136" y="0"/>
                </a:cxn>
                <a:cxn ang="0">
                  <a:pos x="176" y="208"/>
                </a:cxn>
                <a:cxn ang="0">
                  <a:pos x="176" y="200"/>
                </a:cxn>
                <a:cxn ang="0">
                  <a:pos x="144" y="216"/>
                </a:cxn>
                <a:cxn ang="0">
                  <a:pos x="120" y="272"/>
                </a:cxn>
                <a:cxn ang="0">
                  <a:pos x="96" y="264"/>
                </a:cxn>
                <a:cxn ang="0">
                  <a:pos x="56" y="288"/>
                </a:cxn>
                <a:cxn ang="0">
                  <a:pos x="8" y="296"/>
                </a:cxn>
                <a:cxn ang="0">
                  <a:pos x="32" y="240"/>
                </a:cxn>
                <a:cxn ang="0">
                  <a:pos x="24" y="208"/>
                </a:cxn>
                <a:cxn ang="0">
                  <a:pos x="0" y="16"/>
                </a:cxn>
              </a:cxnLst>
              <a:rect l="0" t="0" r="r" b="b"/>
              <a:pathLst>
                <a:path w="176" h="296">
                  <a:moveTo>
                    <a:pt x="0" y="16"/>
                  </a:moveTo>
                  <a:lnTo>
                    <a:pt x="16" y="32"/>
                  </a:lnTo>
                  <a:lnTo>
                    <a:pt x="40" y="24"/>
                  </a:lnTo>
                  <a:lnTo>
                    <a:pt x="48" y="24"/>
                  </a:lnTo>
                  <a:lnTo>
                    <a:pt x="48" y="0"/>
                  </a:lnTo>
                  <a:lnTo>
                    <a:pt x="136" y="0"/>
                  </a:lnTo>
                  <a:lnTo>
                    <a:pt x="176" y="208"/>
                  </a:lnTo>
                  <a:lnTo>
                    <a:pt x="176" y="200"/>
                  </a:lnTo>
                  <a:lnTo>
                    <a:pt x="144" y="216"/>
                  </a:lnTo>
                  <a:lnTo>
                    <a:pt x="120" y="272"/>
                  </a:lnTo>
                  <a:lnTo>
                    <a:pt x="96" y="264"/>
                  </a:lnTo>
                  <a:lnTo>
                    <a:pt x="56" y="288"/>
                  </a:lnTo>
                  <a:lnTo>
                    <a:pt x="8" y="296"/>
                  </a:lnTo>
                  <a:lnTo>
                    <a:pt x="32" y="240"/>
                  </a:lnTo>
                  <a:lnTo>
                    <a:pt x="24" y="208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144" name="Freeform 40"/>
            <p:cNvSpPr>
              <a:spLocks/>
            </p:cNvSpPr>
            <p:nvPr/>
          </p:nvSpPr>
          <p:spPr bwMode="auto">
            <a:xfrm>
              <a:off x="5155" y="473"/>
              <a:ext cx="145" cy="165"/>
            </a:xfrm>
            <a:custGeom>
              <a:avLst/>
              <a:gdLst/>
              <a:ahLst/>
              <a:cxnLst>
                <a:cxn ang="0">
                  <a:pos x="0" y="64"/>
                </a:cxn>
                <a:cxn ang="0">
                  <a:pos x="104" y="48"/>
                </a:cxn>
                <a:cxn ang="0">
                  <a:pos x="128" y="56"/>
                </a:cxn>
                <a:cxn ang="0">
                  <a:pos x="176" y="32"/>
                </a:cxn>
                <a:cxn ang="0">
                  <a:pos x="184" y="8"/>
                </a:cxn>
                <a:cxn ang="0">
                  <a:pos x="216" y="0"/>
                </a:cxn>
                <a:cxn ang="0">
                  <a:pos x="232" y="104"/>
                </a:cxn>
                <a:cxn ang="0">
                  <a:pos x="224" y="112"/>
                </a:cxn>
                <a:cxn ang="0">
                  <a:pos x="224" y="184"/>
                </a:cxn>
                <a:cxn ang="0">
                  <a:pos x="200" y="192"/>
                </a:cxn>
                <a:cxn ang="0">
                  <a:pos x="184" y="224"/>
                </a:cxn>
                <a:cxn ang="0">
                  <a:pos x="168" y="224"/>
                </a:cxn>
                <a:cxn ang="0">
                  <a:pos x="160" y="264"/>
                </a:cxn>
                <a:cxn ang="0">
                  <a:pos x="136" y="248"/>
                </a:cxn>
                <a:cxn ang="0">
                  <a:pos x="88" y="264"/>
                </a:cxn>
                <a:cxn ang="0">
                  <a:pos x="64" y="240"/>
                </a:cxn>
                <a:cxn ang="0">
                  <a:pos x="32" y="240"/>
                </a:cxn>
                <a:cxn ang="0">
                  <a:pos x="24" y="168"/>
                </a:cxn>
                <a:cxn ang="0">
                  <a:pos x="0" y="64"/>
                </a:cxn>
              </a:cxnLst>
              <a:rect l="0" t="0" r="r" b="b"/>
              <a:pathLst>
                <a:path w="232" h="264">
                  <a:moveTo>
                    <a:pt x="0" y="64"/>
                  </a:moveTo>
                  <a:lnTo>
                    <a:pt x="104" y="48"/>
                  </a:lnTo>
                  <a:lnTo>
                    <a:pt x="128" y="56"/>
                  </a:lnTo>
                  <a:lnTo>
                    <a:pt x="176" y="32"/>
                  </a:lnTo>
                  <a:lnTo>
                    <a:pt x="184" y="8"/>
                  </a:lnTo>
                  <a:lnTo>
                    <a:pt x="216" y="0"/>
                  </a:lnTo>
                  <a:lnTo>
                    <a:pt x="232" y="104"/>
                  </a:lnTo>
                  <a:lnTo>
                    <a:pt x="224" y="112"/>
                  </a:lnTo>
                  <a:lnTo>
                    <a:pt x="224" y="184"/>
                  </a:lnTo>
                  <a:lnTo>
                    <a:pt x="200" y="192"/>
                  </a:lnTo>
                  <a:lnTo>
                    <a:pt x="184" y="224"/>
                  </a:lnTo>
                  <a:lnTo>
                    <a:pt x="168" y="224"/>
                  </a:lnTo>
                  <a:lnTo>
                    <a:pt x="160" y="264"/>
                  </a:lnTo>
                  <a:lnTo>
                    <a:pt x="136" y="248"/>
                  </a:lnTo>
                  <a:lnTo>
                    <a:pt x="88" y="264"/>
                  </a:lnTo>
                  <a:lnTo>
                    <a:pt x="64" y="240"/>
                  </a:lnTo>
                  <a:lnTo>
                    <a:pt x="32" y="240"/>
                  </a:lnTo>
                  <a:lnTo>
                    <a:pt x="24" y="168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145" name="Freeform 41"/>
            <p:cNvSpPr>
              <a:spLocks/>
            </p:cNvSpPr>
            <p:nvPr/>
          </p:nvSpPr>
          <p:spPr bwMode="auto">
            <a:xfrm>
              <a:off x="5026" y="623"/>
              <a:ext cx="254" cy="140"/>
            </a:xfrm>
            <a:custGeom>
              <a:avLst/>
              <a:gdLst/>
              <a:ahLst/>
              <a:cxnLst>
                <a:cxn ang="0">
                  <a:pos x="0" y="224"/>
                </a:cxn>
                <a:cxn ang="0">
                  <a:pos x="104" y="216"/>
                </a:cxn>
                <a:cxn ang="0">
                  <a:pos x="104" y="200"/>
                </a:cxn>
                <a:cxn ang="0">
                  <a:pos x="344" y="168"/>
                </a:cxn>
                <a:cxn ang="0">
                  <a:pos x="344" y="152"/>
                </a:cxn>
                <a:cxn ang="0">
                  <a:pos x="384" y="144"/>
                </a:cxn>
                <a:cxn ang="0">
                  <a:pos x="384" y="120"/>
                </a:cxn>
                <a:cxn ang="0">
                  <a:pos x="400" y="120"/>
                </a:cxn>
                <a:cxn ang="0">
                  <a:pos x="408" y="88"/>
                </a:cxn>
                <a:cxn ang="0">
                  <a:pos x="376" y="64"/>
                </a:cxn>
                <a:cxn ang="0">
                  <a:pos x="368" y="24"/>
                </a:cxn>
                <a:cxn ang="0">
                  <a:pos x="344" y="8"/>
                </a:cxn>
                <a:cxn ang="0">
                  <a:pos x="296" y="16"/>
                </a:cxn>
                <a:cxn ang="0">
                  <a:pos x="264" y="0"/>
                </a:cxn>
                <a:cxn ang="0">
                  <a:pos x="240" y="0"/>
                </a:cxn>
                <a:cxn ang="0">
                  <a:pos x="248" y="24"/>
                </a:cxn>
                <a:cxn ang="0">
                  <a:pos x="216" y="40"/>
                </a:cxn>
                <a:cxn ang="0">
                  <a:pos x="192" y="96"/>
                </a:cxn>
                <a:cxn ang="0">
                  <a:pos x="160" y="88"/>
                </a:cxn>
                <a:cxn ang="0">
                  <a:pos x="128" y="104"/>
                </a:cxn>
                <a:cxn ang="0">
                  <a:pos x="80" y="112"/>
                </a:cxn>
                <a:cxn ang="0">
                  <a:pos x="80" y="144"/>
                </a:cxn>
                <a:cxn ang="0">
                  <a:pos x="56" y="144"/>
                </a:cxn>
                <a:cxn ang="0">
                  <a:pos x="56" y="176"/>
                </a:cxn>
                <a:cxn ang="0">
                  <a:pos x="32" y="160"/>
                </a:cxn>
                <a:cxn ang="0">
                  <a:pos x="24" y="168"/>
                </a:cxn>
                <a:cxn ang="0">
                  <a:pos x="32" y="184"/>
                </a:cxn>
                <a:cxn ang="0">
                  <a:pos x="8" y="216"/>
                </a:cxn>
                <a:cxn ang="0">
                  <a:pos x="0" y="224"/>
                </a:cxn>
              </a:cxnLst>
              <a:rect l="0" t="0" r="r" b="b"/>
              <a:pathLst>
                <a:path w="408" h="224">
                  <a:moveTo>
                    <a:pt x="0" y="224"/>
                  </a:moveTo>
                  <a:lnTo>
                    <a:pt x="104" y="216"/>
                  </a:lnTo>
                  <a:lnTo>
                    <a:pt x="104" y="200"/>
                  </a:lnTo>
                  <a:lnTo>
                    <a:pt x="344" y="168"/>
                  </a:lnTo>
                  <a:lnTo>
                    <a:pt x="344" y="152"/>
                  </a:lnTo>
                  <a:lnTo>
                    <a:pt x="384" y="144"/>
                  </a:lnTo>
                  <a:lnTo>
                    <a:pt x="384" y="120"/>
                  </a:lnTo>
                  <a:lnTo>
                    <a:pt x="400" y="120"/>
                  </a:lnTo>
                  <a:lnTo>
                    <a:pt x="408" y="88"/>
                  </a:lnTo>
                  <a:lnTo>
                    <a:pt x="376" y="64"/>
                  </a:lnTo>
                  <a:lnTo>
                    <a:pt x="368" y="24"/>
                  </a:lnTo>
                  <a:lnTo>
                    <a:pt x="344" y="8"/>
                  </a:lnTo>
                  <a:lnTo>
                    <a:pt x="296" y="16"/>
                  </a:lnTo>
                  <a:lnTo>
                    <a:pt x="264" y="0"/>
                  </a:lnTo>
                  <a:lnTo>
                    <a:pt x="240" y="0"/>
                  </a:lnTo>
                  <a:lnTo>
                    <a:pt x="248" y="24"/>
                  </a:lnTo>
                  <a:lnTo>
                    <a:pt x="216" y="40"/>
                  </a:lnTo>
                  <a:lnTo>
                    <a:pt x="192" y="96"/>
                  </a:lnTo>
                  <a:lnTo>
                    <a:pt x="160" y="88"/>
                  </a:lnTo>
                  <a:lnTo>
                    <a:pt x="128" y="104"/>
                  </a:lnTo>
                  <a:lnTo>
                    <a:pt x="80" y="112"/>
                  </a:lnTo>
                  <a:lnTo>
                    <a:pt x="80" y="144"/>
                  </a:lnTo>
                  <a:lnTo>
                    <a:pt x="56" y="144"/>
                  </a:lnTo>
                  <a:lnTo>
                    <a:pt x="56" y="176"/>
                  </a:lnTo>
                  <a:lnTo>
                    <a:pt x="32" y="160"/>
                  </a:lnTo>
                  <a:lnTo>
                    <a:pt x="24" y="168"/>
                  </a:lnTo>
                  <a:lnTo>
                    <a:pt x="32" y="184"/>
                  </a:lnTo>
                  <a:lnTo>
                    <a:pt x="8" y="216"/>
                  </a:lnTo>
                  <a:lnTo>
                    <a:pt x="0" y="224"/>
                  </a:ln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146" name="Freeform 42"/>
            <p:cNvSpPr>
              <a:spLocks/>
            </p:cNvSpPr>
            <p:nvPr/>
          </p:nvSpPr>
          <p:spPr bwMode="auto">
            <a:xfrm>
              <a:off x="5011" y="713"/>
              <a:ext cx="294" cy="110"/>
            </a:xfrm>
            <a:custGeom>
              <a:avLst/>
              <a:gdLst/>
              <a:ahLst/>
              <a:cxnLst>
                <a:cxn ang="0">
                  <a:pos x="32" y="80"/>
                </a:cxn>
                <a:cxn ang="0">
                  <a:pos x="32" y="88"/>
                </a:cxn>
                <a:cxn ang="0">
                  <a:pos x="24" y="104"/>
                </a:cxn>
                <a:cxn ang="0">
                  <a:pos x="32" y="120"/>
                </a:cxn>
                <a:cxn ang="0">
                  <a:pos x="0" y="144"/>
                </a:cxn>
                <a:cxn ang="0">
                  <a:pos x="8" y="176"/>
                </a:cxn>
                <a:cxn ang="0">
                  <a:pos x="128" y="168"/>
                </a:cxn>
                <a:cxn ang="0">
                  <a:pos x="272" y="144"/>
                </a:cxn>
                <a:cxn ang="0">
                  <a:pos x="352" y="136"/>
                </a:cxn>
                <a:cxn ang="0">
                  <a:pos x="360" y="88"/>
                </a:cxn>
                <a:cxn ang="0">
                  <a:pos x="392" y="88"/>
                </a:cxn>
                <a:cxn ang="0">
                  <a:pos x="472" y="0"/>
                </a:cxn>
                <a:cxn ang="0">
                  <a:pos x="368" y="24"/>
                </a:cxn>
                <a:cxn ang="0">
                  <a:pos x="120" y="56"/>
                </a:cxn>
                <a:cxn ang="0">
                  <a:pos x="128" y="72"/>
                </a:cxn>
                <a:cxn ang="0">
                  <a:pos x="32" y="80"/>
                </a:cxn>
              </a:cxnLst>
              <a:rect l="0" t="0" r="r" b="b"/>
              <a:pathLst>
                <a:path w="472" h="176">
                  <a:moveTo>
                    <a:pt x="32" y="80"/>
                  </a:moveTo>
                  <a:lnTo>
                    <a:pt x="32" y="88"/>
                  </a:lnTo>
                  <a:lnTo>
                    <a:pt x="24" y="104"/>
                  </a:lnTo>
                  <a:lnTo>
                    <a:pt x="32" y="120"/>
                  </a:lnTo>
                  <a:lnTo>
                    <a:pt x="0" y="144"/>
                  </a:lnTo>
                  <a:lnTo>
                    <a:pt x="8" y="176"/>
                  </a:lnTo>
                  <a:lnTo>
                    <a:pt x="128" y="168"/>
                  </a:lnTo>
                  <a:lnTo>
                    <a:pt x="272" y="144"/>
                  </a:lnTo>
                  <a:lnTo>
                    <a:pt x="352" y="136"/>
                  </a:lnTo>
                  <a:lnTo>
                    <a:pt x="360" y="88"/>
                  </a:lnTo>
                  <a:lnTo>
                    <a:pt x="392" y="88"/>
                  </a:lnTo>
                  <a:lnTo>
                    <a:pt x="472" y="0"/>
                  </a:lnTo>
                  <a:lnTo>
                    <a:pt x="368" y="24"/>
                  </a:lnTo>
                  <a:lnTo>
                    <a:pt x="120" y="56"/>
                  </a:lnTo>
                  <a:lnTo>
                    <a:pt x="128" y="72"/>
                  </a:lnTo>
                  <a:lnTo>
                    <a:pt x="32" y="80"/>
                  </a:ln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147" name="Freeform 43"/>
            <p:cNvSpPr>
              <a:spLocks/>
            </p:cNvSpPr>
            <p:nvPr/>
          </p:nvSpPr>
          <p:spPr bwMode="auto">
            <a:xfrm>
              <a:off x="4981" y="813"/>
              <a:ext cx="119" cy="209"/>
            </a:xfrm>
            <a:custGeom>
              <a:avLst/>
              <a:gdLst/>
              <a:ahLst/>
              <a:cxnLst>
                <a:cxn ang="0">
                  <a:pos x="56" y="16"/>
                </a:cxn>
                <a:cxn ang="0">
                  <a:pos x="24" y="72"/>
                </a:cxn>
                <a:cxn ang="0">
                  <a:pos x="0" y="104"/>
                </a:cxn>
                <a:cxn ang="0">
                  <a:pos x="8" y="152"/>
                </a:cxn>
                <a:cxn ang="0">
                  <a:pos x="40" y="208"/>
                </a:cxn>
                <a:cxn ang="0">
                  <a:pos x="16" y="272"/>
                </a:cxn>
                <a:cxn ang="0">
                  <a:pos x="8" y="304"/>
                </a:cxn>
                <a:cxn ang="0">
                  <a:pos x="120" y="288"/>
                </a:cxn>
                <a:cxn ang="0">
                  <a:pos x="128" y="328"/>
                </a:cxn>
                <a:cxn ang="0">
                  <a:pos x="144" y="336"/>
                </a:cxn>
                <a:cxn ang="0">
                  <a:pos x="152" y="312"/>
                </a:cxn>
                <a:cxn ang="0">
                  <a:pos x="192" y="312"/>
                </a:cxn>
                <a:cxn ang="0">
                  <a:pos x="184" y="240"/>
                </a:cxn>
                <a:cxn ang="0">
                  <a:pos x="184" y="0"/>
                </a:cxn>
                <a:cxn ang="0">
                  <a:pos x="56" y="16"/>
                </a:cxn>
              </a:cxnLst>
              <a:rect l="0" t="0" r="r" b="b"/>
              <a:pathLst>
                <a:path w="192" h="336">
                  <a:moveTo>
                    <a:pt x="56" y="16"/>
                  </a:moveTo>
                  <a:lnTo>
                    <a:pt x="24" y="72"/>
                  </a:lnTo>
                  <a:lnTo>
                    <a:pt x="0" y="104"/>
                  </a:lnTo>
                  <a:lnTo>
                    <a:pt x="8" y="152"/>
                  </a:lnTo>
                  <a:lnTo>
                    <a:pt x="40" y="208"/>
                  </a:lnTo>
                  <a:lnTo>
                    <a:pt x="16" y="272"/>
                  </a:lnTo>
                  <a:lnTo>
                    <a:pt x="8" y="304"/>
                  </a:lnTo>
                  <a:lnTo>
                    <a:pt x="120" y="288"/>
                  </a:lnTo>
                  <a:lnTo>
                    <a:pt x="128" y="328"/>
                  </a:lnTo>
                  <a:lnTo>
                    <a:pt x="144" y="336"/>
                  </a:lnTo>
                  <a:lnTo>
                    <a:pt x="152" y="312"/>
                  </a:lnTo>
                  <a:lnTo>
                    <a:pt x="192" y="312"/>
                  </a:lnTo>
                  <a:lnTo>
                    <a:pt x="184" y="240"/>
                  </a:lnTo>
                  <a:lnTo>
                    <a:pt x="184" y="0"/>
                  </a:lnTo>
                  <a:lnTo>
                    <a:pt x="56" y="16"/>
                  </a:ln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148" name="Freeform 44"/>
            <p:cNvSpPr>
              <a:spLocks/>
            </p:cNvSpPr>
            <p:nvPr/>
          </p:nvSpPr>
          <p:spPr bwMode="auto">
            <a:xfrm>
              <a:off x="5095" y="803"/>
              <a:ext cx="135" cy="209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136" y="0"/>
                </a:cxn>
                <a:cxn ang="0">
                  <a:pos x="184" y="160"/>
                </a:cxn>
                <a:cxn ang="0">
                  <a:pos x="216" y="184"/>
                </a:cxn>
                <a:cxn ang="0">
                  <a:pos x="192" y="232"/>
                </a:cxn>
                <a:cxn ang="0">
                  <a:pos x="216" y="272"/>
                </a:cxn>
                <a:cxn ang="0">
                  <a:pos x="72" y="288"/>
                </a:cxn>
                <a:cxn ang="0">
                  <a:pos x="80" y="328"/>
                </a:cxn>
                <a:cxn ang="0">
                  <a:pos x="56" y="336"/>
                </a:cxn>
                <a:cxn ang="0">
                  <a:pos x="40" y="288"/>
                </a:cxn>
                <a:cxn ang="0">
                  <a:pos x="32" y="328"/>
                </a:cxn>
                <a:cxn ang="0">
                  <a:pos x="8" y="328"/>
                </a:cxn>
                <a:cxn ang="0">
                  <a:pos x="8" y="288"/>
                </a:cxn>
                <a:cxn ang="0">
                  <a:pos x="0" y="256"/>
                </a:cxn>
                <a:cxn ang="0">
                  <a:pos x="0" y="16"/>
                </a:cxn>
              </a:cxnLst>
              <a:rect l="0" t="0" r="r" b="b"/>
              <a:pathLst>
                <a:path w="216" h="336">
                  <a:moveTo>
                    <a:pt x="0" y="16"/>
                  </a:moveTo>
                  <a:lnTo>
                    <a:pt x="136" y="0"/>
                  </a:lnTo>
                  <a:lnTo>
                    <a:pt x="184" y="160"/>
                  </a:lnTo>
                  <a:lnTo>
                    <a:pt x="216" y="184"/>
                  </a:lnTo>
                  <a:lnTo>
                    <a:pt x="192" y="232"/>
                  </a:lnTo>
                  <a:lnTo>
                    <a:pt x="216" y="272"/>
                  </a:lnTo>
                  <a:lnTo>
                    <a:pt x="72" y="288"/>
                  </a:lnTo>
                  <a:lnTo>
                    <a:pt x="80" y="328"/>
                  </a:lnTo>
                  <a:lnTo>
                    <a:pt x="56" y="336"/>
                  </a:lnTo>
                  <a:lnTo>
                    <a:pt x="40" y="288"/>
                  </a:lnTo>
                  <a:lnTo>
                    <a:pt x="32" y="328"/>
                  </a:lnTo>
                  <a:lnTo>
                    <a:pt x="8" y="328"/>
                  </a:lnTo>
                  <a:lnTo>
                    <a:pt x="8" y="288"/>
                  </a:lnTo>
                  <a:lnTo>
                    <a:pt x="0" y="256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149" name="Freeform 45"/>
            <p:cNvSpPr>
              <a:spLocks/>
            </p:cNvSpPr>
            <p:nvPr/>
          </p:nvSpPr>
          <p:spPr bwMode="auto">
            <a:xfrm>
              <a:off x="5180" y="793"/>
              <a:ext cx="190" cy="194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8" y="16"/>
                </a:cxn>
                <a:cxn ang="0">
                  <a:pos x="80" y="8"/>
                </a:cxn>
                <a:cxn ang="0">
                  <a:pos x="136" y="0"/>
                </a:cxn>
                <a:cxn ang="0">
                  <a:pos x="128" y="16"/>
                </a:cxn>
                <a:cxn ang="0">
                  <a:pos x="152" y="16"/>
                </a:cxn>
                <a:cxn ang="0">
                  <a:pos x="256" y="112"/>
                </a:cxn>
                <a:cxn ang="0">
                  <a:pos x="296" y="176"/>
                </a:cxn>
                <a:cxn ang="0">
                  <a:pos x="304" y="216"/>
                </a:cxn>
                <a:cxn ang="0">
                  <a:pos x="288" y="224"/>
                </a:cxn>
                <a:cxn ang="0">
                  <a:pos x="296" y="272"/>
                </a:cxn>
                <a:cxn ang="0">
                  <a:pos x="264" y="272"/>
                </a:cxn>
                <a:cxn ang="0">
                  <a:pos x="264" y="304"/>
                </a:cxn>
                <a:cxn ang="0">
                  <a:pos x="240" y="288"/>
                </a:cxn>
                <a:cxn ang="0">
                  <a:pos x="88" y="312"/>
                </a:cxn>
                <a:cxn ang="0">
                  <a:pos x="56" y="248"/>
                </a:cxn>
                <a:cxn ang="0">
                  <a:pos x="80" y="200"/>
                </a:cxn>
                <a:cxn ang="0">
                  <a:pos x="48" y="176"/>
                </a:cxn>
                <a:cxn ang="0">
                  <a:pos x="0" y="16"/>
                </a:cxn>
              </a:cxnLst>
              <a:rect l="0" t="0" r="r" b="b"/>
              <a:pathLst>
                <a:path w="304" h="312">
                  <a:moveTo>
                    <a:pt x="0" y="16"/>
                  </a:moveTo>
                  <a:lnTo>
                    <a:pt x="8" y="16"/>
                  </a:lnTo>
                  <a:lnTo>
                    <a:pt x="80" y="8"/>
                  </a:lnTo>
                  <a:lnTo>
                    <a:pt x="136" y="0"/>
                  </a:lnTo>
                  <a:lnTo>
                    <a:pt x="128" y="16"/>
                  </a:lnTo>
                  <a:lnTo>
                    <a:pt x="152" y="16"/>
                  </a:lnTo>
                  <a:lnTo>
                    <a:pt x="256" y="112"/>
                  </a:lnTo>
                  <a:lnTo>
                    <a:pt x="296" y="176"/>
                  </a:lnTo>
                  <a:lnTo>
                    <a:pt x="304" y="216"/>
                  </a:lnTo>
                  <a:lnTo>
                    <a:pt x="288" y="224"/>
                  </a:lnTo>
                  <a:lnTo>
                    <a:pt x="296" y="272"/>
                  </a:lnTo>
                  <a:lnTo>
                    <a:pt x="264" y="272"/>
                  </a:lnTo>
                  <a:lnTo>
                    <a:pt x="264" y="304"/>
                  </a:lnTo>
                  <a:lnTo>
                    <a:pt x="240" y="288"/>
                  </a:lnTo>
                  <a:lnTo>
                    <a:pt x="88" y="312"/>
                  </a:lnTo>
                  <a:lnTo>
                    <a:pt x="56" y="248"/>
                  </a:lnTo>
                  <a:lnTo>
                    <a:pt x="80" y="200"/>
                  </a:lnTo>
                  <a:lnTo>
                    <a:pt x="48" y="176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150" name="Freeform 46"/>
            <p:cNvSpPr>
              <a:spLocks/>
            </p:cNvSpPr>
            <p:nvPr/>
          </p:nvSpPr>
          <p:spPr bwMode="auto">
            <a:xfrm>
              <a:off x="5260" y="768"/>
              <a:ext cx="170" cy="135"/>
            </a:xfrm>
            <a:custGeom>
              <a:avLst/>
              <a:gdLst/>
              <a:ahLst/>
              <a:cxnLst>
                <a:cxn ang="0">
                  <a:pos x="8" y="40"/>
                </a:cxn>
                <a:cxn ang="0">
                  <a:pos x="32" y="16"/>
                </a:cxn>
                <a:cxn ang="0">
                  <a:pos x="112" y="0"/>
                </a:cxn>
                <a:cxn ang="0">
                  <a:pos x="144" y="8"/>
                </a:cxn>
                <a:cxn ang="0">
                  <a:pos x="192" y="0"/>
                </a:cxn>
                <a:cxn ang="0">
                  <a:pos x="240" y="32"/>
                </a:cxn>
                <a:cxn ang="0">
                  <a:pos x="272" y="56"/>
                </a:cxn>
                <a:cxn ang="0">
                  <a:pos x="256" y="120"/>
                </a:cxn>
                <a:cxn ang="0">
                  <a:pos x="224" y="152"/>
                </a:cxn>
                <a:cxn ang="0">
                  <a:pos x="184" y="168"/>
                </a:cxn>
                <a:cxn ang="0">
                  <a:pos x="192" y="192"/>
                </a:cxn>
                <a:cxn ang="0">
                  <a:pos x="168" y="216"/>
                </a:cxn>
                <a:cxn ang="0">
                  <a:pos x="128" y="152"/>
                </a:cxn>
                <a:cxn ang="0">
                  <a:pos x="16" y="56"/>
                </a:cxn>
                <a:cxn ang="0">
                  <a:pos x="0" y="56"/>
                </a:cxn>
                <a:cxn ang="0">
                  <a:pos x="8" y="40"/>
                </a:cxn>
              </a:cxnLst>
              <a:rect l="0" t="0" r="r" b="b"/>
              <a:pathLst>
                <a:path w="272" h="216">
                  <a:moveTo>
                    <a:pt x="8" y="40"/>
                  </a:moveTo>
                  <a:lnTo>
                    <a:pt x="32" y="16"/>
                  </a:lnTo>
                  <a:lnTo>
                    <a:pt x="112" y="0"/>
                  </a:lnTo>
                  <a:lnTo>
                    <a:pt x="144" y="8"/>
                  </a:lnTo>
                  <a:lnTo>
                    <a:pt x="192" y="0"/>
                  </a:lnTo>
                  <a:lnTo>
                    <a:pt x="240" y="32"/>
                  </a:lnTo>
                  <a:lnTo>
                    <a:pt x="272" y="56"/>
                  </a:lnTo>
                  <a:lnTo>
                    <a:pt x="256" y="120"/>
                  </a:lnTo>
                  <a:lnTo>
                    <a:pt x="224" y="152"/>
                  </a:lnTo>
                  <a:lnTo>
                    <a:pt x="184" y="168"/>
                  </a:lnTo>
                  <a:lnTo>
                    <a:pt x="192" y="192"/>
                  </a:lnTo>
                  <a:lnTo>
                    <a:pt x="168" y="216"/>
                  </a:lnTo>
                  <a:lnTo>
                    <a:pt x="128" y="152"/>
                  </a:lnTo>
                  <a:lnTo>
                    <a:pt x="16" y="56"/>
                  </a:lnTo>
                  <a:lnTo>
                    <a:pt x="0" y="56"/>
                  </a:lnTo>
                  <a:lnTo>
                    <a:pt x="8" y="40"/>
                  </a:ln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151" name="Freeform 47"/>
            <p:cNvSpPr>
              <a:spLocks/>
            </p:cNvSpPr>
            <p:nvPr/>
          </p:nvSpPr>
          <p:spPr bwMode="auto">
            <a:xfrm>
              <a:off x="5140" y="962"/>
              <a:ext cx="320" cy="215"/>
            </a:xfrm>
            <a:custGeom>
              <a:avLst/>
              <a:gdLst/>
              <a:ahLst/>
              <a:cxnLst>
                <a:cxn ang="0">
                  <a:pos x="0" y="32"/>
                </a:cxn>
                <a:cxn ang="0">
                  <a:pos x="136" y="16"/>
                </a:cxn>
                <a:cxn ang="0">
                  <a:pos x="152" y="40"/>
                </a:cxn>
                <a:cxn ang="0">
                  <a:pos x="304" y="16"/>
                </a:cxn>
                <a:cxn ang="0">
                  <a:pos x="328" y="32"/>
                </a:cxn>
                <a:cxn ang="0">
                  <a:pos x="328" y="0"/>
                </a:cxn>
                <a:cxn ang="0">
                  <a:pos x="328" y="0"/>
                </a:cxn>
                <a:cxn ang="0">
                  <a:pos x="360" y="0"/>
                </a:cxn>
                <a:cxn ang="0">
                  <a:pos x="392" y="56"/>
                </a:cxn>
                <a:cxn ang="0">
                  <a:pos x="440" y="128"/>
                </a:cxn>
                <a:cxn ang="0">
                  <a:pos x="464" y="192"/>
                </a:cxn>
                <a:cxn ang="0">
                  <a:pos x="504" y="232"/>
                </a:cxn>
                <a:cxn ang="0">
                  <a:pos x="512" y="296"/>
                </a:cxn>
                <a:cxn ang="0">
                  <a:pos x="496" y="336"/>
                </a:cxn>
                <a:cxn ang="0">
                  <a:pos x="448" y="344"/>
                </a:cxn>
                <a:cxn ang="0">
                  <a:pos x="440" y="328"/>
                </a:cxn>
                <a:cxn ang="0">
                  <a:pos x="400" y="304"/>
                </a:cxn>
                <a:cxn ang="0">
                  <a:pos x="384" y="280"/>
                </a:cxn>
                <a:cxn ang="0">
                  <a:pos x="376" y="272"/>
                </a:cxn>
                <a:cxn ang="0">
                  <a:pos x="368" y="248"/>
                </a:cxn>
                <a:cxn ang="0">
                  <a:pos x="360" y="256"/>
                </a:cxn>
                <a:cxn ang="0">
                  <a:pos x="328" y="224"/>
                </a:cxn>
                <a:cxn ang="0">
                  <a:pos x="336" y="200"/>
                </a:cxn>
                <a:cxn ang="0">
                  <a:pos x="328" y="184"/>
                </a:cxn>
                <a:cxn ang="0">
                  <a:pos x="320" y="192"/>
                </a:cxn>
                <a:cxn ang="0">
                  <a:pos x="320" y="208"/>
                </a:cxn>
                <a:cxn ang="0">
                  <a:pos x="312" y="184"/>
                </a:cxn>
                <a:cxn ang="0">
                  <a:pos x="312" y="136"/>
                </a:cxn>
                <a:cxn ang="0">
                  <a:pos x="296" y="104"/>
                </a:cxn>
                <a:cxn ang="0">
                  <a:pos x="248" y="80"/>
                </a:cxn>
                <a:cxn ang="0">
                  <a:pos x="224" y="56"/>
                </a:cxn>
                <a:cxn ang="0">
                  <a:pos x="200" y="56"/>
                </a:cxn>
                <a:cxn ang="0">
                  <a:pos x="184" y="72"/>
                </a:cxn>
                <a:cxn ang="0">
                  <a:pos x="144" y="80"/>
                </a:cxn>
                <a:cxn ang="0">
                  <a:pos x="120" y="72"/>
                </a:cxn>
                <a:cxn ang="0">
                  <a:pos x="112" y="56"/>
                </a:cxn>
                <a:cxn ang="0">
                  <a:pos x="32" y="72"/>
                </a:cxn>
                <a:cxn ang="0">
                  <a:pos x="16" y="56"/>
                </a:cxn>
                <a:cxn ang="0">
                  <a:pos x="0" y="72"/>
                </a:cxn>
                <a:cxn ang="0">
                  <a:pos x="0" y="32"/>
                </a:cxn>
              </a:cxnLst>
              <a:rect l="0" t="0" r="r" b="b"/>
              <a:pathLst>
                <a:path w="512" h="344">
                  <a:moveTo>
                    <a:pt x="0" y="32"/>
                  </a:moveTo>
                  <a:lnTo>
                    <a:pt x="136" y="16"/>
                  </a:lnTo>
                  <a:lnTo>
                    <a:pt x="152" y="40"/>
                  </a:lnTo>
                  <a:lnTo>
                    <a:pt x="304" y="16"/>
                  </a:lnTo>
                  <a:lnTo>
                    <a:pt x="328" y="32"/>
                  </a:lnTo>
                  <a:lnTo>
                    <a:pt x="328" y="0"/>
                  </a:lnTo>
                  <a:lnTo>
                    <a:pt x="328" y="0"/>
                  </a:lnTo>
                  <a:lnTo>
                    <a:pt x="360" y="0"/>
                  </a:lnTo>
                  <a:lnTo>
                    <a:pt x="392" y="56"/>
                  </a:lnTo>
                  <a:lnTo>
                    <a:pt x="440" y="128"/>
                  </a:lnTo>
                  <a:lnTo>
                    <a:pt x="464" y="192"/>
                  </a:lnTo>
                  <a:lnTo>
                    <a:pt x="504" y="232"/>
                  </a:lnTo>
                  <a:lnTo>
                    <a:pt x="512" y="296"/>
                  </a:lnTo>
                  <a:lnTo>
                    <a:pt x="496" y="336"/>
                  </a:lnTo>
                  <a:lnTo>
                    <a:pt x="448" y="344"/>
                  </a:lnTo>
                  <a:lnTo>
                    <a:pt x="440" y="328"/>
                  </a:lnTo>
                  <a:lnTo>
                    <a:pt x="400" y="304"/>
                  </a:lnTo>
                  <a:lnTo>
                    <a:pt x="384" y="280"/>
                  </a:lnTo>
                  <a:lnTo>
                    <a:pt x="376" y="272"/>
                  </a:lnTo>
                  <a:lnTo>
                    <a:pt x="368" y="248"/>
                  </a:lnTo>
                  <a:lnTo>
                    <a:pt x="360" y="256"/>
                  </a:lnTo>
                  <a:lnTo>
                    <a:pt x="328" y="224"/>
                  </a:lnTo>
                  <a:lnTo>
                    <a:pt x="336" y="200"/>
                  </a:lnTo>
                  <a:lnTo>
                    <a:pt x="328" y="184"/>
                  </a:lnTo>
                  <a:lnTo>
                    <a:pt x="320" y="192"/>
                  </a:lnTo>
                  <a:lnTo>
                    <a:pt x="320" y="208"/>
                  </a:lnTo>
                  <a:lnTo>
                    <a:pt x="312" y="184"/>
                  </a:lnTo>
                  <a:lnTo>
                    <a:pt x="312" y="136"/>
                  </a:lnTo>
                  <a:lnTo>
                    <a:pt x="296" y="104"/>
                  </a:lnTo>
                  <a:lnTo>
                    <a:pt x="248" y="80"/>
                  </a:lnTo>
                  <a:lnTo>
                    <a:pt x="224" y="56"/>
                  </a:lnTo>
                  <a:lnTo>
                    <a:pt x="200" y="56"/>
                  </a:lnTo>
                  <a:lnTo>
                    <a:pt x="184" y="72"/>
                  </a:lnTo>
                  <a:lnTo>
                    <a:pt x="144" y="80"/>
                  </a:lnTo>
                  <a:lnTo>
                    <a:pt x="120" y="72"/>
                  </a:lnTo>
                  <a:lnTo>
                    <a:pt x="112" y="56"/>
                  </a:lnTo>
                  <a:lnTo>
                    <a:pt x="32" y="72"/>
                  </a:lnTo>
                  <a:lnTo>
                    <a:pt x="16" y="56"/>
                  </a:lnTo>
                  <a:lnTo>
                    <a:pt x="0" y="72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152" name="Freeform 48"/>
            <p:cNvSpPr>
              <a:spLocks/>
            </p:cNvSpPr>
            <p:nvPr/>
          </p:nvSpPr>
          <p:spPr bwMode="auto">
            <a:xfrm>
              <a:off x="5225" y="673"/>
              <a:ext cx="294" cy="130"/>
            </a:xfrm>
            <a:custGeom>
              <a:avLst/>
              <a:gdLst/>
              <a:ahLst/>
              <a:cxnLst>
                <a:cxn ang="0">
                  <a:pos x="16" y="152"/>
                </a:cxn>
                <a:cxn ang="0">
                  <a:pos x="0" y="200"/>
                </a:cxn>
                <a:cxn ang="0">
                  <a:pos x="64" y="192"/>
                </a:cxn>
                <a:cxn ang="0">
                  <a:pos x="88" y="176"/>
                </a:cxn>
                <a:cxn ang="0">
                  <a:pos x="168" y="152"/>
                </a:cxn>
                <a:cxn ang="0">
                  <a:pos x="192" y="160"/>
                </a:cxn>
                <a:cxn ang="0">
                  <a:pos x="248" y="152"/>
                </a:cxn>
                <a:cxn ang="0">
                  <a:pos x="248" y="160"/>
                </a:cxn>
                <a:cxn ang="0">
                  <a:pos x="328" y="208"/>
                </a:cxn>
                <a:cxn ang="0">
                  <a:pos x="376" y="192"/>
                </a:cxn>
                <a:cxn ang="0">
                  <a:pos x="408" y="136"/>
                </a:cxn>
                <a:cxn ang="0">
                  <a:pos x="456" y="120"/>
                </a:cxn>
                <a:cxn ang="0">
                  <a:pos x="472" y="80"/>
                </a:cxn>
                <a:cxn ang="0">
                  <a:pos x="472" y="24"/>
                </a:cxn>
                <a:cxn ang="0">
                  <a:pos x="472" y="72"/>
                </a:cxn>
                <a:cxn ang="0">
                  <a:pos x="440" y="104"/>
                </a:cxn>
                <a:cxn ang="0">
                  <a:pos x="432" y="104"/>
                </a:cxn>
                <a:cxn ang="0">
                  <a:pos x="400" y="112"/>
                </a:cxn>
                <a:cxn ang="0">
                  <a:pos x="400" y="104"/>
                </a:cxn>
                <a:cxn ang="0">
                  <a:pos x="432" y="88"/>
                </a:cxn>
                <a:cxn ang="0">
                  <a:pos x="400" y="88"/>
                </a:cxn>
                <a:cxn ang="0">
                  <a:pos x="440" y="72"/>
                </a:cxn>
                <a:cxn ang="0">
                  <a:pos x="448" y="80"/>
                </a:cxn>
                <a:cxn ang="0">
                  <a:pos x="456" y="40"/>
                </a:cxn>
                <a:cxn ang="0">
                  <a:pos x="448" y="32"/>
                </a:cxn>
                <a:cxn ang="0">
                  <a:pos x="408" y="48"/>
                </a:cxn>
                <a:cxn ang="0">
                  <a:pos x="408" y="24"/>
                </a:cxn>
                <a:cxn ang="0">
                  <a:pos x="424" y="32"/>
                </a:cxn>
                <a:cxn ang="0">
                  <a:pos x="448" y="8"/>
                </a:cxn>
                <a:cxn ang="0">
                  <a:pos x="432" y="0"/>
                </a:cxn>
                <a:cxn ang="0">
                  <a:pos x="296" y="32"/>
                </a:cxn>
                <a:cxn ang="0">
                  <a:pos x="120" y="72"/>
                </a:cxn>
                <a:cxn ang="0">
                  <a:pos x="40" y="152"/>
                </a:cxn>
                <a:cxn ang="0">
                  <a:pos x="16" y="152"/>
                </a:cxn>
              </a:cxnLst>
              <a:rect l="0" t="0" r="r" b="b"/>
              <a:pathLst>
                <a:path w="472" h="208">
                  <a:moveTo>
                    <a:pt x="16" y="152"/>
                  </a:moveTo>
                  <a:lnTo>
                    <a:pt x="0" y="200"/>
                  </a:lnTo>
                  <a:lnTo>
                    <a:pt x="64" y="192"/>
                  </a:lnTo>
                  <a:lnTo>
                    <a:pt x="88" y="176"/>
                  </a:lnTo>
                  <a:lnTo>
                    <a:pt x="168" y="152"/>
                  </a:lnTo>
                  <a:lnTo>
                    <a:pt x="192" y="160"/>
                  </a:lnTo>
                  <a:lnTo>
                    <a:pt x="248" y="152"/>
                  </a:lnTo>
                  <a:lnTo>
                    <a:pt x="248" y="160"/>
                  </a:lnTo>
                  <a:lnTo>
                    <a:pt x="328" y="208"/>
                  </a:lnTo>
                  <a:lnTo>
                    <a:pt x="376" y="192"/>
                  </a:lnTo>
                  <a:lnTo>
                    <a:pt x="408" y="136"/>
                  </a:lnTo>
                  <a:lnTo>
                    <a:pt x="456" y="120"/>
                  </a:lnTo>
                  <a:lnTo>
                    <a:pt x="472" y="80"/>
                  </a:lnTo>
                  <a:lnTo>
                    <a:pt x="472" y="24"/>
                  </a:lnTo>
                  <a:lnTo>
                    <a:pt x="472" y="72"/>
                  </a:lnTo>
                  <a:lnTo>
                    <a:pt x="440" y="104"/>
                  </a:lnTo>
                  <a:lnTo>
                    <a:pt x="432" y="104"/>
                  </a:lnTo>
                  <a:lnTo>
                    <a:pt x="400" y="112"/>
                  </a:lnTo>
                  <a:lnTo>
                    <a:pt x="400" y="104"/>
                  </a:lnTo>
                  <a:lnTo>
                    <a:pt x="432" y="88"/>
                  </a:lnTo>
                  <a:lnTo>
                    <a:pt x="400" y="88"/>
                  </a:lnTo>
                  <a:lnTo>
                    <a:pt x="440" y="72"/>
                  </a:lnTo>
                  <a:lnTo>
                    <a:pt x="448" y="80"/>
                  </a:lnTo>
                  <a:lnTo>
                    <a:pt x="456" y="40"/>
                  </a:lnTo>
                  <a:lnTo>
                    <a:pt x="448" y="32"/>
                  </a:lnTo>
                  <a:lnTo>
                    <a:pt x="408" y="48"/>
                  </a:lnTo>
                  <a:lnTo>
                    <a:pt x="408" y="24"/>
                  </a:lnTo>
                  <a:lnTo>
                    <a:pt x="424" y="32"/>
                  </a:lnTo>
                  <a:lnTo>
                    <a:pt x="448" y="8"/>
                  </a:lnTo>
                  <a:lnTo>
                    <a:pt x="432" y="0"/>
                  </a:lnTo>
                  <a:lnTo>
                    <a:pt x="296" y="32"/>
                  </a:lnTo>
                  <a:lnTo>
                    <a:pt x="120" y="72"/>
                  </a:lnTo>
                  <a:lnTo>
                    <a:pt x="40" y="152"/>
                  </a:lnTo>
                  <a:lnTo>
                    <a:pt x="16" y="152"/>
                  </a:ln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153" name="Freeform 49"/>
            <p:cNvSpPr>
              <a:spLocks/>
            </p:cNvSpPr>
            <p:nvPr/>
          </p:nvSpPr>
          <p:spPr bwMode="auto">
            <a:xfrm>
              <a:off x="5240" y="568"/>
              <a:ext cx="254" cy="160"/>
            </a:xfrm>
            <a:custGeom>
              <a:avLst/>
              <a:gdLst/>
              <a:ahLst/>
              <a:cxnLst>
                <a:cxn ang="0">
                  <a:pos x="64" y="176"/>
                </a:cxn>
                <a:cxn ang="0">
                  <a:pos x="56" y="208"/>
                </a:cxn>
                <a:cxn ang="0">
                  <a:pos x="40" y="208"/>
                </a:cxn>
                <a:cxn ang="0">
                  <a:pos x="40" y="232"/>
                </a:cxn>
                <a:cxn ang="0">
                  <a:pos x="0" y="240"/>
                </a:cxn>
                <a:cxn ang="0">
                  <a:pos x="0" y="256"/>
                </a:cxn>
                <a:cxn ang="0">
                  <a:pos x="96" y="240"/>
                </a:cxn>
                <a:cxn ang="0">
                  <a:pos x="272" y="200"/>
                </a:cxn>
                <a:cxn ang="0">
                  <a:pos x="408" y="168"/>
                </a:cxn>
                <a:cxn ang="0">
                  <a:pos x="408" y="144"/>
                </a:cxn>
                <a:cxn ang="0">
                  <a:pos x="400" y="136"/>
                </a:cxn>
                <a:cxn ang="0">
                  <a:pos x="384" y="144"/>
                </a:cxn>
                <a:cxn ang="0">
                  <a:pos x="376" y="112"/>
                </a:cxn>
                <a:cxn ang="0">
                  <a:pos x="384" y="80"/>
                </a:cxn>
                <a:cxn ang="0">
                  <a:pos x="336" y="56"/>
                </a:cxn>
                <a:cxn ang="0">
                  <a:pos x="296" y="64"/>
                </a:cxn>
                <a:cxn ang="0">
                  <a:pos x="296" y="16"/>
                </a:cxn>
                <a:cxn ang="0">
                  <a:pos x="264" y="0"/>
                </a:cxn>
                <a:cxn ang="0">
                  <a:pos x="232" y="8"/>
                </a:cxn>
                <a:cxn ang="0">
                  <a:pos x="216" y="56"/>
                </a:cxn>
                <a:cxn ang="0">
                  <a:pos x="184" y="72"/>
                </a:cxn>
                <a:cxn ang="0">
                  <a:pos x="168" y="144"/>
                </a:cxn>
                <a:cxn ang="0">
                  <a:pos x="120" y="176"/>
                </a:cxn>
                <a:cxn ang="0">
                  <a:pos x="80" y="192"/>
                </a:cxn>
                <a:cxn ang="0">
                  <a:pos x="64" y="176"/>
                </a:cxn>
              </a:cxnLst>
              <a:rect l="0" t="0" r="r" b="b"/>
              <a:pathLst>
                <a:path w="408" h="256">
                  <a:moveTo>
                    <a:pt x="64" y="176"/>
                  </a:moveTo>
                  <a:lnTo>
                    <a:pt x="56" y="208"/>
                  </a:lnTo>
                  <a:lnTo>
                    <a:pt x="40" y="208"/>
                  </a:lnTo>
                  <a:lnTo>
                    <a:pt x="40" y="232"/>
                  </a:lnTo>
                  <a:lnTo>
                    <a:pt x="0" y="240"/>
                  </a:lnTo>
                  <a:lnTo>
                    <a:pt x="0" y="256"/>
                  </a:lnTo>
                  <a:lnTo>
                    <a:pt x="96" y="240"/>
                  </a:lnTo>
                  <a:lnTo>
                    <a:pt x="272" y="200"/>
                  </a:lnTo>
                  <a:lnTo>
                    <a:pt x="408" y="168"/>
                  </a:lnTo>
                  <a:lnTo>
                    <a:pt x="408" y="144"/>
                  </a:lnTo>
                  <a:lnTo>
                    <a:pt x="400" y="136"/>
                  </a:lnTo>
                  <a:lnTo>
                    <a:pt x="384" y="144"/>
                  </a:lnTo>
                  <a:lnTo>
                    <a:pt x="376" y="112"/>
                  </a:lnTo>
                  <a:lnTo>
                    <a:pt x="384" y="80"/>
                  </a:lnTo>
                  <a:lnTo>
                    <a:pt x="336" y="56"/>
                  </a:lnTo>
                  <a:lnTo>
                    <a:pt x="296" y="64"/>
                  </a:lnTo>
                  <a:lnTo>
                    <a:pt x="296" y="16"/>
                  </a:lnTo>
                  <a:lnTo>
                    <a:pt x="264" y="0"/>
                  </a:lnTo>
                  <a:lnTo>
                    <a:pt x="232" y="8"/>
                  </a:lnTo>
                  <a:lnTo>
                    <a:pt x="216" y="56"/>
                  </a:lnTo>
                  <a:lnTo>
                    <a:pt x="184" y="72"/>
                  </a:lnTo>
                  <a:lnTo>
                    <a:pt x="168" y="144"/>
                  </a:lnTo>
                  <a:lnTo>
                    <a:pt x="120" y="176"/>
                  </a:lnTo>
                  <a:lnTo>
                    <a:pt x="80" y="192"/>
                  </a:lnTo>
                  <a:lnTo>
                    <a:pt x="64" y="176"/>
                  </a:ln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154" name="Freeform 50"/>
            <p:cNvSpPr>
              <a:spLocks/>
            </p:cNvSpPr>
            <p:nvPr/>
          </p:nvSpPr>
          <p:spPr bwMode="auto">
            <a:xfrm>
              <a:off x="5255" y="533"/>
              <a:ext cx="150" cy="155"/>
            </a:xfrm>
            <a:custGeom>
              <a:avLst/>
              <a:gdLst/>
              <a:ahLst/>
              <a:cxnLst>
                <a:cxn ang="0">
                  <a:pos x="24" y="128"/>
                </a:cxn>
                <a:cxn ang="0">
                  <a:pos x="8" y="128"/>
                </a:cxn>
                <a:cxn ang="0">
                  <a:pos x="0" y="168"/>
                </a:cxn>
                <a:cxn ang="0">
                  <a:pos x="8" y="208"/>
                </a:cxn>
                <a:cxn ang="0">
                  <a:pos x="40" y="232"/>
                </a:cxn>
                <a:cxn ang="0">
                  <a:pos x="48" y="248"/>
                </a:cxn>
                <a:cxn ang="0">
                  <a:pos x="96" y="232"/>
                </a:cxn>
                <a:cxn ang="0">
                  <a:pos x="144" y="200"/>
                </a:cxn>
                <a:cxn ang="0">
                  <a:pos x="160" y="128"/>
                </a:cxn>
                <a:cxn ang="0">
                  <a:pos x="192" y="112"/>
                </a:cxn>
                <a:cxn ang="0">
                  <a:pos x="208" y="64"/>
                </a:cxn>
                <a:cxn ang="0">
                  <a:pos x="240" y="56"/>
                </a:cxn>
                <a:cxn ang="0">
                  <a:pos x="200" y="48"/>
                </a:cxn>
                <a:cxn ang="0">
                  <a:pos x="144" y="80"/>
                </a:cxn>
                <a:cxn ang="0">
                  <a:pos x="136" y="48"/>
                </a:cxn>
                <a:cxn ang="0">
                  <a:pos x="88" y="56"/>
                </a:cxn>
                <a:cxn ang="0">
                  <a:pos x="72" y="0"/>
                </a:cxn>
                <a:cxn ang="0">
                  <a:pos x="56" y="16"/>
                </a:cxn>
                <a:cxn ang="0">
                  <a:pos x="64" y="88"/>
                </a:cxn>
                <a:cxn ang="0">
                  <a:pos x="40" y="96"/>
                </a:cxn>
                <a:cxn ang="0">
                  <a:pos x="24" y="128"/>
                </a:cxn>
              </a:cxnLst>
              <a:rect l="0" t="0" r="r" b="b"/>
              <a:pathLst>
                <a:path w="240" h="248">
                  <a:moveTo>
                    <a:pt x="24" y="128"/>
                  </a:moveTo>
                  <a:lnTo>
                    <a:pt x="8" y="128"/>
                  </a:lnTo>
                  <a:lnTo>
                    <a:pt x="0" y="168"/>
                  </a:lnTo>
                  <a:lnTo>
                    <a:pt x="8" y="208"/>
                  </a:lnTo>
                  <a:lnTo>
                    <a:pt x="40" y="232"/>
                  </a:lnTo>
                  <a:lnTo>
                    <a:pt x="48" y="248"/>
                  </a:lnTo>
                  <a:lnTo>
                    <a:pt x="96" y="232"/>
                  </a:lnTo>
                  <a:lnTo>
                    <a:pt x="144" y="200"/>
                  </a:lnTo>
                  <a:lnTo>
                    <a:pt x="160" y="128"/>
                  </a:lnTo>
                  <a:lnTo>
                    <a:pt x="192" y="112"/>
                  </a:lnTo>
                  <a:lnTo>
                    <a:pt x="208" y="64"/>
                  </a:lnTo>
                  <a:lnTo>
                    <a:pt x="240" y="56"/>
                  </a:lnTo>
                  <a:lnTo>
                    <a:pt x="200" y="48"/>
                  </a:lnTo>
                  <a:lnTo>
                    <a:pt x="144" y="80"/>
                  </a:lnTo>
                  <a:lnTo>
                    <a:pt x="136" y="48"/>
                  </a:lnTo>
                  <a:lnTo>
                    <a:pt x="88" y="56"/>
                  </a:lnTo>
                  <a:lnTo>
                    <a:pt x="72" y="0"/>
                  </a:lnTo>
                  <a:lnTo>
                    <a:pt x="56" y="16"/>
                  </a:lnTo>
                  <a:lnTo>
                    <a:pt x="64" y="88"/>
                  </a:lnTo>
                  <a:lnTo>
                    <a:pt x="40" y="96"/>
                  </a:lnTo>
                  <a:lnTo>
                    <a:pt x="24" y="128"/>
                  </a:ln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155" name="Freeform 51"/>
            <p:cNvSpPr>
              <a:spLocks/>
            </p:cNvSpPr>
            <p:nvPr/>
          </p:nvSpPr>
          <p:spPr bwMode="auto">
            <a:xfrm>
              <a:off x="5465" y="538"/>
              <a:ext cx="39" cy="50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16" y="0"/>
                </a:cxn>
                <a:cxn ang="0">
                  <a:pos x="48" y="16"/>
                </a:cxn>
                <a:cxn ang="0">
                  <a:pos x="48" y="32"/>
                </a:cxn>
                <a:cxn ang="0">
                  <a:pos x="64" y="48"/>
                </a:cxn>
                <a:cxn ang="0">
                  <a:pos x="64" y="72"/>
                </a:cxn>
                <a:cxn ang="0">
                  <a:pos x="32" y="80"/>
                </a:cxn>
                <a:cxn ang="0">
                  <a:pos x="0" y="8"/>
                </a:cxn>
              </a:cxnLst>
              <a:rect l="0" t="0" r="r" b="b"/>
              <a:pathLst>
                <a:path w="64" h="80">
                  <a:moveTo>
                    <a:pt x="0" y="8"/>
                  </a:moveTo>
                  <a:lnTo>
                    <a:pt x="16" y="0"/>
                  </a:lnTo>
                  <a:lnTo>
                    <a:pt x="48" y="16"/>
                  </a:lnTo>
                  <a:lnTo>
                    <a:pt x="48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32" y="8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156" name="Freeform 52"/>
            <p:cNvSpPr>
              <a:spLocks/>
            </p:cNvSpPr>
            <p:nvPr/>
          </p:nvSpPr>
          <p:spPr bwMode="auto">
            <a:xfrm>
              <a:off x="5290" y="438"/>
              <a:ext cx="199" cy="130"/>
            </a:xfrm>
            <a:custGeom>
              <a:avLst/>
              <a:gdLst/>
              <a:ahLst/>
              <a:cxnLst>
                <a:cxn ang="0">
                  <a:pos x="32" y="32"/>
                </a:cxn>
                <a:cxn ang="0">
                  <a:pos x="0" y="56"/>
                </a:cxn>
                <a:cxn ang="0">
                  <a:pos x="16" y="160"/>
                </a:cxn>
                <a:cxn ang="0">
                  <a:pos x="32" y="208"/>
                </a:cxn>
                <a:cxn ang="0">
                  <a:pos x="80" y="200"/>
                </a:cxn>
                <a:cxn ang="0">
                  <a:pos x="280" y="168"/>
                </a:cxn>
                <a:cxn ang="0">
                  <a:pos x="296" y="160"/>
                </a:cxn>
                <a:cxn ang="0">
                  <a:pos x="320" y="112"/>
                </a:cxn>
                <a:cxn ang="0">
                  <a:pos x="288" y="88"/>
                </a:cxn>
                <a:cxn ang="0">
                  <a:pos x="304" y="24"/>
                </a:cxn>
                <a:cxn ang="0">
                  <a:pos x="280" y="16"/>
                </a:cxn>
                <a:cxn ang="0">
                  <a:pos x="280" y="8"/>
                </a:cxn>
                <a:cxn ang="0">
                  <a:pos x="272" y="0"/>
                </a:cxn>
                <a:cxn ang="0">
                  <a:pos x="40" y="40"/>
                </a:cxn>
                <a:cxn ang="0">
                  <a:pos x="32" y="32"/>
                </a:cxn>
              </a:cxnLst>
              <a:rect l="0" t="0" r="r" b="b"/>
              <a:pathLst>
                <a:path w="320" h="208">
                  <a:moveTo>
                    <a:pt x="32" y="32"/>
                  </a:moveTo>
                  <a:lnTo>
                    <a:pt x="0" y="56"/>
                  </a:lnTo>
                  <a:lnTo>
                    <a:pt x="16" y="160"/>
                  </a:lnTo>
                  <a:lnTo>
                    <a:pt x="32" y="208"/>
                  </a:lnTo>
                  <a:lnTo>
                    <a:pt x="80" y="200"/>
                  </a:lnTo>
                  <a:lnTo>
                    <a:pt x="280" y="168"/>
                  </a:lnTo>
                  <a:lnTo>
                    <a:pt x="296" y="160"/>
                  </a:lnTo>
                  <a:lnTo>
                    <a:pt x="320" y="112"/>
                  </a:lnTo>
                  <a:lnTo>
                    <a:pt x="288" y="88"/>
                  </a:lnTo>
                  <a:lnTo>
                    <a:pt x="304" y="24"/>
                  </a:lnTo>
                  <a:lnTo>
                    <a:pt x="280" y="16"/>
                  </a:lnTo>
                  <a:lnTo>
                    <a:pt x="280" y="8"/>
                  </a:lnTo>
                  <a:lnTo>
                    <a:pt x="272" y="0"/>
                  </a:lnTo>
                  <a:lnTo>
                    <a:pt x="40" y="40"/>
                  </a:lnTo>
                  <a:lnTo>
                    <a:pt x="32" y="32"/>
                  </a:ln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157" name="Freeform 53"/>
            <p:cNvSpPr>
              <a:spLocks/>
            </p:cNvSpPr>
            <p:nvPr/>
          </p:nvSpPr>
          <p:spPr bwMode="auto">
            <a:xfrm>
              <a:off x="5470" y="453"/>
              <a:ext cx="49" cy="105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32" y="0"/>
                </a:cxn>
                <a:cxn ang="0">
                  <a:pos x="72" y="24"/>
                </a:cxn>
                <a:cxn ang="0">
                  <a:pos x="64" y="40"/>
                </a:cxn>
                <a:cxn ang="0">
                  <a:pos x="80" y="56"/>
                </a:cxn>
                <a:cxn ang="0">
                  <a:pos x="80" y="136"/>
                </a:cxn>
                <a:cxn ang="0">
                  <a:pos x="72" y="168"/>
                </a:cxn>
                <a:cxn ang="0">
                  <a:pos x="56" y="152"/>
                </a:cxn>
                <a:cxn ang="0">
                  <a:pos x="32" y="152"/>
                </a:cxn>
                <a:cxn ang="0">
                  <a:pos x="8" y="136"/>
                </a:cxn>
                <a:cxn ang="0">
                  <a:pos x="32" y="88"/>
                </a:cxn>
                <a:cxn ang="0">
                  <a:pos x="0" y="64"/>
                </a:cxn>
                <a:cxn ang="0">
                  <a:pos x="16" y="0"/>
                </a:cxn>
              </a:cxnLst>
              <a:rect l="0" t="0" r="r" b="b"/>
              <a:pathLst>
                <a:path w="80" h="168">
                  <a:moveTo>
                    <a:pt x="16" y="0"/>
                  </a:moveTo>
                  <a:lnTo>
                    <a:pt x="32" y="0"/>
                  </a:lnTo>
                  <a:lnTo>
                    <a:pt x="72" y="24"/>
                  </a:lnTo>
                  <a:lnTo>
                    <a:pt x="64" y="40"/>
                  </a:lnTo>
                  <a:lnTo>
                    <a:pt x="80" y="56"/>
                  </a:lnTo>
                  <a:lnTo>
                    <a:pt x="80" y="136"/>
                  </a:lnTo>
                  <a:lnTo>
                    <a:pt x="72" y="168"/>
                  </a:lnTo>
                  <a:lnTo>
                    <a:pt x="56" y="152"/>
                  </a:lnTo>
                  <a:lnTo>
                    <a:pt x="32" y="152"/>
                  </a:lnTo>
                  <a:lnTo>
                    <a:pt x="8" y="136"/>
                  </a:lnTo>
                  <a:lnTo>
                    <a:pt x="32" y="88"/>
                  </a:lnTo>
                  <a:lnTo>
                    <a:pt x="0" y="6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158" name="Freeform 54"/>
            <p:cNvSpPr>
              <a:spLocks/>
            </p:cNvSpPr>
            <p:nvPr/>
          </p:nvSpPr>
          <p:spPr bwMode="auto">
            <a:xfrm>
              <a:off x="5305" y="289"/>
              <a:ext cx="219" cy="179"/>
            </a:xfrm>
            <a:custGeom>
              <a:avLst/>
              <a:gdLst/>
              <a:ahLst/>
              <a:cxnLst>
                <a:cxn ang="0">
                  <a:pos x="32" y="192"/>
                </a:cxn>
                <a:cxn ang="0">
                  <a:pos x="64" y="176"/>
                </a:cxn>
                <a:cxn ang="0">
                  <a:pos x="104" y="176"/>
                </a:cxn>
                <a:cxn ang="0">
                  <a:pos x="120" y="160"/>
                </a:cxn>
                <a:cxn ang="0">
                  <a:pos x="136" y="160"/>
                </a:cxn>
                <a:cxn ang="0">
                  <a:pos x="144" y="144"/>
                </a:cxn>
                <a:cxn ang="0">
                  <a:pos x="160" y="136"/>
                </a:cxn>
                <a:cxn ang="0">
                  <a:pos x="152" y="104"/>
                </a:cxn>
                <a:cxn ang="0">
                  <a:pos x="144" y="96"/>
                </a:cxn>
                <a:cxn ang="0">
                  <a:pos x="160" y="72"/>
                </a:cxn>
                <a:cxn ang="0">
                  <a:pos x="176" y="72"/>
                </a:cxn>
                <a:cxn ang="0">
                  <a:pos x="216" y="24"/>
                </a:cxn>
                <a:cxn ang="0">
                  <a:pos x="280" y="0"/>
                </a:cxn>
                <a:cxn ang="0">
                  <a:pos x="288" y="48"/>
                </a:cxn>
                <a:cxn ang="0">
                  <a:pos x="288" y="48"/>
                </a:cxn>
                <a:cxn ang="0">
                  <a:pos x="304" y="64"/>
                </a:cxn>
                <a:cxn ang="0">
                  <a:pos x="304" y="112"/>
                </a:cxn>
                <a:cxn ang="0">
                  <a:pos x="320" y="152"/>
                </a:cxn>
                <a:cxn ang="0">
                  <a:pos x="328" y="208"/>
                </a:cxn>
                <a:cxn ang="0">
                  <a:pos x="328" y="256"/>
                </a:cxn>
                <a:cxn ang="0">
                  <a:pos x="352" y="264"/>
                </a:cxn>
                <a:cxn ang="0">
                  <a:pos x="336" y="288"/>
                </a:cxn>
                <a:cxn ang="0">
                  <a:pos x="296" y="264"/>
                </a:cxn>
                <a:cxn ang="0">
                  <a:pos x="272" y="264"/>
                </a:cxn>
                <a:cxn ang="0">
                  <a:pos x="256" y="256"/>
                </a:cxn>
                <a:cxn ang="0">
                  <a:pos x="256" y="248"/>
                </a:cxn>
                <a:cxn ang="0">
                  <a:pos x="240" y="240"/>
                </a:cxn>
                <a:cxn ang="0">
                  <a:pos x="16" y="280"/>
                </a:cxn>
                <a:cxn ang="0">
                  <a:pos x="0" y="272"/>
                </a:cxn>
                <a:cxn ang="0">
                  <a:pos x="40" y="216"/>
                </a:cxn>
                <a:cxn ang="0">
                  <a:pos x="32" y="192"/>
                </a:cxn>
              </a:cxnLst>
              <a:rect l="0" t="0" r="r" b="b"/>
              <a:pathLst>
                <a:path w="352" h="288">
                  <a:moveTo>
                    <a:pt x="32" y="192"/>
                  </a:moveTo>
                  <a:lnTo>
                    <a:pt x="64" y="176"/>
                  </a:lnTo>
                  <a:lnTo>
                    <a:pt x="104" y="176"/>
                  </a:lnTo>
                  <a:lnTo>
                    <a:pt x="120" y="160"/>
                  </a:lnTo>
                  <a:lnTo>
                    <a:pt x="136" y="160"/>
                  </a:lnTo>
                  <a:lnTo>
                    <a:pt x="144" y="144"/>
                  </a:lnTo>
                  <a:lnTo>
                    <a:pt x="160" y="136"/>
                  </a:lnTo>
                  <a:lnTo>
                    <a:pt x="152" y="104"/>
                  </a:lnTo>
                  <a:lnTo>
                    <a:pt x="144" y="96"/>
                  </a:lnTo>
                  <a:lnTo>
                    <a:pt x="160" y="72"/>
                  </a:lnTo>
                  <a:lnTo>
                    <a:pt x="176" y="72"/>
                  </a:lnTo>
                  <a:lnTo>
                    <a:pt x="216" y="24"/>
                  </a:lnTo>
                  <a:lnTo>
                    <a:pt x="280" y="0"/>
                  </a:lnTo>
                  <a:lnTo>
                    <a:pt x="288" y="48"/>
                  </a:lnTo>
                  <a:lnTo>
                    <a:pt x="288" y="48"/>
                  </a:lnTo>
                  <a:lnTo>
                    <a:pt x="304" y="64"/>
                  </a:lnTo>
                  <a:lnTo>
                    <a:pt x="304" y="112"/>
                  </a:lnTo>
                  <a:lnTo>
                    <a:pt x="320" y="152"/>
                  </a:lnTo>
                  <a:lnTo>
                    <a:pt x="328" y="208"/>
                  </a:lnTo>
                  <a:lnTo>
                    <a:pt x="328" y="256"/>
                  </a:lnTo>
                  <a:lnTo>
                    <a:pt x="352" y="264"/>
                  </a:lnTo>
                  <a:lnTo>
                    <a:pt x="336" y="288"/>
                  </a:lnTo>
                  <a:lnTo>
                    <a:pt x="296" y="264"/>
                  </a:lnTo>
                  <a:lnTo>
                    <a:pt x="272" y="264"/>
                  </a:lnTo>
                  <a:lnTo>
                    <a:pt x="256" y="256"/>
                  </a:lnTo>
                  <a:lnTo>
                    <a:pt x="256" y="248"/>
                  </a:lnTo>
                  <a:lnTo>
                    <a:pt x="240" y="240"/>
                  </a:lnTo>
                  <a:lnTo>
                    <a:pt x="16" y="280"/>
                  </a:lnTo>
                  <a:lnTo>
                    <a:pt x="0" y="272"/>
                  </a:lnTo>
                  <a:lnTo>
                    <a:pt x="40" y="216"/>
                  </a:lnTo>
                  <a:lnTo>
                    <a:pt x="32" y="192"/>
                  </a:ln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159" name="Freeform 55"/>
            <p:cNvSpPr>
              <a:spLocks/>
            </p:cNvSpPr>
            <p:nvPr/>
          </p:nvSpPr>
          <p:spPr bwMode="auto">
            <a:xfrm>
              <a:off x="5474" y="279"/>
              <a:ext cx="60" cy="110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72" y="0"/>
                </a:cxn>
                <a:cxn ang="0">
                  <a:pos x="96" y="48"/>
                </a:cxn>
                <a:cxn ang="0">
                  <a:pos x="80" y="64"/>
                </a:cxn>
                <a:cxn ang="0">
                  <a:pos x="88" y="168"/>
                </a:cxn>
                <a:cxn ang="0">
                  <a:pos x="48" y="176"/>
                </a:cxn>
                <a:cxn ang="0">
                  <a:pos x="32" y="136"/>
                </a:cxn>
                <a:cxn ang="0">
                  <a:pos x="32" y="80"/>
                </a:cxn>
                <a:cxn ang="0">
                  <a:pos x="16" y="64"/>
                </a:cxn>
                <a:cxn ang="0">
                  <a:pos x="0" y="24"/>
                </a:cxn>
              </a:cxnLst>
              <a:rect l="0" t="0" r="r" b="b"/>
              <a:pathLst>
                <a:path w="96" h="176">
                  <a:moveTo>
                    <a:pt x="0" y="24"/>
                  </a:moveTo>
                  <a:lnTo>
                    <a:pt x="72" y="0"/>
                  </a:lnTo>
                  <a:lnTo>
                    <a:pt x="96" y="48"/>
                  </a:lnTo>
                  <a:lnTo>
                    <a:pt x="80" y="64"/>
                  </a:lnTo>
                  <a:lnTo>
                    <a:pt x="88" y="168"/>
                  </a:lnTo>
                  <a:lnTo>
                    <a:pt x="48" y="176"/>
                  </a:lnTo>
                  <a:lnTo>
                    <a:pt x="32" y="136"/>
                  </a:lnTo>
                  <a:lnTo>
                    <a:pt x="32" y="80"/>
                  </a:lnTo>
                  <a:lnTo>
                    <a:pt x="16" y="6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160" name="Freeform 56"/>
            <p:cNvSpPr>
              <a:spLocks/>
            </p:cNvSpPr>
            <p:nvPr/>
          </p:nvSpPr>
          <p:spPr bwMode="auto">
            <a:xfrm>
              <a:off x="5504" y="364"/>
              <a:ext cx="125" cy="54"/>
            </a:xfrm>
            <a:custGeom>
              <a:avLst/>
              <a:gdLst/>
              <a:ahLst/>
              <a:cxnLst>
                <a:cxn ang="0">
                  <a:pos x="0" y="40"/>
                </a:cxn>
                <a:cxn ang="0">
                  <a:pos x="104" y="16"/>
                </a:cxn>
                <a:cxn ang="0">
                  <a:pos x="112" y="16"/>
                </a:cxn>
                <a:cxn ang="0">
                  <a:pos x="128" y="0"/>
                </a:cxn>
                <a:cxn ang="0">
                  <a:pos x="136" y="8"/>
                </a:cxn>
                <a:cxn ang="0">
                  <a:pos x="120" y="32"/>
                </a:cxn>
                <a:cxn ang="0">
                  <a:pos x="144" y="32"/>
                </a:cxn>
                <a:cxn ang="0">
                  <a:pos x="160" y="48"/>
                </a:cxn>
                <a:cxn ang="0">
                  <a:pos x="168" y="56"/>
                </a:cxn>
                <a:cxn ang="0">
                  <a:pos x="184" y="48"/>
                </a:cxn>
                <a:cxn ang="0">
                  <a:pos x="184" y="40"/>
                </a:cxn>
                <a:cxn ang="0">
                  <a:pos x="160" y="24"/>
                </a:cxn>
                <a:cxn ang="0">
                  <a:pos x="176" y="24"/>
                </a:cxn>
                <a:cxn ang="0">
                  <a:pos x="200" y="56"/>
                </a:cxn>
                <a:cxn ang="0">
                  <a:pos x="176" y="72"/>
                </a:cxn>
                <a:cxn ang="0">
                  <a:pos x="152" y="64"/>
                </a:cxn>
                <a:cxn ang="0">
                  <a:pos x="136" y="88"/>
                </a:cxn>
                <a:cxn ang="0">
                  <a:pos x="112" y="64"/>
                </a:cxn>
                <a:cxn ang="0">
                  <a:pos x="8" y="88"/>
                </a:cxn>
                <a:cxn ang="0">
                  <a:pos x="0" y="40"/>
                </a:cxn>
              </a:cxnLst>
              <a:rect l="0" t="0" r="r" b="b"/>
              <a:pathLst>
                <a:path w="200" h="88">
                  <a:moveTo>
                    <a:pt x="0" y="40"/>
                  </a:moveTo>
                  <a:lnTo>
                    <a:pt x="104" y="16"/>
                  </a:lnTo>
                  <a:lnTo>
                    <a:pt x="112" y="16"/>
                  </a:lnTo>
                  <a:lnTo>
                    <a:pt x="128" y="0"/>
                  </a:lnTo>
                  <a:lnTo>
                    <a:pt x="136" y="8"/>
                  </a:lnTo>
                  <a:lnTo>
                    <a:pt x="120" y="32"/>
                  </a:lnTo>
                  <a:lnTo>
                    <a:pt x="144" y="32"/>
                  </a:lnTo>
                  <a:lnTo>
                    <a:pt x="160" y="48"/>
                  </a:lnTo>
                  <a:lnTo>
                    <a:pt x="168" y="56"/>
                  </a:lnTo>
                  <a:lnTo>
                    <a:pt x="184" y="48"/>
                  </a:lnTo>
                  <a:lnTo>
                    <a:pt x="184" y="40"/>
                  </a:lnTo>
                  <a:lnTo>
                    <a:pt x="160" y="24"/>
                  </a:lnTo>
                  <a:lnTo>
                    <a:pt x="176" y="24"/>
                  </a:lnTo>
                  <a:lnTo>
                    <a:pt x="200" y="56"/>
                  </a:lnTo>
                  <a:lnTo>
                    <a:pt x="176" y="72"/>
                  </a:lnTo>
                  <a:lnTo>
                    <a:pt x="152" y="64"/>
                  </a:lnTo>
                  <a:lnTo>
                    <a:pt x="136" y="88"/>
                  </a:lnTo>
                  <a:lnTo>
                    <a:pt x="112" y="64"/>
                  </a:lnTo>
                  <a:lnTo>
                    <a:pt x="8" y="88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161" name="Freeform 57"/>
            <p:cNvSpPr>
              <a:spLocks/>
            </p:cNvSpPr>
            <p:nvPr/>
          </p:nvSpPr>
          <p:spPr bwMode="auto">
            <a:xfrm>
              <a:off x="5509" y="408"/>
              <a:ext cx="65" cy="50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80" y="0"/>
                </a:cxn>
                <a:cxn ang="0">
                  <a:pos x="104" y="32"/>
                </a:cxn>
                <a:cxn ang="0">
                  <a:pos x="88" y="48"/>
                </a:cxn>
                <a:cxn ang="0">
                  <a:pos x="64" y="40"/>
                </a:cxn>
                <a:cxn ang="0">
                  <a:pos x="24" y="80"/>
                </a:cxn>
                <a:cxn ang="0">
                  <a:pos x="0" y="56"/>
                </a:cxn>
                <a:cxn ang="0">
                  <a:pos x="0" y="16"/>
                </a:cxn>
              </a:cxnLst>
              <a:rect l="0" t="0" r="r" b="b"/>
              <a:pathLst>
                <a:path w="104" h="80">
                  <a:moveTo>
                    <a:pt x="0" y="16"/>
                  </a:moveTo>
                  <a:lnTo>
                    <a:pt x="80" y="0"/>
                  </a:lnTo>
                  <a:lnTo>
                    <a:pt x="104" y="32"/>
                  </a:lnTo>
                  <a:lnTo>
                    <a:pt x="88" y="48"/>
                  </a:lnTo>
                  <a:lnTo>
                    <a:pt x="64" y="40"/>
                  </a:lnTo>
                  <a:lnTo>
                    <a:pt x="24" y="80"/>
                  </a:lnTo>
                  <a:lnTo>
                    <a:pt x="0" y="56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162" name="Freeform 58"/>
            <p:cNvSpPr>
              <a:spLocks/>
            </p:cNvSpPr>
            <p:nvPr/>
          </p:nvSpPr>
          <p:spPr bwMode="auto">
            <a:xfrm>
              <a:off x="5519" y="438"/>
              <a:ext cx="65" cy="40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40" y="32"/>
                </a:cxn>
                <a:cxn ang="0">
                  <a:pos x="80" y="0"/>
                </a:cxn>
                <a:cxn ang="0">
                  <a:pos x="88" y="8"/>
                </a:cxn>
                <a:cxn ang="0">
                  <a:pos x="104" y="8"/>
                </a:cxn>
                <a:cxn ang="0">
                  <a:pos x="64" y="40"/>
                </a:cxn>
                <a:cxn ang="0">
                  <a:pos x="16" y="64"/>
                </a:cxn>
                <a:cxn ang="0">
                  <a:pos x="0" y="48"/>
                </a:cxn>
              </a:cxnLst>
              <a:rect l="0" t="0" r="r" b="b"/>
              <a:pathLst>
                <a:path w="104" h="64">
                  <a:moveTo>
                    <a:pt x="0" y="48"/>
                  </a:moveTo>
                  <a:lnTo>
                    <a:pt x="40" y="32"/>
                  </a:lnTo>
                  <a:lnTo>
                    <a:pt x="80" y="0"/>
                  </a:lnTo>
                  <a:lnTo>
                    <a:pt x="88" y="8"/>
                  </a:lnTo>
                  <a:lnTo>
                    <a:pt x="104" y="8"/>
                  </a:lnTo>
                  <a:lnTo>
                    <a:pt x="64" y="40"/>
                  </a:lnTo>
                  <a:lnTo>
                    <a:pt x="16" y="64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163" name="Freeform 59"/>
            <p:cNvSpPr>
              <a:spLocks/>
            </p:cNvSpPr>
            <p:nvPr/>
          </p:nvSpPr>
          <p:spPr bwMode="auto">
            <a:xfrm>
              <a:off x="5519" y="259"/>
              <a:ext cx="70" cy="125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0" y="40"/>
                </a:cxn>
                <a:cxn ang="0">
                  <a:pos x="24" y="80"/>
                </a:cxn>
                <a:cxn ang="0">
                  <a:pos x="8" y="96"/>
                </a:cxn>
                <a:cxn ang="0">
                  <a:pos x="16" y="200"/>
                </a:cxn>
                <a:cxn ang="0">
                  <a:pos x="80" y="184"/>
                </a:cxn>
                <a:cxn ang="0">
                  <a:pos x="96" y="184"/>
                </a:cxn>
                <a:cxn ang="0">
                  <a:pos x="104" y="168"/>
                </a:cxn>
                <a:cxn ang="0">
                  <a:pos x="104" y="152"/>
                </a:cxn>
                <a:cxn ang="0">
                  <a:pos x="112" y="136"/>
                </a:cxn>
                <a:cxn ang="0">
                  <a:pos x="72" y="128"/>
                </a:cxn>
                <a:cxn ang="0">
                  <a:pos x="32" y="8"/>
                </a:cxn>
                <a:cxn ang="0">
                  <a:pos x="24" y="0"/>
                </a:cxn>
              </a:cxnLst>
              <a:rect l="0" t="0" r="r" b="b"/>
              <a:pathLst>
                <a:path w="112" h="200">
                  <a:moveTo>
                    <a:pt x="24" y="0"/>
                  </a:moveTo>
                  <a:lnTo>
                    <a:pt x="0" y="40"/>
                  </a:lnTo>
                  <a:lnTo>
                    <a:pt x="24" y="80"/>
                  </a:lnTo>
                  <a:lnTo>
                    <a:pt x="8" y="96"/>
                  </a:lnTo>
                  <a:lnTo>
                    <a:pt x="16" y="200"/>
                  </a:lnTo>
                  <a:lnTo>
                    <a:pt x="80" y="184"/>
                  </a:lnTo>
                  <a:lnTo>
                    <a:pt x="96" y="184"/>
                  </a:lnTo>
                  <a:lnTo>
                    <a:pt x="104" y="168"/>
                  </a:lnTo>
                  <a:lnTo>
                    <a:pt x="104" y="152"/>
                  </a:lnTo>
                  <a:lnTo>
                    <a:pt x="112" y="136"/>
                  </a:lnTo>
                  <a:lnTo>
                    <a:pt x="72" y="128"/>
                  </a:lnTo>
                  <a:lnTo>
                    <a:pt x="32" y="8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164" name="Freeform 60"/>
            <p:cNvSpPr>
              <a:spLocks/>
            </p:cNvSpPr>
            <p:nvPr/>
          </p:nvSpPr>
          <p:spPr bwMode="auto">
            <a:xfrm>
              <a:off x="5559" y="403"/>
              <a:ext cx="30" cy="25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24" y="0"/>
                </a:cxn>
                <a:cxn ang="0">
                  <a:pos x="48" y="24"/>
                </a:cxn>
                <a:cxn ang="0">
                  <a:pos x="48" y="24"/>
                </a:cxn>
                <a:cxn ang="0">
                  <a:pos x="32" y="24"/>
                </a:cxn>
                <a:cxn ang="0">
                  <a:pos x="24" y="40"/>
                </a:cxn>
                <a:cxn ang="0">
                  <a:pos x="0" y="8"/>
                </a:cxn>
              </a:cxnLst>
              <a:rect l="0" t="0" r="r" b="b"/>
              <a:pathLst>
                <a:path w="48" h="40">
                  <a:moveTo>
                    <a:pt x="0" y="8"/>
                  </a:moveTo>
                  <a:lnTo>
                    <a:pt x="24" y="0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32" y="24"/>
                  </a:lnTo>
                  <a:lnTo>
                    <a:pt x="24" y="4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165" name="Freeform 61"/>
            <p:cNvSpPr>
              <a:spLocks/>
            </p:cNvSpPr>
            <p:nvPr/>
          </p:nvSpPr>
          <p:spPr bwMode="auto">
            <a:xfrm>
              <a:off x="5489" y="608"/>
              <a:ext cx="15" cy="3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" y="0"/>
                </a:cxn>
                <a:cxn ang="0">
                  <a:pos x="8" y="48"/>
                </a:cxn>
                <a:cxn ang="0">
                  <a:pos x="0" y="48"/>
                </a:cxn>
                <a:cxn ang="0">
                  <a:pos x="0" y="0"/>
                </a:cxn>
              </a:cxnLst>
              <a:rect l="0" t="0" r="r" b="b"/>
              <a:pathLst>
                <a:path w="24" h="48">
                  <a:moveTo>
                    <a:pt x="0" y="0"/>
                  </a:moveTo>
                  <a:lnTo>
                    <a:pt x="24" y="0"/>
                  </a:lnTo>
                  <a:lnTo>
                    <a:pt x="8" y="48"/>
                  </a:lnTo>
                  <a:lnTo>
                    <a:pt x="0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166" name="Oval 62"/>
            <p:cNvSpPr>
              <a:spLocks noChangeArrowheads="1"/>
            </p:cNvSpPr>
            <p:nvPr/>
          </p:nvSpPr>
          <p:spPr bwMode="auto">
            <a:xfrm>
              <a:off x="5412" y="570"/>
              <a:ext cx="48" cy="48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75167" name="AutoShape 63"/>
          <p:cNvSpPr>
            <a:spLocks noChangeArrowheads="1"/>
          </p:cNvSpPr>
          <p:nvPr/>
        </p:nvSpPr>
        <p:spPr bwMode="auto">
          <a:xfrm>
            <a:off x="8153400" y="4038600"/>
            <a:ext cx="228600" cy="228600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5168" name="Text Box 64"/>
          <p:cNvSpPr txBox="1">
            <a:spLocks noChangeArrowheads="1"/>
          </p:cNvSpPr>
          <p:nvPr/>
        </p:nvSpPr>
        <p:spPr bwMode="auto">
          <a:xfrm>
            <a:off x="76200" y="6445250"/>
            <a:ext cx="2622550" cy="3365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>
                <a:latin typeface="Helvetica" charset="0"/>
              </a:rPr>
              <a:t>Great Falls, Potomac River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990600" y="368300"/>
            <a:ext cx="7315200" cy="6489700"/>
            <a:chOff x="624" y="96"/>
            <a:chExt cx="4608" cy="4088"/>
          </a:xfrm>
        </p:grpSpPr>
        <p:pic>
          <p:nvPicPr>
            <p:cNvPr id="99332" name="Picture 4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24" y="96"/>
              <a:ext cx="4608" cy="4088"/>
            </a:xfrm>
            <a:prstGeom prst="rect">
              <a:avLst/>
            </a:prstGeom>
            <a:noFill/>
          </p:spPr>
        </p:pic>
        <p:sp>
          <p:nvSpPr>
            <p:cNvPr id="99333" name="AutoShape 5"/>
            <p:cNvSpPr>
              <a:spLocks noChangeArrowheads="1"/>
            </p:cNvSpPr>
            <p:nvPr/>
          </p:nvSpPr>
          <p:spPr bwMode="auto">
            <a:xfrm>
              <a:off x="3648" y="1968"/>
              <a:ext cx="192" cy="192"/>
            </a:xfrm>
            <a:prstGeom prst="triangle">
              <a:avLst>
                <a:gd name="adj" fmla="val 50000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rgbClr val="FF0000"/>
                </a:solidFill>
                <a:latin typeface="Helvetica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154" name="Picture 2"/>
          <p:cNvPicPr>
            <a:picLocks noChangeAspect="1" noChangeArrowheads="1"/>
          </p:cNvPicPr>
          <p:nvPr/>
        </p:nvPicPr>
        <p:blipFill>
          <a:blip r:embed="rId3"/>
          <a:srcRect l="23039" t="28110" r="4800"/>
          <a:stretch>
            <a:fillRect/>
          </a:stretch>
        </p:blipFill>
        <p:spPr bwMode="auto">
          <a:xfrm>
            <a:off x="0" y="12700"/>
            <a:ext cx="9144000" cy="6845300"/>
          </a:xfrm>
          <a:prstGeom prst="rect">
            <a:avLst/>
          </a:prstGeom>
          <a:noFill/>
        </p:spPr>
      </p:pic>
      <p:sp>
        <p:nvSpPr>
          <p:cNvPr id="177155" name="Text Box 3"/>
          <p:cNvSpPr txBox="1">
            <a:spLocks noChangeArrowheads="1"/>
          </p:cNvSpPr>
          <p:nvPr/>
        </p:nvSpPr>
        <p:spPr bwMode="auto">
          <a:xfrm>
            <a:off x="22225" y="228600"/>
            <a:ext cx="9117013" cy="946150"/>
          </a:xfrm>
          <a:prstGeom prst="rect">
            <a:avLst/>
          </a:prstGeom>
          <a:solidFill>
            <a:schemeClr val="bg1">
              <a:alpha val="7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800" b="1">
                <a:latin typeface="Helvetica" charset="0"/>
              </a:rPr>
              <a:t>Passive margin incision rates = 0.8 m/ky</a:t>
            </a:r>
          </a:p>
          <a:p>
            <a:pPr algn="ctr"/>
            <a:r>
              <a:rPr lang="en-US" sz="2800" b="1">
                <a:latin typeface="Helvetica" charset="0"/>
              </a:rPr>
              <a:t>Himalyan incision rates: 1-12 m/ky (Burbank, Leland)</a:t>
            </a:r>
          </a:p>
        </p:txBody>
      </p:sp>
      <p:sp>
        <p:nvSpPr>
          <p:cNvPr id="177156" name="Text Box 4"/>
          <p:cNvSpPr txBox="1">
            <a:spLocks noChangeArrowheads="1"/>
          </p:cNvSpPr>
          <p:nvPr/>
        </p:nvSpPr>
        <p:spPr bwMode="auto">
          <a:xfrm>
            <a:off x="5633742" y="6384925"/>
            <a:ext cx="3164248" cy="40011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000" dirty="0" smtClean="0">
                <a:latin typeface="Helvetica" charset="0"/>
              </a:rPr>
              <a:t>NCALM </a:t>
            </a:r>
            <a:r>
              <a:rPr lang="en-US" sz="2000" dirty="0" err="1" smtClean="0">
                <a:latin typeface="Helvetica" charset="0"/>
              </a:rPr>
              <a:t>LIDaR</a:t>
            </a:r>
            <a:r>
              <a:rPr lang="en-US" sz="2000" dirty="0" smtClean="0">
                <a:latin typeface="Helvetica" charset="0"/>
              </a:rPr>
              <a:t> </a:t>
            </a:r>
            <a:r>
              <a:rPr lang="en-US" sz="2000" dirty="0">
                <a:latin typeface="Helvetica" charset="0"/>
              </a:rPr>
              <a:t>data, 2005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13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76131" name="Text Box 3"/>
          <p:cNvSpPr txBox="1">
            <a:spLocks noChangeArrowheads="1"/>
          </p:cNvSpPr>
          <p:nvPr/>
        </p:nvSpPr>
        <p:spPr bwMode="auto">
          <a:xfrm>
            <a:off x="1219200" y="152400"/>
            <a:ext cx="7264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4400" b="1">
                <a:latin typeface="Helvetica" charset="0"/>
              </a:rPr>
              <a:t>Holtwood - 3 terrace levels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Text Box 2"/>
          <p:cNvSpPr txBox="1">
            <a:spLocks noChangeArrowheads="1"/>
          </p:cNvSpPr>
          <p:nvPr/>
        </p:nvSpPr>
        <p:spPr bwMode="auto">
          <a:xfrm>
            <a:off x="1431925" y="3276600"/>
            <a:ext cx="6873875" cy="252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3200" b="1">
                <a:latin typeface="Helvetica" charset="0"/>
              </a:rPr>
              <a:t>Where these rivers cross the fall line (Piedmont/Coastal Plain transition), they are incised and bordered by terraces (mostly straths). </a:t>
            </a:r>
          </a:p>
        </p:txBody>
      </p:sp>
      <p:pic>
        <p:nvPicPr>
          <p:cNvPr id="18944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2667000"/>
            <a:ext cx="6705600" cy="3830638"/>
          </a:xfrm>
          <a:prstGeom prst="rect">
            <a:avLst/>
          </a:prstGeom>
          <a:noFill/>
        </p:spPr>
      </p:pic>
      <p:pic>
        <p:nvPicPr>
          <p:cNvPr id="189444" name="Picture 4"/>
          <p:cNvPicPr preferRelativeResize="0"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19200" y="2667000"/>
            <a:ext cx="6583363" cy="3749675"/>
          </a:xfrm>
          <a:prstGeom prst="rect">
            <a:avLst/>
          </a:prstGeom>
          <a:noFill/>
        </p:spPr>
      </p:pic>
      <p:pic>
        <p:nvPicPr>
          <p:cNvPr id="189445" name="Picture 5"/>
          <p:cNvPicPr preferRelativeResize="0"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19200" y="2667000"/>
            <a:ext cx="6537325" cy="3724275"/>
          </a:xfrm>
          <a:prstGeom prst="rect">
            <a:avLst/>
          </a:prstGeom>
          <a:noFill/>
        </p:spPr>
      </p:pic>
      <p:pic>
        <p:nvPicPr>
          <p:cNvPr id="189446" name="Picture 6"/>
          <p:cNvPicPr preferRelativeResize="0"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19200" y="2667000"/>
            <a:ext cx="6559550" cy="3736975"/>
          </a:xfrm>
          <a:prstGeom prst="rect">
            <a:avLst/>
          </a:prstGeom>
          <a:noFill/>
        </p:spPr>
      </p:pic>
      <p:pic>
        <p:nvPicPr>
          <p:cNvPr id="189447" name="Picture 7"/>
          <p:cNvPicPr preferRelativeResize="0"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201738" y="2667000"/>
            <a:ext cx="6583362" cy="3749675"/>
          </a:xfrm>
          <a:prstGeom prst="rect">
            <a:avLst/>
          </a:prstGeom>
          <a:noFill/>
        </p:spPr>
      </p:pic>
      <p:pic>
        <p:nvPicPr>
          <p:cNvPr id="189448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2684463"/>
            <a:ext cx="6705600" cy="3830637"/>
          </a:xfrm>
          <a:prstGeom prst="rect">
            <a:avLst/>
          </a:prstGeom>
          <a:noFill/>
        </p:spPr>
      </p:pic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152400" y="190500"/>
            <a:ext cx="2895600" cy="2933700"/>
            <a:chOff x="96" y="120"/>
            <a:chExt cx="1824" cy="1848"/>
          </a:xfrm>
        </p:grpSpPr>
        <p:pic>
          <p:nvPicPr>
            <p:cNvPr id="189450" name="Picture 10"/>
            <p:cNvPicPr>
              <a:picLocks noChangeAspect="1" noChangeArrowheads="1"/>
            </p:cNvPicPr>
            <p:nvPr/>
          </p:nvPicPr>
          <p:blipFill>
            <a:blip r:embed="rId8">
              <a:lum bright="8000" contrast="6000"/>
            </a:blip>
            <a:srcRect/>
            <a:stretch>
              <a:fillRect/>
            </a:stretch>
          </p:blipFill>
          <p:spPr bwMode="auto">
            <a:xfrm>
              <a:off x="96" y="120"/>
              <a:ext cx="1824" cy="1368"/>
            </a:xfrm>
            <a:prstGeom prst="rect">
              <a:avLst/>
            </a:pr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</p:spPr>
        </p:pic>
        <p:sp>
          <p:nvSpPr>
            <p:cNvPr id="189451" name="Line 11"/>
            <p:cNvSpPr>
              <a:spLocks noChangeShapeType="1"/>
            </p:cNvSpPr>
            <p:nvPr/>
          </p:nvSpPr>
          <p:spPr bwMode="auto">
            <a:xfrm>
              <a:off x="1200" y="1344"/>
              <a:ext cx="192" cy="62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" name="Group 12"/>
          <p:cNvGrpSpPr>
            <a:grpSpLocks/>
          </p:cNvGrpSpPr>
          <p:nvPr/>
        </p:nvGrpSpPr>
        <p:grpSpPr bwMode="auto">
          <a:xfrm>
            <a:off x="3124200" y="190500"/>
            <a:ext cx="2895600" cy="3467100"/>
            <a:chOff x="1968" y="120"/>
            <a:chExt cx="1824" cy="2184"/>
          </a:xfrm>
        </p:grpSpPr>
        <p:sp>
          <p:nvSpPr>
            <p:cNvPr id="189453" name="Line 13"/>
            <p:cNvSpPr>
              <a:spLocks noChangeShapeType="1"/>
            </p:cNvSpPr>
            <p:nvPr/>
          </p:nvSpPr>
          <p:spPr bwMode="auto">
            <a:xfrm flipH="1">
              <a:off x="2544" y="1496"/>
              <a:ext cx="456" cy="80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189454" name="Picture 14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1968" y="120"/>
              <a:ext cx="1824" cy="1368"/>
            </a:xfrm>
            <a:prstGeom prst="rect">
              <a:avLst/>
            </a:pr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</p:spPr>
        </p:pic>
      </p:grpSp>
      <p:grpSp>
        <p:nvGrpSpPr>
          <p:cNvPr id="4" name="Group 15"/>
          <p:cNvGrpSpPr>
            <a:grpSpLocks/>
          </p:cNvGrpSpPr>
          <p:nvPr/>
        </p:nvGrpSpPr>
        <p:grpSpPr bwMode="auto">
          <a:xfrm>
            <a:off x="4572000" y="190500"/>
            <a:ext cx="4419600" cy="3771900"/>
            <a:chOff x="2880" y="120"/>
            <a:chExt cx="2784" cy="2376"/>
          </a:xfrm>
        </p:grpSpPr>
        <p:sp>
          <p:nvSpPr>
            <p:cNvPr id="189456" name="Line 16"/>
            <p:cNvSpPr>
              <a:spLocks noChangeShapeType="1"/>
            </p:cNvSpPr>
            <p:nvPr/>
          </p:nvSpPr>
          <p:spPr bwMode="auto">
            <a:xfrm flipH="1">
              <a:off x="2880" y="1488"/>
              <a:ext cx="1200" cy="100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189457" name="Picture 17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3840" y="120"/>
              <a:ext cx="1824" cy="1368"/>
            </a:xfrm>
            <a:prstGeom prst="rect">
              <a:avLst/>
            </a:pr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9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9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9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9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9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89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73063" y="1344613"/>
            <a:ext cx="8172450" cy="28194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800"/>
              <a:t>Fundamental unit of matter</a:t>
            </a:r>
          </a:p>
          <a:p>
            <a:pPr>
              <a:lnSpc>
                <a:spcPct val="80000"/>
              </a:lnSpc>
            </a:pPr>
            <a:r>
              <a:rPr lang="en-US" sz="2800"/>
              <a:t>Made up of components called subatomic particles</a:t>
            </a:r>
          </a:p>
          <a:p>
            <a:pPr lvl="1">
              <a:lnSpc>
                <a:spcPct val="80000"/>
              </a:lnSpc>
            </a:pPr>
            <a:r>
              <a:rPr lang="en-US" sz="2400"/>
              <a:t>Proton (positive charge)</a:t>
            </a:r>
          </a:p>
          <a:p>
            <a:pPr lvl="1">
              <a:lnSpc>
                <a:spcPct val="80000"/>
              </a:lnSpc>
            </a:pPr>
            <a:r>
              <a:rPr lang="en-US" sz="2400"/>
              <a:t>Neutron (no electrical charge)</a:t>
            </a:r>
          </a:p>
          <a:p>
            <a:pPr lvl="1">
              <a:lnSpc>
                <a:spcPct val="80000"/>
              </a:lnSpc>
            </a:pPr>
            <a:r>
              <a:rPr lang="en-US" sz="2400"/>
              <a:t>Electron (negative charge)</a:t>
            </a:r>
          </a:p>
        </p:txBody>
      </p:sp>
      <p:sp>
        <p:nvSpPr>
          <p:cNvPr id="87043" name="WordArt 3"/>
          <p:cNvSpPr>
            <a:spLocks noChangeArrowheads="1" noChangeShapeType="1" noTextEdit="1"/>
          </p:cNvSpPr>
          <p:nvPr/>
        </p:nvSpPr>
        <p:spPr bwMode="auto">
          <a:xfrm>
            <a:off x="2419350" y="285750"/>
            <a:ext cx="4254500" cy="6683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noFill/>
                  <a:round/>
                  <a:headEnd/>
                  <a:tailEnd/>
                </a:ln>
                <a:solidFill>
                  <a:srgbClr val="FF9900"/>
                </a:solidFill>
                <a:effectLst>
                  <a:prstShdw prst="shdw17" dist="17961" dir="2700000">
                    <a:srgbClr val="FF9900">
                      <a:gamma/>
                      <a:shade val="60000"/>
                      <a:invGamma/>
                      <a:alpha val="74998"/>
                    </a:srgbClr>
                  </a:prstShdw>
                </a:effectLst>
                <a:latin typeface="Arial Rounded MT Bold"/>
                <a:ea typeface="Arial Rounded MT Bold"/>
                <a:cs typeface="Arial Rounded MT Bold"/>
              </a:rPr>
              <a:t>The Atom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5772150" y="4057650"/>
            <a:ext cx="2590800" cy="2533650"/>
            <a:chOff x="3636" y="2556"/>
            <a:chExt cx="1632" cy="1596"/>
          </a:xfrm>
        </p:grpSpPr>
        <p:sp>
          <p:nvSpPr>
            <p:cNvPr id="87045" name="Oval 5"/>
            <p:cNvSpPr>
              <a:spLocks noChangeArrowheads="1"/>
            </p:cNvSpPr>
            <p:nvPr/>
          </p:nvSpPr>
          <p:spPr bwMode="auto">
            <a:xfrm>
              <a:off x="3708" y="2592"/>
              <a:ext cx="1560" cy="1560"/>
            </a:xfrm>
            <a:prstGeom prst="ellipse">
              <a:avLst/>
            </a:prstGeom>
            <a:noFill/>
            <a:ln w="76200">
              <a:solidFill>
                <a:srgbClr val="FF505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046" name="Oval 6"/>
            <p:cNvSpPr>
              <a:spLocks noChangeArrowheads="1"/>
            </p:cNvSpPr>
            <p:nvPr/>
          </p:nvSpPr>
          <p:spPr bwMode="auto">
            <a:xfrm>
              <a:off x="3948" y="2832"/>
              <a:ext cx="1068" cy="1068"/>
            </a:xfrm>
            <a:prstGeom prst="ellipse">
              <a:avLst/>
            </a:prstGeom>
            <a:noFill/>
            <a:ln w="76200">
              <a:solidFill>
                <a:srgbClr val="FF505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047" name="Oval 7"/>
            <p:cNvSpPr>
              <a:spLocks noChangeArrowheads="1"/>
            </p:cNvSpPr>
            <p:nvPr/>
          </p:nvSpPr>
          <p:spPr bwMode="auto">
            <a:xfrm>
              <a:off x="4872" y="2676"/>
              <a:ext cx="144" cy="144"/>
            </a:xfrm>
            <a:prstGeom prst="ellipse">
              <a:avLst/>
            </a:prstGeom>
            <a:gradFill rotWithShape="0">
              <a:gsLst>
                <a:gs pos="0">
                  <a:srgbClr val="FFFF00"/>
                </a:gs>
                <a:gs pos="100000">
                  <a:srgbClr val="FFFF00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048" name="Oval 8"/>
            <p:cNvSpPr>
              <a:spLocks noChangeArrowheads="1"/>
            </p:cNvSpPr>
            <p:nvPr/>
          </p:nvSpPr>
          <p:spPr bwMode="auto">
            <a:xfrm>
              <a:off x="3636" y="3456"/>
              <a:ext cx="144" cy="144"/>
            </a:xfrm>
            <a:prstGeom prst="ellipse">
              <a:avLst/>
            </a:prstGeom>
            <a:gradFill rotWithShape="0">
              <a:gsLst>
                <a:gs pos="0">
                  <a:srgbClr val="FFFF00"/>
                </a:gs>
                <a:gs pos="100000">
                  <a:srgbClr val="FFFF00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049" name="Oval 9"/>
            <p:cNvSpPr>
              <a:spLocks noChangeArrowheads="1"/>
            </p:cNvSpPr>
            <p:nvPr/>
          </p:nvSpPr>
          <p:spPr bwMode="auto">
            <a:xfrm>
              <a:off x="3708" y="3648"/>
              <a:ext cx="144" cy="144"/>
            </a:xfrm>
            <a:prstGeom prst="ellipse">
              <a:avLst/>
            </a:prstGeom>
            <a:gradFill rotWithShape="0">
              <a:gsLst>
                <a:gs pos="0">
                  <a:srgbClr val="FFFF00"/>
                </a:gs>
                <a:gs pos="100000">
                  <a:srgbClr val="FFFF00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050" name="Oval 10"/>
            <p:cNvSpPr>
              <a:spLocks noChangeArrowheads="1"/>
            </p:cNvSpPr>
            <p:nvPr/>
          </p:nvSpPr>
          <p:spPr bwMode="auto">
            <a:xfrm>
              <a:off x="4644" y="2556"/>
              <a:ext cx="144" cy="144"/>
            </a:xfrm>
            <a:prstGeom prst="ellipse">
              <a:avLst/>
            </a:prstGeom>
            <a:gradFill rotWithShape="0">
              <a:gsLst>
                <a:gs pos="0">
                  <a:srgbClr val="FFFF00"/>
                </a:gs>
                <a:gs pos="100000">
                  <a:srgbClr val="FFFF00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051" name="Oval 11"/>
            <p:cNvSpPr>
              <a:spLocks noChangeArrowheads="1"/>
            </p:cNvSpPr>
            <p:nvPr/>
          </p:nvSpPr>
          <p:spPr bwMode="auto">
            <a:xfrm>
              <a:off x="3900" y="3300"/>
              <a:ext cx="144" cy="144"/>
            </a:xfrm>
            <a:prstGeom prst="ellipse">
              <a:avLst/>
            </a:prstGeom>
            <a:gradFill rotWithShape="0">
              <a:gsLst>
                <a:gs pos="0">
                  <a:srgbClr val="FFFF00"/>
                </a:gs>
                <a:gs pos="100000">
                  <a:srgbClr val="FFFF00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052" name="Oval 12"/>
            <p:cNvSpPr>
              <a:spLocks noChangeArrowheads="1"/>
            </p:cNvSpPr>
            <p:nvPr/>
          </p:nvSpPr>
          <p:spPr bwMode="auto">
            <a:xfrm>
              <a:off x="4944" y="3252"/>
              <a:ext cx="144" cy="144"/>
            </a:xfrm>
            <a:prstGeom prst="ellipse">
              <a:avLst/>
            </a:prstGeom>
            <a:gradFill rotWithShape="0">
              <a:gsLst>
                <a:gs pos="0">
                  <a:srgbClr val="FFFF00"/>
                </a:gs>
                <a:gs pos="100000">
                  <a:srgbClr val="FFFF00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3" name="Group 13"/>
            <p:cNvGrpSpPr>
              <a:grpSpLocks/>
            </p:cNvGrpSpPr>
            <p:nvPr/>
          </p:nvGrpSpPr>
          <p:grpSpPr bwMode="auto">
            <a:xfrm>
              <a:off x="4248" y="3096"/>
              <a:ext cx="461" cy="468"/>
              <a:chOff x="4248" y="3096"/>
              <a:chExt cx="461" cy="468"/>
            </a:xfrm>
          </p:grpSpPr>
          <p:sp>
            <p:nvSpPr>
              <p:cNvPr id="87054" name="Oval 14"/>
              <p:cNvSpPr>
                <a:spLocks noChangeArrowheads="1"/>
              </p:cNvSpPr>
              <p:nvPr/>
            </p:nvSpPr>
            <p:spPr bwMode="auto">
              <a:xfrm>
                <a:off x="4248" y="3228"/>
                <a:ext cx="144" cy="144"/>
              </a:xfrm>
              <a:prstGeom prst="ellipse">
                <a:avLst/>
              </a:prstGeom>
              <a:solidFill>
                <a:srgbClr val="FF33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055" name="Oval 15"/>
              <p:cNvSpPr>
                <a:spLocks noChangeArrowheads="1"/>
              </p:cNvSpPr>
              <p:nvPr/>
            </p:nvSpPr>
            <p:spPr bwMode="auto">
              <a:xfrm>
                <a:off x="4428" y="3180"/>
                <a:ext cx="144" cy="144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056" name="Oval 16"/>
              <p:cNvSpPr>
                <a:spLocks noChangeArrowheads="1"/>
              </p:cNvSpPr>
              <p:nvPr/>
            </p:nvSpPr>
            <p:spPr bwMode="auto">
              <a:xfrm>
                <a:off x="4344" y="3324"/>
                <a:ext cx="144" cy="144"/>
              </a:xfrm>
              <a:prstGeom prst="ellipse">
                <a:avLst/>
              </a:prstGeom>
              <a:solidFill>
                <a:srgbClr val="FF33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057" name="Oval 17"/>
              <p:cNvSpPr>
                <a:spLocks noChangeArrowheads="1"/>
              </p:cNvSpPr>
              <p:nvPr/>
            </p:nvSpPr>
            <p:spPr bwMode="auto">
              <a:xfrm>
                <a:off x="4488" y="3384"/>
                <a:ext cx="144" cy="144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058" name="Oval 18"/>
              <p:cNvSpPr>
                <a:spLocks noChangeArrowheads="1"/>
              </p:cNvSpPr>
              <p:nvPr/>
            </p:nvSpPr>
            <p:spPr bwMode="auto">
              <a:xfrm>
                <a:off x="4440" y="3300"/>
                <a:ext cx="144" cy="144"/>
              </a:xfrm>
              <a:prstGeom prst="ellipse">
                <a:avLst/>
              </a:prstGeom>
              <a:solidFill>
                <a:srgbClr val="FF33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059" name="Oval 19"/>
              <p:cNvSpPr>
                <a:spLocks noChangeArrowheads="1"/>
              </p:cNvSpPr>
              <p:nvPr/>
            </p:nvSpPr>
            <p:spPr bwMode="auto">
              <a:xfrm>
                <a:off x="4332" y="3168"/>
                <a:ext cx="144" cy="144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060" name="Oval 20"/>
              <p:cNvSpPr>
                <a:spLocks noChangeArrowheads="1"/>
              </p:cNvSpPr>
              <p:nvPr/>
            </p:nvSpPr>
            <p:spPr bwMode="auto">
              <a:xfrm>
                <a:off x="4380" y="3096"/>
                <a:ext cx="144" cy="144"/>
              </a:xfrm>
              <a:prstGeom prst="ellipse">
                <a:avLst/>
              </a:prstGeom>
              <a:solidFill>
                <a:srgbClr val="FF33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061" name="Oval 21"/>
              <p:cNvSpPr>
                <a:spLocks noChangeArrowheads="1"/>
              </p:cNvSpPr>
              <p:nvPr/>
            </p:nvSpPr>
            <p:spPr bwMode="auto">
              <a:xfrm>
                <a:off x="4248" y="3300"/>
                <a:ext cx="144" cy="144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062" name="Oval 22"/>
              <p:cNvSpPr>
                <a:spLocks noChangeArrowheads="1"/>
              </p:cNvSpPr>
              <p:nvPr/>
            </p:nvSpPr>
            <p:spPr bwMode="auto">
              <a:xfrm>
                <a:off x="4524" y="3216"/>
                <a:ext cx="144" cy="144"/>
              </a:xfrm>
              <a:prstGeom prst="ellipse">
                <a:avLst/>
              </a:prstGeom>
              <a:solidFill>
                <a:srgbClr val="FF33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063" name="Oval 23"/>
              <p:cNvSpPr>
                <a:spLocks noChangeArrowheads="1"/>
              </p:cNvSpPr>
              <p:nvPr/>
            </p:nvSpPr>
            <p:spPr bwMode="auto">
              <a:xfrm>
                <a:off x="4344" y="3420"/>
                <a:ext cx="144" cy="144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064" name="Oval 24"/>
              <p:cNvSpPr>
                <a:spLocks noChangeArrowheads="1"/>
              </p:cNvSpPr>
              <p:nvPr/>
            </p:nvSpPr>
            <p:spPr bwMode="auto">
              <a:xfrm>
                <a:off x="4565" y="3247"/>
                <a:ext cx="144" cy="144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87065" name="Text Box 25"/>
          <p:cNvSpPr txBox="1">
            <a:spLocks noChangeArrowheads="1"/>
          </p:cNvSpPr>
          <p:nvPr/>
        </p:nvSpPr>
        <p:spPr bwMode="auto">
          <a:xfrm>
            <a:off x="2568575" y="5481638"/>
            <a:ext cx="24034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>
                <a:solidFill>
                  <a:srgbClr val="FFFF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imes New Roman" charset="0"/>
              </a:rPr>
              <a:t>Electron</a:t>
            </a:r>
          </a:p>
        </p:txBody>
      </p:sp>
      <p:sp>
        <p:nvSpPr>
          <p:cNvPr id="87066" name="Text Box 26"/>
          <p:cNvSpPr txBox="1">
            <a:spLocks noChangeArrowheads="1"/>
          </p:cNvSpPr>
          <p:nvPr/>
        </p:nvSpPr>
        <p:spPr bwMode="auto">
          <a:xfrm>
            <a:off x="3078163" y="4591050"/>
            <a:ext cx="21224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>
                <a:solidFill>
                  <a:srgbClr val="FFFF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imes New Roman" charset="0"/>
              </a:rPr>
              <a:t>Nucleus</a:t>
            </a:r>
          </a:p>
        </p:txBody>
      </p:sp>
      <p:sp>
        <p:nvSpPr>
          <p:cNvPr id="87067" name="Line 27"/>
          <p:cNvSpPr>
            <a:spLocks noChangeShapeType="1"/>
          </p:cNvSpPr>
          <p:nvPr/>
        </p:nvSpPr>
        <p:spPr bwMode="auto">
          <a:xfrm flipV="1">
            <a:off x="4705350" y="5638800"/>
            <a:ext cx="1085850" cy="1143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7068" name="Line 28"/>
          <p:cNvSpPr>
            <a:spLocks noChangeShapeType="1"/>
          </p:cNvSpPr>
          <p:nvPr/>
        </p:nvSpPr>
        <p:spPr bwMode="auto">
          <a:xfrm>
            <a:off x="5010150" y="4876800"/>
            <a:ext cx="1752600" cy="2286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7069" name="Text Box 29"/>
          <p:cNvSpPr txBox="1">
            <a:spLocks noChangeArrowheads="1"/>
          </p:cNvSpPr>
          <p:nvPr/>
        </p:nvSpPr>
        <p:spPr bwMode="auto">
          <a:xfrm>
            <a:off x="8686800" y="762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7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7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87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7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87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7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870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870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870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870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870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2" grpId="0" build="p" autoUpdateAnimBg="0" advAuto="0"/>
      <p:bldP spid="87043" grpId="0" animBg="1"/>
      <p:bldP spid="87065" grpId="0" autoUpdateAnimBg="0"/>
      <p:bldP spid="87066" grpId="0" autoUpdateAnimBg="0"/>
      <p:bldP spid="87067" grpId="0" animBg="1"/>
      <p:bldP spid="8706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403" name="Line 3"/>
          <p:cNvSpPr>
            <a:spLocks noChangeShapeType="1"/>
          </p:cNvSpPr>
          <p:nvPr/>
        </p:nvSpPr>
        <p:spPr bwMode="auto">
          <a:xfrm>
            <a:off x="6553200" y="1752600"/>
            <a:ext cx="76200" cy="1219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2404" name="Line 4"/>
          <p:cNvSpPr>
            <a:spLocks noChangeShapeType="1"/>
          </p:cNvSpPr>
          <p:nvPr/>
        </p:nvSpPr>
        <p:spPr bwMode="auto">
          <a:xfrm>
            <a:off x="6553200" y="2209800"/>
            <a:ext cx="0" cy="10668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2405" name="Line 5"/>
          <p:cNvSpPr>
            <a:spLocks noChangeShapeType="1"/>
          </p:cNvSpPr>
          <p:nvPr/>
        </p:nvSpPr>
        <p:spPr bwMode="auto">
          <a:xfrm>
            <a:off x="2819400" y="3505200"/>
            <a:ext cx="0" cy="10668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2406" name="Line 6"/>
          <p:cNvSpPr>
            <a:spLocks noChangeShapeType="1"/>
          </p:cNvSpPr>
          <p:nvPr/>
        </p:nvSpPr>
        <p:spPr bwMode="auto">
          <a:xfrm>
            <a:off x="8534400" y="1981200"/>
            <a:ext cx="0" cy="10668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2407" name="Line 7"/>
          <p:cNvSpPr>
            <a:spLocks noChangeShapeType="1"/>
          </p:cNvSpPr>
          <p:nvPr/>
        </p:nvSpPr>
        <p:spPr bwMode="auto">
          <a:xfrm>
            <a:off x="4419600" y="3048000"/>
            <a:ext cx="0" cy="10668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2408" name="Line 8"/>
          <p:cNvSpPr>
            <a:spLocks noChangeShapeType="1"/>
          </p:cNvSpPr>
          <p:nvPr/>
        </p:nvSpPr>
        <p:spPr bwMode="auto">
          <a:xfrm>
            <a:off x="3505200" y="3200400"/>
            <a:ext cx="0" cy="10668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2409" name="Line 9"/>
          <p:cNvSpPr>
            <a:spLocks noChangeShapeType="1"/>
          </p:cNvSpPr>
          <p:nvPr/>
        </p:nvSpPr>
        <p:spPr bwMode="auto">
          <a:xfrm>
            <a:off x="1828800" y="4419600"/>
            <a:ext cx="0" cy="10668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2410" name="Text Box 10"/>
          <p:cNvSpPr txBox="1">
            <a:spLocks noChangeArrowheads="1"/>
          </p:cNvSpPr>
          <p:nvPr/>
        </p:nvSpPr>
        <p:spPr bwMode="auto">
          <a:xfrm>
            <a:off x="192088" y="152400"/>
            <a:ext cx="4002087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3200" b="1">
                <a:latin typeface="Helvetica" charset="0"/>
              </a:rPr>
              <a:t>Cross-Section</a:t>
            </a:r>
          </a:p>
          <a:p>
            <a:pPr algn="ctr"/>
            <a:r>
              <a:rPr lang="en-US" sz="3200" b="1">
                <a:latin typeface="Helvetica" charset="0"/>
              </a:rPr>
              <a:t>42 m asl to 24 m asl</a:t>
            </a:r>
          </a:p>
        </p:txBody>
      </p:sp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4800600" y="3486150"/>
            <a:ext cx="4267200" cy="3200400"/>
            <a:chOff x="3024" y="2196"/>
            <a:chExt cx="2688" cy="2016"/>
          </a:xfrm>
        </p:grpSpPr>
        <p:pic>
          <p:nvPicPr>
            <p:cNvPr id="102412" name="Picture 1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024" y="2196"/>
              <a:ext cx="2688" cy="2016"/>
            </a:xfrm>
            <a:prstGeom prst="rect">
              <a:avLst/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</p:spPr>
        </p:pic>
        <p:sp>
          <p:nvSpPr>
            <p:cNvPr id="102413" name="Text Box 13"/>
            <p:cNvSpPr txBox="1">
              <a:spLocks noChangeArrowheads="1"/>
            </p:cNvSpPr>
            <p:nvPr/>
          </p:nvSpPr>
          <p:spPr bwMode="auto">
            <a:xfrm>
              <a:off x="3104" y="3840"/>
              <a:ext cx="2544" cy="288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r>
                <a:rPr lang="en-US" b="1">
                  <a:latin typeface="Helvetica" charset="0"/>
                </a:rPr>
                <a:t>All preserve flow features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2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2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2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02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02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4" grpId="0" animBg="1"/>
      <p:bldP spid="102405" grpId="0" animBg="1"/>
      <p:bldP spid="102406" grpId="0" animBg="1"/>
      <p:bldP spid="102407" grpId="0" animBg="1"/>
      <p:bldP spid="102408" grpId="0" animBg="1"/>
      <p:bldP spid="10240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595563" y="-5429250"/>
            <a:ext cx="6516687" cy="12128500"/>
            <a:chOff x="1635" y="-3420"/>
            <a:chExt cx="4105" cy="7640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2171" y="-3420"/>
              <a:ext cx="3441" cy="7114"/>
              <a:chOff x="1475" y="-3420"/>
              <a:chExt cx="3441" cy="7114"/>
            </a:xfrm>
          </p:grpSpPr>
          <p:sp>
            <p:nvSpPr>
              <p:cNvPr id="103428" name="Rectangle 4"/>
              <p:cNvSpPr>
                <a:spLocks noChangeArrowheads="1"/>
              </p:cNvSpPr>
              <p:nvPr/>
            </p:nvSpPr>
            <p:spPr bwMode="auto">
              <a:xfrm>
                <a:off x="1568" y="238"/>
                <a:ext cx="3347" cy="3347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429" name="Line 5"/>
              <p:cNvSpPr>
                <a:spLocks noChangeShapeType="1"/>
              </p:cNvSpPr>
              <p:nvPr/>
            </p:nvSpPr>
            <p:spPr bwMode="auto">
              <a:xfrm>
                <a:off x="1568" y="3585"/>
                <a:ext cx="3347" cy="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430" name="Line 6"/>
              <p:cNvSpPr>
                <a:spLocks noChangeShapeType="1"/>
              </p:cNvSpPr>
              <p:nvPr/>
            </p:nvSpPr>
            <p:spPr bwMode="auto">
              <a:xfrm>
                <a:off x="1568" y="238"/>
                <a:ext cx="3347" cy="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431" name="Line 7"/>
              <p:cNvSpPr>
                <a:spLocks noChangeShapeType="1"/>
              </p:cNvSpPr>
              <p:nvPr/>
            </p:nvSpPr>
            <p:spPr bwMode="auto">
              <a:xfrm flipV="1">
                <a:off x="1568" y="238"/>
                <a:ext cx="1" cy="3347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432" name="Line 8"/>
              <p:cNvSpPr>
                <a:spLocks noChangeShapeType="1"/>
              </p:cNvSpPr>
              <p:nvPr/>
            </p:nvSpPr>
            <p:spPr bwMode="auto">
              <a:xfrm flipV="1">
                <a:off x="4915" y="238"/>
                <a:ext cx="1" cy="3347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433" name="Line 9"/>
              <p:cNvSpPr>
                <a:spLocks noChangeShapeType="1"/>
              </p:cNvSpPr>
              <p:nvPr/>
            </p:nvSpPr>
            <p:spPr bwMode="auto">
              <a:xfrm>
                <a:off x="1522" y="3585"/>
                <a:ext cx="46" cy="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434" name="Line 10"/>
              <p:cNvSpPr>
                <a:spLocks noChangeShapeType="1"/>
              </p:cNvSpPr>
              <p:nvPr/>
            </p:nvSpPr>
            <p:spPr bwMode="auto">
              <a:xfrm>
                <a:off x="1522" y="3492"/>
                <a:ext cx="46" cy="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435" name="Line 11"/>
              <p:cNvSpPr>
                <a:spLocks noChangeShapeType="1"/>
              </p:cNvSpPr>
              <p:nvPr/>
            </p:nvSpPr>
            <p:spPr bwMode="auto">
              <a:xfrm>
                <a:off x="1522" y="3398"/>
                <a:ext cx="46" cy="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436" name="Line 12"/>
              <p:cNvSpPr>
                <a:spLocks noChangeShapeType="1"/>
              </p:cNvSpPr>
              <p:nvPr/>
            </p:nvSpPr>
            <p:spPr bwMode="auto">
              <a:xfrm>
                <a:off x="1522" y="3305"/>
                <a:ext cx="46" cy="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437" name="Line 13"/>
              <p:cNvSpPr>
                <a:spLocks noChangeShapeType="1"/>
              </p:cNvSpPr>
              <p:nvPr/>
            </p:nvSpPr>
            <p:spPr bwMode="auto">
              <a:xfrm>
                <a:off x="1522" y="3196"/>
                <a:ext cx="46" cy="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438" name="Line 14"/>
              <p:cNvSpPr>
                <a:spLocks noChangeShapeType="1"/>
              </p:cNvSpPr>
              <p:nvPr/>
            </p:nvSpPr>
            <p:spPr bwMode="auto">
              <a:xfrm>
                <a:off x="1522" y="3103"/>
                <a:ext cx="46" cy="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439" name="Line 15"/>
              <p:cNvSpPr>
                <a:spLocks noChangeShapeType="1"/>
              </p:cNvSpPr>
              <p:nvPr/>
            </p:nvSpPr>
            <p:spPr bwMode="auto">
              <a:xfrm>
                <a:off x="1522" y="3009"/>
                <a:ext cx="46" cy="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440" name="Line 16"/>
              <p:cNvSpPr>
                <a:spLocks noChangeShapeType="1"/>
              </p:cNvSpPr>
              <p:nvPr/>
            </p:nvSpPr>
            <p:spPr bwMode="auto">
              <a:xfrm>
                <a:off x="1522" y="2916"/>
                <a:ext cx="46" cy="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441" name="Line 17"/>
              <p:cNvSpPr>
                <a:spLocks noChangeShapeType="1"/>
              </p:cNvSpPr>
              <p:nvPr/>
            </p:nvSpPr>
            <p:spPr bwMode="auto">
              <a:xfrm>
                <a:off x="1522" y="2822"/>
                <a:ext cx="46" cy="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442" name="Line 18"/>
              <p:cNvSpPr>
                <a:spLocks noChangeShapeType="1"/>
              </p:cNvSpPr>
              <p:nvPr/>
            </p:nvSpPr>
            <p:spPr bwMode="auto">
              <a:xfrm>
                <a:off x="1522" y="2729"/>
                <a:ext cx="46" cy="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443" name="Line 19"/>
              <p:cNvSpPr>
                <a:spLocks noChangeShapeType="1"/>
              </p:cNvSpPr>
              <p:nvPr/>
            </p:nvSpPr>
            <p:spPr bwMode="auto">
              <a:xfrm>
                <a:off x="1522" y="2620"/>
                <a:ext cx="46" cy="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444" name="Line 20"/>
              <p:cNvSpPr>
                <a:spLocks noChangeShapeType="1"/>
              </p:cNvSpPr>
              <p:nvPr/>
            </p:nvSpPr>
            <p:spPr bwMode="auto">
              <a:xfrm>
                <a:off x="1522" y="2527"/>
                <a:ext cx="46" cy="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445" name="Line 21"/>
              <p:cNvSpPr>
                <a:spLocks noChangeShapeType="1"/>
              </p:cNvSpPr>
              <p:nvPr/>
            </p:nvSpPr>
            <p:spPr bwMode="auto">
              <a:xfrm>
                <a:off x="1522" y="2433"/>
                <a:ext cx="46" cy="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446" name="Line 22"/>
              <p:cNvSpPr>
                <a:spLocks noChangeShapeType="1"/>
              </p:cNvSpPr>
              <p:nvPr/>
            </p:nvSpPr>
            <p:spPr bwMode="auto">
              <a:xfrm>
                <a:off x="1522" y="2340"/>
                <a:ext cx="46" cy="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447" name="Line 23"/>
              <p:cNvSpPr>
                <a:spLocks noChangeShapeType="1"/>
              </p:cNvSpPr>
              <p:nvPr/>
            </p:nvSpPr>
            <p:spPr bwMode="auto">
              <a:xfrm>
                <a:off x="1522" y="2246"/>
                <a:ext cx="46" cy="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448" name="Line 24"/>
              <p:cNvSpPr>
                <a:spLocks noChangeShapeType="1"/>
              </p:cNvSpPr>
              <p:nvPr/>
            </p:nvSpPr>
            <p:spPr bwMode="auto">
              <a:xfrm>
                <a:off x="1522" y="2153"/>
                <a:ext cx="46" cy="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449" name="Line 25"/>
              <p:cNvSpPr>
                <a:spLocks noChangeShapeType="1"/>
              </p:cNvSpPr>
              <p:nvPr/>
            </p:nvSpPr>
            <p:spPr bwMode="auto">
              <a:xfrm>
                <a:off x="1522" y="2060"/>
                <a:ext cx="46" cy="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450" name="Line 26"/>
              <p:cNvSpPr>
                <a:spLocks noChangeShapeType="1"/>
              </p:cNvSpPr>
              <p:nvPr/>
            </p:nvSpPr>
            <p:spPr bwMode="auto">
              <a:xfrm>
                <a:off x="1522" y="1966"/>
                <a:ext cx="46" cy="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451" name="Line 27"/>
              <p:cNvSpPr>
                <a:spLocks noChangeShapeType="1"/>
              </p:cNvSpPr>
              <p:nvPr/>
            </p:nvSpPr>
            <p:spPr bwMode="auto">
              <a:xfrm>
                <a:off x="1522" y="1873"/>
                <a:ext cx="46" cy="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452" name="Line 28"/>
              <p:cNvSpPr>
                <a:spLocks noChangeShapeType="1"/>
              </p:cNvSpPr>
              <p:nvPr/>
            </p:nvSpPr>
            <p:spPr bwMode="auto">
              <a:xfrm>
                <a:off x="1522" y="1779"/>
                <a:ext cx="46" cy="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453" name="Line 29"/>
              <p:cNvSpPr>
                <a:spLocks noChangeShapeType="1"/>
              </p:cNvSpPr>
              <p:nvPr/>
            </p:nvSpPr>
            <p:spPr bwMode="auto">
              <a:xfrm>
                <a:off x="1522" y="1686"/>
                <a:ext cx="46" cy="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454" name="Line 30"/>
              <p:cNvSpPr>
                <a:spLocks noChangeShapeType="1"/>
              </p:cNvSpPr>
              <p:nvPr/>
            </p:nvSpPr>
            <p:spPr bwMode="auto">
              <a:xfrm>
                <a:off x="1522" y="1593"/>
                <a:ext cx="46" cy="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455" name="Line 31"/>
              <p:cNvSpPr>
                <a:spLocks noChangeShapeType="1"/>
              </p:cNvSpPr>
              <p:nvPr/>
            </p:nvSpPr>
            <p:spPr bwMode="auto">
              <a:xfrm>
                <a:off x="1522" y="1484"/>
                <a:ext cx="46" cy="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456" name="Line 32"/>
              <p:cNvSpPr>
                <a:spLocks noChangeShapeType="1"/>
              </p:cNvSpPr>
              <p:nvPr/>
            </p:nvSpPr>
            <p:spPr bwMode="auto">
              <a:xfrm>
                <a:off x="1522" y="1390"/>
                <a:ext cx="46" cy="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457" name="Line 33"/>
              <p:cNvSpPr>
                <a:spLocks noChangeShapeType="1"/>
              </p:cNvSpPr>
              <p:nvPr/>
            </p:nvSpPr>
            <p:spPr bwMode="auto">
              <a:xfrm>
                <a:off x="1522" y="1297"/>
                <a:ext cx="46" cy="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458" name="Line 34"/>
              <p:cNvSpPr>
                <a:spLocks noChangeShapeType="1"/>
              </p:cNvSpPr>
              <p:nvPr/>
            </p:nvSpPr>
            <p:spPr bwMode="auto">
              <a:xfrm>
                <a:off x="1522" y="1203"/>
                <a:ext cx="46" cy="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459" name="Line 35"/>
              <p:cNvSpPr>
                <a:spLocks noChangeShapeType="1"/>
              </p:cNvSpPr>
              <p:nvPr/>
            </p:nvSpPr>
            <p:spPr bwMode="auto">
              <a:xfrm>
                <a:off x="1522" y="1110"/>
                <a:ext cx="46" cy="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460" name="Line 36"/>
              <p:cNvSpPr>
                <a:spLocks noChangeShapeType="1"/>
              </p:cNvSpPr>
              <p:nvPr/>
            </p:nvSpPr>
            <p:spPr bwMode="auto">
              <a:xfrm>
                <a:off x="1522" y="1017"/>
                <a:ext cx="46" cy="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461" name="Line 37"/>
              <p:cNvSpPr>
                <a:spLocks noChangeShapeType="1"/>
              </p:cNvSpPr>
              <p:nvPr/>
            </p:nvSpPr>
            <p:spPr bwMode="auto">
              <a:xfrm>
                <a:off x="1522" y="908"/>
                <a:ext cx="46" cy="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462" name="Line 38"/>
              <p:cNvSpPr>
                <a:spLocks noChangeShapeType="1"/>
              </p:cNvSpPr>
              <p:nvPr/>
            </p:nvSpPr>
            <p:spPr bwMode="auto">
              <a:xfrm>
                <a:off x="1522" y="814"/>
                <a:ext cx="46" cy="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463" name="Line 39"/>
              <p:cNvSpPr>
                <a:spLocks noChangeShapeType="1"/>
              </p:cNvSpPr>
              <p:nvPr/>
            </p:nvSpPr>
            <p:spPr bwMode="auto">
              <a:xfrm>
                <a:off x="1522" y="721"/>
                <a:ext cx="46" cy="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464" name="Line 40"/>
              <p:cNvSpPr>
                <a:spLocks noChangeShapeType="1"/>
              </p:cNvSpPr>
              <p:nvPr/>
            </p:nvSpPr>
            <p:spPr bwMode="auto">
              <a:xfrm>
                <a:off x="1522" y="628"/>
                <a:ext cx="46" cy="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465" name="Line 41"/>
              <p:cNvSpPr>
                <a:spLocks noChangeShapeType="1"/>
              </p:cNvSpPr>
              <p:nvPr/>
            </p:nvSpPr>
            <p:spPr bwMode="auto">
              <a:xfrm>
                <a:off x="1522" y="534"/>
                <a:ext cx="46" cy="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466" name="Line 42"/>
              <p:cNvSpPr>
                <a:spLocks noChangeShapeType="1"/>
              </p:cNvSpPr>
              <p:nvPr/>
            </p:nvSpPr>
            <p:spPr bwMode="auto">
              <a:xfrm>
                <a:off x="1522" y="425"/>
                <a:ext cx="46" cy="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467" name="Line 43"/>
              <p:cNvSpPr>
                <a:spLocks noChangeShapeType="1"/>
              </p:cNvSpPr>
              <p:nvPr/>
            </p:nvSpPr>
            <p:spPr bwMode="auto">
              <a:xfrm>
                <a:off x="1522" y="332"/>
                <a:ext cx="46" cy="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468" name="Line 44"/>
              <p:cNvSpPr>
                <a:spLocks noChangeShapeType="1"/>
              </p:cNvSpPr>
              <p:nvPr/>
            </p:nvSpPr>
            <p:spPr bwMode="auto">
              <a:xfrm>
                <a:off x="1522" y="238"/>
                <a:ext cx="46" cy="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469" name="Line 45"/>
              <p:cNvSpPr>
                <a:spLocks noChangeShapeType="1"/>
              </p:cNvSpPr>
              <p:nvPr/>
            </p:nvSpPr>
            <p:spPr bwMode="auto">
              <a:xfrm>
                <a:off x="1475" y="3585"/>
                <a:ext cx="93" cy="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470" name="Line 46"/>
              <p:cNvSpPr>
                <a:spLocks noChangeShapeType="1"/>
              </p:cNvSpPr>
              <p:nvPr/>
            </p:nvSpPr>
            <p:spPr bwMode="auto">
              <a:xfrm>
                <a:off x="1475" y="3103"/>
                <a:ext cx="93" cy="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471" name="Line 47"/>
              <p:cNvSpPr>
                <a:spLocks noChangeShapeType="1"/>
              </p:cNvSpPr>
              <p:nvPr/>
            </p:nvSpPr>
            <p:spPr bwMode="auto">
              <a:xfrm>
                <a:off x="1475" y="2620"/>
                <a:ext cx="93" cy="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472" name="Line 48"/>
              <p:cNvSpPr>
                <a:spLocks noChangeShapeType="1"/>
              </p:cNvSpPr>
              <p:nvPr/>
            </p:nvSpPr>
            <p:spPr bwMode="auto">
              <a:xfrm>
                <a:off x="1475" y="2153"/>
                <a:ext cx="93" cy="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473" name="Line 49"/>
              <p:cNvSpPr>
                <a:spLocks noChangeShapeType="1"/>
              </p:cNvSpPr>
              <p:nvPr/>
            </p:nvSpPr>
            <p:spPr bwMode="auto">
              <a:xfrm>
                <a:off x="1475" y="1686"/>
                <a:ext cx="93" cy="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474" name="Line 50"/>
              <p:cNvSpPr>
                <a:spLocks noChangeShapeType="1"/>
              </p:cNvSpPr>
              <p:nvPr/>
            </p:nvSpPr>
            <p:spPr bwMode="auto">
              <a:xfrm>
                <a:off x="1475" y="1203"/>
                <a:ext cx="93" cy="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475" name="Line 51"/>
              <p:cNvSpPr>
                <a:spLocks noChangeShapeType="1"/>
              </p:cNvSpPr>
              <p:nvPr/>
            </p:nvSpPr>
            <p:spPr bwMode="auto">
              <a:xfrm>
                <a:off x="1475" y="721"/>
                <a:ext cx="93" cy="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476" name="Line 52"/>
              <p:cNvSpPr>
                <a:spLocks noChangeShapeType="1"/>
              </p:cNvSpPr>
              <p:nvPr/>
            </p:nvSpPr>
            <p:spPr bwMode="auto">
              <a:xfrm>
                <a:off x="1475" y="238"/>
                <a:ext cx="93" cy="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477" name="Line 53"/>
              <p:cNvSpPr>
                <a:spLocks noChangeShapeType="1"/>
              </p:cNvSpPr>
              <p:nvPr/>
            </p:nvSpPr>
            <p:spPr bwMode="auto">
              <a:xfrm flipV="1">
                <a:off x="1568" y="3585"/>
                <a:ext cx="1" cy="47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478" name="Line 54"/>
              <p:cNvSpPr>
                <a:spLocks noChangeShapeType="1"/>
              </p:cNvSpPr>
              <p:nvPr/>
            </p:nvSpPr>
            <p:spPr bwMode="auto">
              <a:xfrm flipV="1">
                <a:off x="1646" y="3585"/>
                <a:ext cx="1" cy="47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479" name="Line 55"/>
              <p:cNvSpPr>
                <a:spLocks noChangeShapeType="1"/>
              </p:cNvSpPr>
              <p:nvPr/>
            </p:nvSpPr>
            <p:spPr bwMode="auto">
              <a:xfrm flipV="1">
                <a:off x="1724" y="3585"/>
                <a:ext cx="1" cy="47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480" name="Line 56"/>
              <p:cNvSpPr>
                <a:spLocks noChangeShapeType="1"/>
              </p:cNvSpPr>
              <p:nvPr/>
            </p:nvSpPr>
            <p:spPr bwMode="auto">
              <a:xfrm flipV="1">
                <a:off x="1802" y="3585"/>
                <a:ext cx="1" cy="47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481" name="Line 57"/>
              <p:cNvSpPr>
                <a:spLocks noChangeShapeType="1"/>
              </p:cNvSpPr>
              <p:nvPr/>
            </p:nvSpPr>
            <p:spPr bwMode="auto">
              <a:xfrm flipV="1">
                <a:off x="1864" y="3585"/>
                <a:ext cx="1" cy="47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482" name="Line 58"/>
              <p:cNvSpPr>
                <a:spLocks noChangeShapeType="1"/>
              </p:cNvSpPr>
              <p:nvPr/>
            </p:nvSpPr>
            <p:spPr bwMode="auto">
              <a:xfrm flipV="1">
                <a:off x="1942" y="3585"/>
                <a:ext cx="1" cy="47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483" name="Line 59"/>
              <p:cNvSpPr>
                <a:spLocks noChangeShapeType="1"/>
              </p:cNvSpPr>
              <p:nvPr/>
            </p:nvSpPr>
            <p:spPr bwMode="auto">
              <a:xfrm flipV="1">
                <a:off x="2020" y="3585"/>
                <a:ext cx="1" cy="47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484" name="Line 60"/>
              <p:cNvSpPr>
                <a:spLocks noChangeShapeType="1"/>
              </p:cNvSpPr>
              <p:nvPr/>
            </p:nvSpPr>
            <p:spPr bwMode="auto">
              <a:xfrm flipV="1">
                <a:off x="2098" y="3585"/>
                <a:ext cx="1" cy="47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485" name="Line 61"/>
              <p:cNvSpPr>
                <a:spLocks noChangeShapeType="1"/>
              </p:cNvSpPr>
              <p:nvPr/>
            </p:nvSpPr>
            <p:spPr bwMode="auto">
              <a:xfrm flipV="1">
                <a:off x="2176" y="3585"/>
                <a:ext cx="1" cy="47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486" name="Line 62"/>
              <p:cNvSpPr>
                <a:spLocks noChangeShapeType="1"/>
              </p:cNvSpPr>
              <p:nvPr/>
            </p:nvSpPr>
            <p:spPr bwMode="auto">
              <a:xfrm flipV="1">
                <a:off x="2238" y="3585"/>
                <a:ext cx="1" cy="47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487" name="Line 63"/>
              <p:cNvSpPr>
                <a:spLocks noChangeShapeType="1"/>
              </p:cNvSpPr>
              <p:nvPr/>
            </p:nvSpPr>
            <p:spPr bwMode="auto">
              <a:xfrm flipV="1">
                <a:off x="2316" y="3585"/>
                <a:ext cx="1" cy="47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488" name="Line 64"/>
              <p:cNvSpPr>
                <a:spLocks noChangeShapeType="1"/>
              </p:cNvSpPr>
              <p:nvPr/>
            </p:nvSpPr>
            <p:spPr bwMode="auto">
              <a:xfrm flipV="1">
                <a:off x="2394" y="3585"/>
                <a:ext cx="1" cy="47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489" name="Line 65"/>
              <p:cNvSpPr>
                <a:spLocks noChangeShapeType="1"/>
              </p:cNvSpPr>
              <p:nvPr/>
            </p:nvSpPr>
            <p:spPr bwMode="auto">
              <a:xfrm flipV="1">
                <a:off x="2471" y="3585"/>
                <a:ext cx="1" cy="47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490" name="Line 66"/>
              <p:cNvSpPr>
                <a:spLocks noChangeShapeType="1"/>
              </p:cNvSpPr>
              <p:nvPr/>
            </p:nvSpPr>
            <p:spPr bwMode="auto">
              <a:xfrm flipV="1">
                <a:off x="2549" y="3585"/>
                <a:ext cx="1" cy="47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491" name="Line 67"/>
              <p:cNvSpPr>
                <a:spLocks noChangeShapeType="1"/>
              </p:cNvSpPr>
              <p:nvPr/>
            </p:nvSpPr>
            <p:spPr bwMode="auto">
              <a:xfrm flipV="1">
                <a:off x="2611" y="3585"/>
                <a:ext cx="1" cy="47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492" name="Line 68"/>
              <p:cNvSpPr>
                <a:spLocks noChangeShapeType="1"/>
              </p:cNvSpPr>
              <p:nvPr/>
            </p:nvSpPr>
            <p:spPr bwMode="auto">
              <a:xfrm flipV="1">
                <a:off x="2689" y="3585"/>
                <a:ext cx="1" cy="47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493" name="Line 69"/>
              <p:cNvSpPr>
                <a:spLocks noChangeShapeType="1"/>
              </p:cNvSpPr>
              <p:nvPr/>
            </p:nvSpPr>
            <p:spPr bwMode="auto">
              <a:xfrm flipV="1">
                <a:off x="2767" y="3585"/>
                <a:ext cx="1" cy="47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494" name="Line 70"/>
              <p:cNvSpPr>
                <a:spLocks noChangeShapeType="1"/>
              </p:cNvSpPr>
              <p:nvPr/>
            </p:nvSpPr>
            <p:spPr bwMode="auto">
              <a:xfrm flipV="1">
                <a:off x="2845" y="3585"/>
                <a:ext cx="1" cy="47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495" name="Line 71"/>
              <p:cNvSpPr>
                <a:spLocks noChangeShapeType="1"/>
              </p:cNvSpPr>
              <p:nvPr/>
            </p:nvSpPr>
            <p:spPr bwMode="auto">
              <a:xfrm flipV="1">
                <a:off x="2923" y="3585"/>
                <a:ext cx="1" cy="47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496" name="Line 72"/>
              <p:cNvSpPr>
                <a:spLocks noChangeShapeType="1"/>
              </p:cNvSpPr>
              <p:nvPr/>
            </p:nvSpPr>
            <p:spPr bwMode="auto">
              <a:xfrm flipV="1">
                <a:off x="2985" y="3585"/>
                <a:ext cx="1" cy="47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497" name="Line 73"/>
              <p:cNvSpPr>
                <a:spLocks noChangeShapeType="1"/>
              </p:cNvSpPr>
              <p:nvPr/>
            </p:nvSpPr>
            <p:spPr bwMode="auto">
              <a:xfrm flipV="1">
                <a:off x="3047" y="3585"/>
                <a:ext cx="1" cy="47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498" name="Line 74"/>
              <p:cNvSpPr>
                <a:spLocks noChangeShapeType="1"/>
              </p:cNvSpPr>
              <p:nvPr/>
            </p:nvSpPr>
            <p:spPr bwMode="auto">
              <a:xfrm flipV="1">
                <a:off x="3125" y="3585"/>
                <a:ext cx="1" cy="47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499" name="Line 75"/>
              <p:cNvSpPr>
                <a:spLocks noChangeShapeType="1"/>
              </p:cNvSpPr>
              <p:nvPr/>
            </p:nvSpPr>
            <p:spPr bwMode="auto">
              <a:xfrm flipV="1">
                <a:off x="3203" y="3585"/>
                <a:ext cx="1" cy="47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00" name="Line 76"/>
              <p:cNvSpPr>
                <a:spLocks noChangeShapeType="1"/>
              </p:cNvSpPr>
              <p:nvPr/>
            </p:nvSpPr>
            <p:spPr bwMode="auto">
              <a:xfrm flipV="1">
                <a:off x="3281" y="3585"/>
                <a:ext cx="1" cy="47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01" name="Line 77"/>
              <p:cNvSpPr>
                <a:spLocks noChangeShapeType="1"/>
              </p:cNvSpPr>
              <p:nvPr/>
            </p:nvSpPr>
            <p:spPr bwMode="auto">
              <a:xfrm flipV="1">
                <a:off x="3343" y="3585"/>
                <a:ext cx="1" cy="47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02" name="Line 78"/>
              <p:cNvSpPr>
                <a:spLocks noChangeShapeType="1"/>
              </p:cNvSpPr>
              <p:nvPr/>
            </p:nvSpPr>
            <p:spPr bwMode="auto">
              <a:xfrm flipV="1">
                <a:off x="3421" y="3585"/>
                <a:ext cx="1" cy="47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03" name="Line 79"/>
              <p:cNvSpPr>
                <a:spLocks noChangeShapeType="1"/>
              </p:cNvSpPr>
              <p:nvPr/>
            </p:nvSpPr>
            <p:spPr bwMode="auto">
              <a:xfrm flipV="1">
                <a:off x="3499" y="3585"/>
                <a:ext cx="1" cy="47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04" name="Line 80"/>
              <p:cNvSpPr>
                <a:spLocks noChangeShapeType="1"/>
              </p:cNvSpPr>
              <p:nvPr/>
            </p:nvSpPr>
            <p:spPr bwMode="auto">
              <a:xfrm flipV="1">
                <a:off x="3577" y="3585"/>
                <a:ext cx="1" cy="47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05" name="Line 81"/>
              <p:cNvSpPr>
                <a:spLocks noChangeShapeType="1"/>
              </p:cNvSpPr>
              <p:nvPr/>
            </p:nvSpPr>
            <p:spPr bwMode="auto">
              <a:xfrm flipV="1">
                <a:off x="3654" y="3585"/>
                <a:ext cx="1" cy="47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06" name="Line 82"/>
              <p:cNvSpPr>
                <a:spLocks noChangeShapeType="1"/>
              </p:cNvSpPr>
              <p:nvPr/>
            </p:nvSpPr>
            <p:spPr bwMode="auto">
              <a:xfrm flipV="1">
                <a:off x="3717" y="3585"/>
                <a:ext cx="1" cy="47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07" name="Line 83"/>
              <p:cNvSpPr>
                <a:spLocks noChangeShapeType="1"/>
              </p:cNvSpPr>
              <p:nvPr/>
            </p:nvSpPr>
            <p:spPr bwMode="auto">
              <a:xfrm flipV="1">
                <a:off x="3795" y="3585"/>
                <a:ext cx="1" cy="47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08" name="Line 84"/>
              <p:cNvSpPr>
                <a:spLocks noChangeShapeType="1"/>
              </p:cNvSpPr>
              <p:nvPr/>
            </p:nvSpPr>
            <p:spPr bwMode="auto">
              <a:xfrm flipV="1">
                <a:off x="3872" y="3585"/>
                <a:ext cx="1" cy="47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09" name="Line 85"/>
              <p:cNvSpPr>
                <a:spLocks noChangeShapeType="1"/>
              </p:cNvSpPr>
              <p:nvPr/>
            </p:nvSpPr>
            <p:spPr bwMode="auto">
              <a:xfrm flipV="1">
                <a:off x="3950" y="3585"/>
                <a:ext cx="1" cy="47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10" name="Line 86"/>
              <p:cNvSpPr>
                <a:spLocks noChangeShapeType="1"/>
              </p:cNvSpPr>
              <p:nvPr/>
            </p:nvSpPr>
            <p:spPr bwMode="auto">
              <a:xfrm flipV="1">
                <a:off x="4028" y="3585"/>
                <a:ext cx="1" cy="47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11" name="Line 87"/>
              <p:cNvSpPr>
                <a:spLocks noChangeShapeType="1"/>
              </p:cNvSpPr>
              <p:nvPr/>
            </p:nvSpPr>
            <p:spPr bwMode="auto">
              <a:xfrm flipV="1">
                <a:off x="4090" y="3585"/>
                <a:ext cx="1" cy="47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12" name="Line 88"/>
              <p:cNvSpPr>
                <a:spLocks noChangeShapeType="1"/>
              </p:cNvSpPr>
              <p:nvPr/>
            </p:nvSpPr>
            <p:spPr bwMode="auto">
              <a:xfrm flipV="1">
                <a:off x="4168" y="3585"/>
                <a:ext cx="1" cy="47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13" name="Line 89"/>
              <p:cNvSpPr>
                <a:spLocks noChangeShapeType="1"/>
              </p:cNvSpPr>
              <p:nvPr/>
            </p:nvSpPr>
            <p:spPr bwMode="auto">
              <a:xfrm flipV="1">
                <a:off x="4246" y="3585"/>
                <a:ext cx="1" cy="47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14" name="Line 90"/>
              <p:cNvSpPr>
                <a:spLocks noChangeShapeType="1"/>
              </p:cNvSpPr>
              <p:nvPr/>
            </p:nvSpPr>
            <p:spPr bwMode="auto">
              <a:xfrm flipV="1">
                <a:off x="4324" y="3585"/>
                <a:ext cx="1" cy="47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15" name="Line 91"/>
              <p:cNvSpPr>
                <a:spLocks noChangeShapeType="1"/>
              </p:cNvSpPr>
              <p:nvPr/>
            </p:nvSpPr>
            <p:spPr bwMode="auto">
              <a:xfrm flipV="1">
                <a:off x="4402" y="3585"/>
                <a:ext cx="1" cy="47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16" name="Line 92"/>
              <p:cNvSpPr>
                <a:spLocks noChangeShapeType="1"/>
              </p:cNvSpPr>
              <p:nvPr/>
            </p:nvSpPr>
            <p:spPr bwMode="auto">
              <a:xfrm flipV="1">
                <a:off x="4464" y="3585"/>
                <a:ext cx="1" cy="47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17" name="Line 93"/>
              <p:cNvSpPr>
                <a:spLocks noChangeShapeType="1"/>
              </p:cNvSpPr>
              <p:nvPr/>
            </p:nvSpPr>
            <p:spPr bwMode="auto">
              <a:xfrm flipV="1">
                <a:off x="4542" y="3585"/>
                <a:ext cx="1" cy="47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18" name="Line 94"/>
              <p:cNvSpPr>
                <a:spLocks noChangeShapeType="1"/>
              </p:cNvSpPr>
              <p:nvPr/>
            </p:nvSpPr>
            <p:spPr bwMode="auto">
              <a:xfrm flipV="1">
                <a:off x="4620" y="3585"/>
                <a:ext cx="1" cy="47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19" name="Line 95"/>
              <p:cNvSpPr>
                <a:spLocks noChangeShapeType="1"/>
              </p:cNvSpPr>
              <p:nvPr/>
            </p:nvSpPr>
            <p:spPr bwMode="auto">
              <a:xfrm flipV="1">
                <a:off x="4698" y="3585"/>
                <a:ext cx="1" cy="47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20" name="Line 96"/>
              <p:cNvSpPr>
                <a:spLocks noChangeShapeType="1"/>
              </p:cNvSpPr>
              <p:nvPr/>
            </p:nvSpPr>
            <p:spPr bwMode="auto">
              <a:xfrm flipV="1">
                <a:off x="4775" y="3585"/>
                <a:ext cx="1" cy="47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21" name="Line 97"/>
              <p:cNvSpPr>
                <a:spLocks noChangeShapeType="1"/>
              </p:cNvSpPr>
              <p:nvPr/>
            </p:nvSpPr>
            <p:spPr bwMode="auto">
              <a:xfrm flipV="1">
                <a:off x="4838" y="3585"/>
                <a:ext cx="1" cy="47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22" name="Line 98"/>
              <p:cNvSpPr>
                <a:spLocks noChangeShapeType="1"/>
              </p:cNvSpPr>
              <p:nvPr/>
            </p:nvSpPr>
            <p:spPr bwMode="auto">
              <a:xfrm flipV="1">
                <a:off x="4915" y="3585"/>
                <a:ext cx="1" cy="47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23" name="Line 99"/>
              <p:cNvSpPr>
                <a:spLocks noChangeShapeType="1"/>
              </p:cNvSpPr>
              <p:nvPr/>
            </p:nvSpPr>
            <p:spPr bwMode="auto">
              <a:xfrm flipV="1">
                <a:off x="1568" y="3585"/>
                <a:ext cx="1" cy="93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24" name="Line 100"/>
              <p:cNvSpPr>
                <a:spLocks noChangeShapeType="1"/>
              </p:cNvSpPr>
              <p:nvPr/>
            </p:nvSpPr>
            <p:spPr bwMode="auto">
              <a:xfrm flipV="1">
                <a:off x="1942" y="3585"/>
                <a:ext cx="1" cy="93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25" name="Line 101"/>
              <p:cNvSpPr>
                <a:spLocks noChangeShapeType="1"/>
              </p:cNvSpPr>
              <p:nvPr/>
            </p:nvSpPr>
            <p:spPr bwMode="auto">
              <a:xfrm flipV="1">
                <a:off x="2316" y="3585"/>
                <a:ext cx="1" cy="93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26" name="Line 102"/>
              <p:cNvSpPr>
                <a:spLocks noChangeShapeType="1"/>
              </p:cNvSpPr>
              <p:nvPr/>
            </p:nvSpPr>
            <p:spPr bwMode="auto">
              <a:xfrm flipV="1">
                <a:off x="2689" y="3585"/>
                <a:ext cx="1" cy="93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27" name="Line 103"/>
              <p:cNvSpPr>
                <a:spLocks noChangeShapeType="1"/>
              </p:cNvSpPr>
              <p:nvPr/>
            </p:nvSpPr>
            <p:spPr bwMode="auto">
              <a:xfrm flipV="1">
                <a:off x="3047" y="3585"/>
                <a:ext cx="1" cy="93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28" name="Line 104"/>
              <p:cNvSpPr>
                <a:spLocks noChangeShapeType="1"/>
              </p:cNvSpPr>
              <p:nvPr/>
            </p:nvSpPr>
            <p:spPr bwMode="auto">
              <a:xfrm flipV="1">
                <a:off x="3421" y="3585"/>
                <a:ext cx="1" cy="93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29" name="Line 105"/>
              <p:cNvSpPr>
                <a:spLocks noChangeShapeType="1"/>
              </p:cNvSpPr>
              <p:nvPr/>
            </p:nvSpPr>
            <p:spPr bwMode="auto">
              <a:xfrm flipV="1">
                <a:off x="3795" y="3585"/>
                <a:ext cx="1" cy="93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30" name="Line 106"/>
              <p:cNvSpPr>
                <a:spLocks noChangeShapeType="1"/>
              </p:cNvSpPr>
              <p:nvPr/>
            </p:nvSpPr>
            <p:spPr bwMode="auto">
              <a:xfrm flipV="1">
                <a:off x="4168" y="3585"/>
                <a:ext cx="1" cy="93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31" name="Line 107"/>
              <p:cNvSpPr>
                <a:spLocks noChangeShapeType="1"/>
              </p:cNvSpPr>
              <p:nvPr/>
            </p:nvSpPr>
            <p:spPr bwMode="auto">
              <a:xfrm flipV="1">
                <a:off x="4542" y="3585"/>
                <a:ext cx="1" cy="93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32" name="Line 108"/>
              <p:cNvSpPr>
                <a:spLocks noChangeShapeType="1"/>
              </p:cNvSpPr>
              <p:nvPr/>
            </p:nvSpPr>
            <p:spPr bwMode="auto">
              <a:xfrm flipV="1">
                <a:off x="4915" y="3585"/>
                <a:ext cx="1" cy="93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33" name="Line 109"/>
              <p:cNvSpPr>
                <a:spLocks noChangeShapeType="1"/>
              </p:cNvSpPr>
              <p:nvPr/>
            </p:nvSpPr>
            <p:spPr bwMode="auto">
              <a:xfrm flipV="1">
                <a:off x="1568" y="238"/>
                <a:ext cx="1" cy="3347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34" name="Line 110"/>
              <p:cNvSpPr>
                <a:spLocks noChangeShapeType="1"/>
              </p:cNvSpPr>
              <p:nvPr/>
            </p:nvSpPr>
            <p:spPr bwMode="auto">
              <a:xfrm>
                <a:off x="1568" y="3585"/>
                <a:ext cx="3347" cy="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35" name="Line 111"/>
              <p:cNvSpPr>
                <a:spLocks noChangeShapeType="1"/>
              </p:cNvSpPr>
              <p:nvPr/>
            </p:nvSpPr>
            <p:spPr bwMode="auto">
              <a:xfrm flipH="1">
                <a:off x="2814" y="986"/>
                <a:ext cx="280" cy="1"/>
              </a:xfrm>
              <a:prstGeom prst="line">
                <a:avLst/>
              </a:prstGeom>
              <a:noFill/>
              <a:ln w="25400">
                <a:solidFill>
                  <a:srgbClr val="0C0CFF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36" name="Line 112"/>
              <p:cNvSpPr>
                <a:spLocks noChangeShapeType="1"/>
              </p:cNvSpPr>
              <p:nvPr/>
            </p:nvSpPr>
            <p:spPr bwMode="auto">
              <a:xfrm>
                <a:off x="3094" y="923"/>
                <a:ext cx="1" cy="109"/>
              </a:xfrm>
              <a:prstGeom prst="line">
                <a:avLst/>
              </a:prstGeom>
              <a:noFill/>
              <a:ln w="25400">
                <a:solidFill>
                  <a:srgbClr val="0C0CFF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37" name="Line 113"/>
              <p:cNvSpPr>
                <a:spLocks noChangeShapeType="1"/>
              </p:cNvSpPr>
              <p:nvPr/>
            </p:nvSpPr>
            <p:spPr bwMode="auto">
              <a:xfrm>
                <a:off x="2814" y="923"/>
                <a:ext cx="1" cy="109"/>
              </a:xfrm>
              <a:prstGeom prst="line">
                <a:avLst/>
              </a:prstGeom>
              <a:noFill/>
              <a:ln w="25400">
                <a:solidFill>
                  <a:srgbClr val="0C0CFF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38" name="Line 114"/>
              <p:cNvSpPr>
                <a:spLocks noChangeShapeType="1"/>
              </p:cNvSpPr>
              <p:nvPr/>
            </p:nvSpPr>
            <p:spPr bwMode="auto">
              <a:xfrm flipH="1">
                <a:off x="2487" y="1250"/>
                <a:ext cx="233" cy="1"/>
              </a:xfrm>
              <a:prstGeom prst="line">
                <a:avLst/>
              </a:prstGeom>
              <a:noFill/>
              <a:ln w="25400">
                <a:solidFill>
                  <a:srgbClr val="0C0CFF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39" name="Line 115"/>
              <p:cNvSpPr>
                <a:spLocks noChangeShapeType="1"/>
              </p:cNvSpPr>
              <p:nvPr/>
            </p:nvSpPr>
            <p:spPr bwMode="auto">
              <a:xfrm>
                <a:off x="2720" y="1188"/>
                <a:ext cx="1" cy="124"/>
              </a:xfrm>
              <a:prstGeom prst="line">
                <a:avLst/>
              </a:prstGeom>
              <a:noFill/>
              <a:ln w="25400">
                <a:solidFill>
                  <a:srgbClr val="0C0CFF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40" name="Line 116"/>
              <p:cNvSpPr>
                <a:spLocks noChangeShapeType="1"/>
              </p:cNvSpPr>
              <p:nvPr/>
            </p:nvSpPr>
            <p:spPr bwMode="auto">
              <a:xfrm>
                <a:off x="2487" y="1188"/>
                <a:ext cx="1" cy="124"/>
              </a:xfrm>
              <a:prstGeom prst="line">
                <a:avLst/>
              </a:prstGeom>
              <a:noFill/>
              <a:ln w="25400">
                <a:solidFill>
                  <a:srgbClr val="0C0CFF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41" name="Line 117"/>
              <p:cNvSpPr>
                <a:spLocks noChangeShapeType="1"/>
              </p:cNvSpPr>
              <p:nvPr/>
            </p:nvSpPr>
            <p:spPr bwMode="auto">
              <a:xfrm flipH="1">
                <a:off x="2331" y="1764"/>
                <a:ext cx="187" cy="1"/>
              </a:xfrm>
              <a:prstGeom prst="line">
                <a:avLst/>
              </a:prstGeom>
              <a:noFill/>
              <a:ln w="25400">
                <a:solidFill>
                  <a:srgbClr val="0C0CFF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42" name="Line 118"/>
              <p:cNvSpPr>
                <a:spLocks noChangeShapeType="1"/>
              </p:cNvSpPr>
              <p:nvPr/>
            </p:nvSpPr>
            <p:spPr bwMode="auto">
              <a:xfrm>
                <a:off x="2518" y="1702"/>
                <a:ext cx="1" cy="109"/>
              </a:xfrm>
              <a:prstGeom prst="line">
                <a:avLst/>
              </a:prstGeom>
              <a:noFill/>
              <a:ln w="25400">
                <a:solidFill>
                  <a:srgbClr val="0C0CFF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43" name="Line 119"/>
              <p:cNvSpPr>
                <a:spLocks noChangeShapeType="1"/>
              </p:cNvSpPr>
              <p:nvPr/>
            </p:nvSpPr>
            <p:spPr bwMode="auto">
              <a:xfrm>
                <a:off x="2331" y="1702"/>
                <a:ext cx="1" cy="109"/>
              </a:xfrm>
              <a:prstGeom prst="line">
                <a:avLst/>
              </a:prstGeom>
              <a:noFill/>
              <a:ln w="25400">
                <a:solidFill>
                  <a:srgbClr val="0C0CFF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44" name="Line 120"/>
              <p:cNvSpPr>
                <a:spLocks noChangeShapeType="1"/>
              </p:cNvSpPr>
              <p:nvPr/>
            </p:nvSpPr>
            <p:spPr bwMode="auto">
              <a:xfrm flipH="1">
                <a:off x="2238" y="1935"/>
                <a:ext cx="156" cy="1"/>
              </a:xfrm>
              <a:prstGeom prst="line">
                <a:avLst/>
              </a:prstGeom>
              <a:noFill/>
              <a:ln w="25400">
                <a:solidFill>
                  <a:srgbClr val="0C0CFF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45" name="Line 121"/>
              <p:cNvSpPr>
                <a:spLocks noChangeShapeType="1"/>
              </p:cNvSpPr>
              <p:nvPr/>
            </p:nvSpPr>
            <p:spPr bwMode="auto">
              <a:xfrm>
                <a:off x="2394" y="1873"/>
                <a:ext cx="1" cy="109"/>
              </a:xfrm>
              <a:prstGeom prst="line">
                <a:avLst/>
              </a:prstGeom>
              <a:noFill/>
              <a:ln w="25400">
                <a:solidFill>
                  <a:srgbClr val="0C0CFF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46" name="Line 122"/>
              <p:cNvSpPr>
                <a:spLocks noChangeShapeType="1"/>
              </p:cNvSpPr>
              <p:nvPr/>
            </p:nvSpPr>
            <p:spPr bwMode="auto">
              <a:xfrm>
                <a:off x="2238" y="1873"/>
                <a:ext cx="1" cy="109"/>
              </a:xfrm>
              <a:prstGeom prst="line">
                <a:avLst/>
              </a:prstGeom>
              <a:noFill/>
              <a:ln w="25400">
                <a:solidFill>
                  <a:srgbClr val="0C0CFF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47" name="Line 123"/>
              <p:cNvSpPr>
                <a:spLocks noChangeShapeType="1"/>
              </p:cNvSpPr>
              <p:nvPr/>
            </p:nvSpPr>
            <p:spPr bwMode="auto">
              <a:xfrm flipH="1">
                <a:off x="2129" y="2651"/>
                <a:ext cx="140" cy="1"/>
              </a:xfrm>
              <a:prstGeom prst="line">
                <a:avLst/>
              </a:prstGeom>
              <a:noFill/>
              <a:ln w="25400">
                <a:solidFill>
                  <a:srgbClr val="0C0CFF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48" name="Line 124"/>
              <p:cNvSpPr>
                <a:spLocks noChangeShapeType="1"/>
              </p:cNvSpPr>
              <p:nvPr/>
            </p:nvSpPr>
            <p:spPr bwMode="auto">
              <a:xfrm>
                <a:off x="2269" y="2589"/>
                <a:ext cx="1" cy="109"/>
              </a:xfrm>
              <a:prstGeom prst="line">
                <a:avLst/>
              </a:prstGeom>
              <a:noFill/>
              <a:ln w="25400">
                <a:solidFill>
                  <a:srgbClr val="0C0CFF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49" name="Line 125"/>
              <p:cNvSpPr>
                <a:spLocks noChangeShapeType="1"/>
              </p:cNvSpPr>
              <p:nvPr/>
            </p:nvSpPr>
            <p:spPr bwMode="auto">
              <a:xfrm>
                <a:off x="2129" y="2589"/>
                <a:ext cx="1" cy="109"/>
              </a:xfrm>
              <a:prstGeom prst="line">
                <a:avLst/>
              </a:prstGeom>
              <a:noFill/>
              <a:ln w="25400">
                <a:solidFill>
                  <a:srgbClr val="0C0CFF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50" name="Line 126"/>
              <p:cNvSpPr>
                <a:spLocks noChangeShapeType="1"/>
              </p:cNvSpPr>
              <p:nvPr/>
            </p:nvSpPr>
            <p:spPr bwMode="auto">
              <a:xfrm flipH="1">
                <a:off x="1989" y="2760"/>
                <a:ext cx="109" cy="1"/>
              </a:xfrm>
              <a:prstGeom prst="line">
                <a:avLst/>
              </a:prstGeom>
              <a:noFill/>
              <a:ln w="25400">
                <a:solidFill>
                  <a:srgbClr val="0C0CFF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51" name="Line 127"/>
              <p:cNvSpPr>
                <a:spLocks noChangeShapeType="1"/>
              </p:cNvSpPr>
              <p:nvPr/>
            </p:nvSpPr>
            <p:spPr bwMode="auto">
              <a:xfrm>
                <a:off x="2098" y="2698"/>
                <a:ext cx="1" cy="109"/>
              </a:xfrm>
              <a:prstGeom prst="line">
                <a:avLst/>
              </a:prstGeom>
              <a:noFill/>
              <a:ln w="25400">
                <a:solidFill>
                  <a:srgbClr val="0C0CFF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52" name="Line 128"/>
              <p:cNvSpPr>
                <a:spLocks noChangeShapeType="1"/>
              </p:cNvSpPr>
              <p:nvPr/>
            </p:nvSpPr>
            <p:spPr bwMode="auto">
              <a:xfrm>
                <a:off x="1989" y="2698"/>
                <a:ext cx="1" cy="109"/>
              </a:xfrm>
              <a:prstGeom prst="line">
                <a:avLst/>
              </a:prstGeom>
              <a:noFill/>
              <a:ln w="25400">
                <a:solidFill>
                  <a:srgbClr val="0C0CFF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53" name="Line 129"/>
              <p:cNvSpPr>
                <a:spLocks noChangeShapeType="1"/>
              </p:cNvSpPr>
              <p:nvPr/>
            </p:nvSpPr>
            <p:spPr bwMode="auto">
              <a:xfrm flipH="1">
                <a:off x="2845" y="1297"/>
                <a:ext cx="280" cy="1"/>
              </a:xfrm>
              <a:prstGeom prst="line">
                <a:avLst/>
              </a:prstGeom>
              <a:noFill/>
              <a:ln w="25400">
                <a:solidFill>
                  <a:srgbClr val="00FF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54" name="Line 130"/>
              <p:cNvSpPr>
                <a:spLocks noChangeShapeType="1"/>
              </p:cNvSpPr>
              <p:nvPr/>
            </p:nvSpPr>
            <p:spPr bwMode="auto">
              <a:xfrm>
                <a:off x="3125" y="1235"/>
                <a:ext cx="1" cy="124"/>
              </a:xfrm>
              <a:prstGeom prst="line">
                <a:avLst/>
              </a:prstGeom>
              <a:noFill/>
              <a:ln w="25400">
                <a:solidFill>
                  <a:srgbClr val="00FF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55" name="Line 131"/>
              <p:cNvSpPr>
                <a:spLocks noChangeShapeType="1"/>
              </p:cNvSpPr>
              <p:nvPr/>
            </p:nvSpPr>
            <p:spPr bwMode="auto">
              <a:xfrm>
                <a:off x="2845" y="1235"/>
                <a:ext cx="1" cy="124"/>
              </a:xfrm>
              <a:prstGeom prst="line">
                <a:avLst/>
              </a:prstGeom>
              <a:noFill/>
              <a:ln w="25400">
                <a:solidFill>
                  <a:srgbClr val="00FF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56" name="Line 132"/>
              <p:cNvSpPr>
                <a:spLocks noChangeShapeType="1"/>
              </p:cNvSpPr>
              <p:nvPr/>
            </p:nvSpPr>
            <p:spPr bwMode="auto">
              <a:xfrm flipH="1">
                <a:off x="2534" y="1982"/>
                <a:ext cx="264" cy="1"/>
              </a:xfrm>
              <a:prstGeom prst="line">
                <a:avLst/>
              </a:prstGeom>
              <a:noFill/>
              <a:ln w="25400">
                <a:solidFill>
                  <a:srgbClr val="00FF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57" name="Line 133"/>
              <p:cNvSpPr>
                <a:spLocks noChangeShapeType="1"/>
              </p:cNvSpPr>
              <p:nvPr/>
            </p:nvSpPr>
            <p:spPr bwMode="auto">
              <a:xfrm>
                <a:off x="2798" y="1920"/>
                <a:ext cx="1" cy="108"/>
              </a:xfrm>
              <a:prstGeom prst="line">
                <a:avLst/>
              </a:prstGeom>
              <a:noFill/>
              <a:ln w="25400">
                <a:solidFill>
                  <a:srgbClr val="00FF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58" name="Line 134"/>
              <p:cNvSpPr>
                <a:spLocks noChangeShapeType="1"/>
              </p:cNvSpPr>
              <p:nvPr/>
            </p:nvSpPr>
            <p:spPr bwMode="auto">
              <a:xfrm>
                <a:off x="2534" y="1920"/>
                <a:ext cx="1" cy="108"/>
              </a:xfrm>
              <a:prstGeom prst="line">
                <a:avLst/>
              </a:prstGeom>
              <a:noFill/>
              <a:ln w="25400">
                <a:solidFill>
                  <a:srgbClr val="00FF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59" name="Line 135"/>
              <p:cNvSpPr>
                <a:spLocks noChangeShapeType="1"/>
              </p:cNvSpPr>
              <p:nvPr/>
            </p:nvSpPr>
            <p:spPr bwMode="auto">
              <a:xfrm flipH="1">
                <a:off x="4153" y="534"/>
                <a:ext cx="622" cy="1"/>
              </a:xfrm>
              <a:prstGeom prst="line">
                <a:avLst/>
              </a:prstGeom>
              <a:noFill/>
              <a:ln w="25400">
                <a:solidFill>
                  <a:srgbClr val="00FF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60" name="Line 136"/>
              <p:cNvSpPr>
                <a:spLocks noChangeShapeType="1"/>
              </p:cNvSpPr>
              <p:nvPr/>
            </p:nvSpPr>
            <p:spPr bwMode="auto">
              <a:xfrm>
                <a:off x="4775" y="472"/>
                <a:ext cx="1" cy="109"/>
              </a:xfrm>
              <a:prstGeom prst="line">
                <a:avLst/>
              </a:prstGeom>
              <a:noFill/>
              <a:ln w="25400">
                <a:solidFill>
                  <a:srgbClr val="00FF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61" name="Line 137"/>
              <p:cNvSpPr>
                <a:spLocks noChangeShapeType="1"/>
              </p:cNvSpPr>
              <p:nvPr/>
            </p:nvSpPr>
            <p:spPr bwMode="auto">
              <a:xfrm>
                <a:off x="4153" y="472"/>
                <a:ext cx="1" cy="109"/>
              </a:xfrm>
              <a:prstGeom prst="line">
                <a:avLst/>
              </a:prstGeom>
              <a:noFill/>
              <a:ln w="25400">
                <a:solidFill>
                  <a:srgbClr val="00FF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62" name="Line 138"/>
              <p:cNvSpPr>
                <a:spLocks noChangeShapeType="1"/>
              </p:cNvSpPr>
              <p:nvPr/>
            </p:nvSpPr>
            <p:spPr bwMode="auto">
              <a:xfrm flipH="1">
                <a:off x="2861" y="799"/>
                <a:ext cx="295" cy="1"/>
              </a:xfrm>
              <a:prstGeom prst="line">
                <a:avLst/>
              </a:prstGeom>
              <a:noFill/>
              <a:ln w="25400">
                <a:solidFill>
                  <a:srgbClr val="00FF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63" name="Line 139"/>
              <p:cNvSpPr>
                <a:spLocks noChangeShapeType="1"/>
              </p:cNvSpPr>
              <p:nvPr/>
            </p:nvSpPr>
            <p:spPr bwMode="auto">
              <a:xfrm>
                <a:off x="3156" y="737"/>
                <a:ext cx="1" cy="124"/>
              </a:xfrm>
              <a:prstGeom prst="line">
                <a:avLst/>
              </a:prstGeom>
              <a:noFill/>
              <a:ln w="25400">
                <a:solidFill>
                  <a:srgbClr val="00FF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64" name="Line 140"/>
              <p:cNvSpPr>
                <a:spLocks noChangeShapeType="1"/>
              </p:cNvSpPr>
              <p:nvPr/>
            </p:nvSpPr>
            <p:spPr bwMode="auto">
              <a:xfrm>
                <a:off x="2861" y="737"/>
                <a:ext cx="1" cy="124"/>
              </a:xfrm>
              <a:prstGeom prst="line">
                <a:avLst/>
              </a:prstGeom>
              <a:noFill/>
              <a:ln w="25400">
                <a:solidFill>
                  <a:srgbClr val="00FF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65" name="Line 141"/>
              <p:cNvSpPr>
                <a:spLocks noChangeShapeType="1"/>
              </p:cNvSpPr>
              <p:nvPr/>
            </p:nvSpPr>
            <p:spPr bwMode="auto">
              <a:xfrm flipH="1">
                <a:off x="2658" y="534"/>
                <a:ext cx="249" cy="1"/>
              </a:xfrm>
              <a:prstGeom prst="line">
                <a:avLst/>
              </a:prstGeom>
              <a:noFill/>
              <a:ln w="25400">
                <a:solidFill>
                  <a:srgbClr val="00FF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66" name="Line 142"/>
              <p:cNvSpPr>
                <a:spLocks noChangeShapeType="1"/>
              </p:cNvSpPr>
              <p:nvPr/>
            </p:nvSpPr>
            <p:spPr bwMode="auto">
              <a:xfrm>
                <a:off x="2907" y="472"/>
                <a:ext cx="1" cy="109"/>
              </a:xfrm>
              <a:prstGeom prst="line">
                <a:avLst/>
              </a:prstGeom>
              <a:noFill/>
              <a:ln w="25400">
                <a:solidFill>
                  <a:srgbClr val="00FF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67" name="Line 143"/>
              <p:cNvSpPr>
                <a:spLocks noChangeShapeType="1"/>
              </p:cNvSpPr>
              <p:nvPr/>
            </p:nvSpPr>
            <p:spPr bwMode="auto">
              <a:xfrm>
                <a:off x="2658" y="472"/>
                <a:ext cx="1" cy="109"/>
              </a:xfrm>
              <a:prstGeom prst="line">
                <a:avLst/>
              </a:prstGeom>
              <a:noFill/>
              <a:ln w="25400">
                <a:solidFill>
                  <a:srgbClr val="00FF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68" name="Freeform 144"/>
              <p:cNvSpPr>
                <a:spLocks/>
              </p:cNvSpPr>
              <p:nvPr/>
            </p:nvSpPr>
            <p:spPr bwMode="auto">
              <a:xfrm>
                <a:off x="1568" y="3647"/>
                <a:ext cx="16" cy="47"/>
              </a:xfrm>
              <a:custGeom>
                <a:avLst/>
                <a:gdLst/>
                <a:ahLst/>
                <a:cxnLst>
                  <a:cxn ang="0">
                    <a:pos x="0" y="47"/>
                  </a:cxn>
                  <a:cxn ang="0">
                    <a:pos x="0" y="47"/>
                  </a:cxn>
                  <a:cxn ang="0">
                    <a:pos x="0" y="47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16" y="31"/>
                  </a:cxn>
                  <a:cxn ang="0">
                    <a:pos x="16" y="31"/>
                  </a:cxn>
                  <a:cxn ang="0">
                    <a:pos x="16" y="16"/>
                  </a:cxn>
                  <a:cxn ang="0">
                    <a:pos x="16" y="16"/>
                  </a:cxn>
                  <a:cxn ang="0">
                    <a:pos x="16" y="16"/>
                  </a:cxn>
                  <a:cxn ang="0">
                    <a:pos x="16" y="16"/>
                  </a:cxn>
                  <a:cxn ang="0">
                    <a:pos x="16" y="0"/>
                  </a:cxn>
                </a:cxnLst>
                <a:rect l="0" t="0" r="r" b="b"/>
                <a:pathLst>
                  <a:path w="16" h="47">
                    <a:moveTo>
                      <a:pt x="0" y="47"/>
                    </a:moveTo>
                    <a:lnTo>
                      <a:pt x="0" y="47"/>
                    </a:lnTo>
                    <a:lnTo>
                      <a:pt x="0" y="47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16" y="31"/>
                    </a:lnTo>
                    <a:lnTo>
                      <a:pt x="16" y="31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6" y="0"/>
                    </a:lnTo>
                  </a:path>
                </a:pathLst>
              </a:custGeom>
              <a:noFill/>
              <a:ln w="25400">
                <a:solidFill>
                  <a:srgbClr val="0C0CFF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69" name="Freeform 145"/>
              <p:cNvSpPr>
                <a:spLocks/>
              </p:cNvSpPr>
              <p:nvPr/>
            </p:nvSpPr>
            <p:spPr bwMode="auto">
              <a:xfrm>
                <a:off x="1646" y="3492"/>
                <a:ext cx="16" cy="62"/>
              </a:xfrm>
              <a:custGeom>
                <a:avLst/>
                <a:gdLst/>
                <a:ahLst/>
                <a:cxnLst>
                  <a:cxn ang="0">
                    <a:pos x="0" y="62"/>
                  </a:cxn>
                  <a:cxn ang="0">
                    <a:pos x="0" y="46"/>
                  </a:cxn>
                  <a:cxn ang="0">
                    <a:pos x="0" y="46"/>
                  </a:cxn>
                  <a:cxn ang="0">
                    <a:pos x="0" y="46"/>
                  </a:cxn>
                  <a:cxn ang="0">
                    <a:pos x="0" y="46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16" y="15"/>
                  </a:cxn>
                  <a:cxn ang="0">
                    <a:pos x="16" y="15"/>
                  </a:cxn>
                  <a:cxn ang="0">
                    <a:pos x="16" y="15"/>
                  </a:cxn>
                  <a:cxn ang="0">
                    <a:pos x="16" y="15"/>
                  </a:cxn>
                  <a:cxn ang="0">
                    <a:pos x="16" y="0"/>
                  </a:cxn>
                </a:cxnLst>
                <a:rect l="0" t="0" r="r" b="b"/>
                <a:pathLst>
                  <a:path w="16" h="62">
                    <a:moveTo>
                      <a:pt x="0" y="62"/>
                    </a:moveTo>
                    <a:lnTo>
                      <a:pt x="0" y="46"/>
                    </a:lnTo>
                    <a:lnTo>
                      <a:pt x="0" y="46"/>
                    </a:lnTo>
                    <a:lnTo>
                      <a:pt x="0" y="46"/>
                    </a:lnTo>
                    <a:lnTo>
                      <a:pt x="0" y="46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16" y="15"/>
                    </a:lnTo>
                    <a:lnTo>
                      <a:pt x="16" y="15"/>
                    </a:lnTo>
                    <a:lnTo>
                      <a:pt x="16" y="15"/>
                    </a:lnTo>
                    <a:lnTo>
                      <a:pt x="16" y="15"/>
                    </a:lnTo>
                    <a:lnTo>
                      <a:pt x="16" y="0"/>
                    </a:lnTo>
                  </a:path>
                </a:pathLst>
              </a:custGeom>
              <a:noFill/>
              <a:ln w="25400">
                <a:solidFill>
                  <a:srgbClr val="0C0CFF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70" name="Freeform 146"/>
              <p:cNvSpPr>
                <a:spLocks/>
              </p:cNvSpPr>
              <p:nvPr/>
            </p:nvSpPr>
            <p:spPr bwMode="auto">
              <a:xfrm>
                <a:off x="1709" y="3352"/>
                <a:ext cx="15" cy="46"/>
              </a:xfrm>
              <a:custGeom>
                <a:avLst/>
                <a:gdLst/>
                <a:ahLst/>
                <a:cxnLst>
                  <a:cxn ang="0">
                    <a:pos x="0" y="46"/>
                  </a:cxn>
                  <a:cxn ang="0">
                    <a:pos x="0" y="46"/>
                  </a:cxn>
                  <a:cxn ang="0">
                    <a:pos x="0" y="46"/>
                  </a:cxn>
                  <a:cxn ang="0">
                    <a:pos x="0" y="46"/>
                  </a:cxn>
                  <a:cxn ang="0">
                    <a:pos x="0" y="46"/>
                  </a:cxn>
                  <a:cxn ang="0">
                    <a:pos x="0" y="46"/>
                  </a:cxn>
                  <a:cxn ang="0">
                    <a:pos x="0" y="46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15" y="31"/>
                  </a:cxn>
                  <a:cxn ang="0">
                    <a:pos x="15" y="31"/>
                  </a:cxn>
                  <a:cxn ang="0">
                    <a:pos x="15" y="15"/>
                  </a:cxn>
                  <a:cxn ang="0">
                    <a:pos x="15" y="15"/>
                  </a:cxn>
                  <a:cxn ang="0">
                    <a:pos x="15" y="15"/>
                  </a:cxn>
                  <a:cxn ang="0">
                    <a:pos x="15" y="15"/>
                  </a:cxn>
                  <a:cxn ang="0">
                    <a:pos x="15" y="0"/>
                  </a:cxn>
                </a:cxnLst>
                <a:rect l="0" t="0" r="r" b="b"/>
                <a:pathLst>
                  <a:path w="15" h="46">
                    <a:moveTo>
                      <a:pt x="0" y="46"/>
                    </a:moveTo>
                    <a:lnTo>
                      <a:pt x="0" y="46"/>
                    </a:lnTo>
                    <a:lnTo>
                      <a:pt x="0" y="46"/>
                    </a:lnTo>
                    <a:lnTo>
                      <a:pt x="0" y="46"/>
                    </a:lnTo>
                    <a:lnTo>
                      <a:pt x="0" y="46"/>
                    </a:lnTo>
                    <a:lnTo>
                      <a:pt x="0" y="46"/>
                    </a:lnTo>
                    <a:lnTo>
                      <a:pt x="0" y="46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15" y="31"/>
                    </a:lnTo>
                    <a:lnTo>
                      <a:pt x="15" y="31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15" y="0"/>
                    </a:lnTo>
                  </a:path>
                </a:pathLst>
              </a:custGeom>
              <a:noFill/>
              <a:ln w="25400">
                <a:solidFill>
                  <a:srgbClr val="0C0CFF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71" name="Freeform 147"/>
              <p:cNvSpPr>
                <a:spLocks/>
              </p:cNvSpPr>
              <p:nvPr/>
            </p:nvSpPr>
            <p:spPr bwMode="auto">
              <a:xfrm>
                <a:off x="1786" y="3196"/>
                <a:ext cx="16" cy="62"/>
              </a:xfrm>
              <a:custGeom>
                <a:avLst/>
                <a:gdLst/>
                <a:ahLst/>
                <a:cxnLst>
                  <a:cxn ang="0">
                    <a:pos x="0" y="62"/>
                  </a:cxn>
                  <a:cxn ang="0">
                    <a:pos x="0" y="47"/>
                  </a:cxn>
                  <a:cxn ang="0">
                    <a:pos x="0" y="47"/>
                  </a:cxn>
                  <a:cxn ang="0">
                    <a:pos x="0" y="47"/>
                  </a:cxn>
                  <a:cxn ang="0">
                    <a:pos x="0" y="47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16" y="15"/>
                  </a:cxn>
                  <a:cxn ang="0">
                    <a:pos x="16" y="15"/>
                  </a:cxn>
                  <a:cxn ang="0">
                    <a:pos x="16" y="15"/>
                  </a:cxn>
                  <a:cxn ang="0">
                    <a:pos x="16" y="15"/>
                  </a:cxn>
                  <a:cxn ang="0">
                    <a:pos x="16" y="0"/>
                  </a:cxn>
                </a:cxnLst>
                <a:rect l="0" t="0" r="r" b="b"/>
                <a:pathLst>
                  <a:path w="16" h="62">
                    <a:moveTo>
                      <a:pt x="0" y="62"/>
                    </a:moveTo>
                    <a:lnTo>
                      <a:pt x="0" y="47"/>
                    </a:lnTo>
                    <a:lnTo>
                      <a:pt x="0" y="47"/>
                    </a:lnTo>
                    <a:lnTo>
                      <a:pt x="0" y="47"/>
                    </a:lnTo>
                    <a:lnTo>
                      <a:pt x="0" y="47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16" y="15"/>
                    </a:lnTo>
                    <a:lnTo>
                      <a:pt x="16" y="15"/>
                    </a:lnTo>
                    <a:lnTo>
                      <a:pt x="16" y="15"/>
                    </a:lnTo>
                    <a:lnTo>
                      <a:pt x="16" y="15"/>
                    </a:lnTo>
                    <a:lnTo>
                      <a:pt x="16" y="0"/>
                    </a:lnTo>
                  </a:path>
                </a:pathLst>
              </a:custGeom>
              <a:noFill/>
              <a:ln w="25400">
                <a:solidFill>
                  <a:srgbClr val="0C0CFF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72" name="Freeform 148"/>
              <p:cNvSpPr>
                <a:spLocks/>
              </p:cNvSpPr>
              <p:nvPr/>
            </p:nvSpPr>
            <p:spPr bwMode="auto">
              <a:xfrm>
                <a:off x="1849" y="3040"/>
                <a:ext cx="31" cy="63"/>
              </a:xfrm>
              <a:custGeom>
                <a:avLst/>
                <a:gdLst/>
                <a:ahLst/>
                <a:cxnLst>
                  <a:cxn ang="0">
                    <a:pos x="0" y="63"/>
                  </a:cxn>
                  <a:cxn ang="0">
                    <a:pos x="0" y="63"/>
                  </a:cxn>
                  <a:cxn ang="0">
                    <a:pos x="0" y="63"/>
                  </a:cxn>
                  <a:cxn ang="0">
                    <a:pos x="0" y="63"/>
                  </a:cxn>
                  <a:cxn ang="0">
                    <a:pos x="0" y="63"/>
                  </a:cxn>
                  <a:cxn ang="0">
                    <a:pos x="0" y="47"/>
                  </a:cxn>
                  <a:cxn ang="0">
                    <a:pos x="0" y="47"/>
                  </a:cxn>
                  <a:cxn ang="0">
                    <a:pos x="0" y="47"/>
                  </a:cxn>
                  <a:cxn ang="0">
                    <a:pos x="0" y="47"/>
                  </a:cxn>
                  <a:cxn ang="0">
                    <a:pos x="15" y="31"/>
                  </a:cxn>
                  <a:cxn ang="0">
                    <a:pos x="15" y="31"/>
                  </a:cxn>
                  <a:cxn ang="0">
                    <a:pos x="15" y="31"/>
                  </a:cxn>
                  <a:cxn ang="0">
                    <a:pos x="15" y="31"/>
                  </a:cxn>
                  <a:cxn ang="0">
                    <a:pos x="15" y="16"/>
                  </a:cxn>
                  <a:cxn ang="0">
                    <a:pos x="15" y="16"/>
                  </a:cxn>
                  <a:cxn ang="0">
                    <a:pos x="15" y="16"/>
                  </a:cxn>
                  <a:cxn ang="0">
                    <a:pos x="15" y="16"/>
                  </a:cxn>
                  <a:cxn ang="0">
                    <a:pos x="31" y="0"/>
                  </a:cxn>
                </a:cxnLst>
                <a:rect l="0" t="0" r="r" b="b"/>
                <a:pathLst>
                  <a:path w="31" h="63">
                    <a:moveTo>
                      <a:pt x="0" y="63"/>
                    </a:moveTo>
                    <a:lnTo>
                      <a:pt x="0" y="63"/>
                    </a:lnTo>
                    <a:lnTo>
                      <a:pt x="0" y="63"/>
                    </a:lnTo>
                    <a:lnTo>
                      <a:pt x="0" y="63"/>
                    </a:lnTo>
                    <a:lnTo>
                      <a:pt x="0" y="63"/>
                    </a:lnTo>
                    <a:lnTo>
                      <a:pt x="0" y="47"/>
                    </a:lnTo>
                    <a:lnTo>
                      <a:pt x="0" y="47"/>
                    </a:lnTo>
                    <a:lnTo>
                      <a:pt x="0" y="47"/>
                    </a:lnTo>
                    <a:lnTo>
                      <a:pt x="0" y="47"/>
                    </a:lnTo>
                    <a:lnTo>
                      <a:pt x="15" y="31"/>
                    </a:lnTo>
                    <a:lnTo>
                      <a:pt x="15" y="31"/>
                    </a:lnTo>
                    <a:lnTo>
                      <a:pt x="15" y="31"/>
                    </a:lnTo>
                    <a:lnTo>
                      <a:pt x="15" y="31"/>
                    </a:lnTo>
                    <a:lnTo>
                      <a:pt x="15" y="16"/>
                    </a:lnTo>
                    <a:lnTo>
                      <a:pt x="15" y="16"/>
                    </a:lnTo>
                    <a:lnTo>
                      <a:pt x="15" y="16"/>
                    </a:lnTo>
                    <a:lnTo>
                      <a:pt x="15" y="16"/>
                    </a:lnTo>
                    <a:lnTo>
                      <a:pt x="31" y="0"/>
                    </a:lnTo>
                  </a:path>
                </a:pathLst>
              </a:custGeom>
              <a:noFill/>
              <a:ln w="25400">
                <a:solidFill>
                  <a:srgbClr val="0C0CFF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73" name="Freeform 149"/>
              <p:cNvSpPr>
                <a:spLocks/>
              </p:cNvSpPr>
              <p:nvPr/>
            </p:nvSpPr>
            <p:spPr bwMode="auto">
              <a:xfrm>
                <a:off x="1926" y="2900"/>
                <a:ext cx="16" cy="47"/>
              </a:xfrm>
              <a:custGeom>
                <a:avLst/>
                <a:gdLst/>
                <a:ahLst/>
                <a:cxnLst>
                  <a:cxn ang="0">
                    <a:pos x="0" y="47"/>
                  </a:cxn>
                  <a:cxn ang="0">
                    <a:pos x="0" y="47"/>
                  </a:cxn>
                  <a:cxn ang="0">
                    <a:pos x="0" y="47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16" y="16"/>
                  </a:cxn>
                  <a:cxn ang="0">
                    <a:pos x="16" y="16"/>
                  </a:cxn>
                  <a:cxn ang="0">
                    <a:pos x="16" y="0"/>
                  </a:cxn>
                </a:cxnLst>
                <a:rect l="0" t="0" r="r" b="b"/>
                <a:pathLst>
                  <a:path w="16" h="47">
                    <a:moveTo>
                      <a:pt x="0" y="47"/>
                    </a:moveTo>
                    <a:lnTo>
                      <a:pt x="0" y="47"/>
                    </a:lnTo>
                    <a:lnTo>
                      <a:pt x="0" y="47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6" y="0"/>
                    </a:lnTo>
                  </a:path>
                </a:pathLst>
              </a:custGeom>
              <a:noFill/>
              <a:ln w="25400">
                <a:solidFill>
                  <a:srgbClr val="0C0CFF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74" name="Freeform 150"/>
              <p:cNvSpPr>
                <a:spLocks/>
              </p:cNvSpPr>
              <p:nvPr/>
            </p:nvSpPr>
            <p:spPr bwMode="auto">
              <a:xfrm>
                <a:off x="1989" y="2760"/>
                <a:ext cx="15" cy="62"/>
              </a:xfrm>
              <a:custGeom>
                <a:avLst/>
                <a:gdLst/>
                <a:ahLst/>
                <a:cxnLst>
                  <a:cxn ang="0">
                    <a:pos x="0" y="62"/>
                  </a:cxn>
                  <a:cxn ang="0">
                    <a:pos x="0" y="47"/>
                  </a:cxn>
                  <a:cxn ang="0">
                    <a:pos x="0" y="47"/>
                  </a:cxn>
                  <a:cxn ang="0">
                    <a:pos x="0" y="47"/>
                  </a:cxn>
                  <a:cxn ang="0">
                    <a:pos x="0" y="47"/>
                  </a:cxn>
                  <a:cxn ang="0">
                    <a:pos x="0" y="47"/>
                  </a:cxn>
                  <a:cxn ang="0">
                    <a:pos x="0" y="47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15" y="16"/>
                  </a:cxn>
                  <a:cxn ang="0">
                    <a:pos x="15" y="16"/>
                  </a:cxn>
                  <a:cxn ang="0">
                    <a:pos x="15" y="16"/>
                  </a:cxn>
                  <a:cxn ang="0">
                    <a:pos x="15" y="16"/>
                  </a:cxn>
                  <a:cxn ang="0">
                    <a:pos x="15" y="0"/>
                  </a:cxn>
                </a:cxnLst>
                <a:rect l="0" t="0" r="r" b="b"/>
                <a:pathLst>
                  <a:path w="15" h="62">
                    <a:moveTo>
                      <a:pt x="0" y="62"/>
                    </a:moveTo>
                    <a:lnTo>
                      <a:pt x="0" y="47"/>
                    </a:lnTo>
                    <a:lnTo>
                      <a:pt x="0" y="47"/>
                    </a:lnTo>
                    <a:lnTo>
                      <a:pt x="0" y="47"/>
                    </a:lnTo>
                    <a:lnTo>
                      <a:pt x="0" y="47"/>
                    </a:lnTo>
                    <a:lnTo>
                      <a:pt x="0" y="47"/>
                    </a:lnTo>
                    <a:lnTo>
                      <a:pt x="0" y="47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15" y="16"/>
                    </a:lnTo>
                    <a:lnTo>
                      <a:pt x="15" y="16"/>
                    </a:lnTo>
                    <a:lnTo>
                      <a:pt x="15" y="16"/>
                    </a:lnTo>
                    <a:lnTo>
                      <a:pt x="15" y="16"/>
                    </a:lnTo>
                    <a:lnTo>
                      <a:pt x="15" y="0"/>
                    </a:lnTo>
                  </a:path>
                </a:pathLst>
              </a:custGeom>
              <a:noFill/>
              <a:ln w="25400">
                <a:solidFill>
                  <a:srgbClr val="0C0CFF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75" name="Freeform 151"/>
              <p:cNvSpPr>
                <a:spLocks/>
              </p:cNvSpPr>
              <p:nvPr/>
            </p:nvSpPr>
            <p:spPr bwMode="auto">
              <a:xfrm>
                <a:off x="2051" y="2620"/>
                <a:ext cx="16" cy="47"/>
              </a:xfrm>
              <a:custGeom>
                <a:avLst/>
                <a:gdLst/>
                <a:ahLst/>
                <a:cxnLst>
                  <a:cxn ang="0">
                    <a:pos x="0" y="47"/>
                  </a:cxn>
                  <a:cxn ang="0">
                    <a:pos x="0" y="47"/>
                  </a:cxn>
                  <a:cxn ang="0">
                    <a:pos x="0" y="47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16" y="31"/>
                  </a:cxn>
                  <a:cxn ang="0">
                    <a:pos x="16" y="31"/>
                  </a:cxn>
                  <a:cxn ang="0">
                    <a:pos x="16" y="31"/>
                  </a:cxn>
                  <a:cxn ang="0">
                    <a:pos x="16" y="31"/>
                  </a:cxn>
                  <a:cxn ang="0">
                    <a:pos x="16" y="16"/>
                  </a:cxn>
                  <a:cxn ang="0">
                    <a:pos x="16" y="16"/>
                  </a:cxn>
                  <a:cxn ang="0">
                    <a:pos x="16" y="16"/>
                  </a:cxn>
                  <a:cxn ang="0">
                    <a:pos x="16" y="16"/>
                  </a:cxn>
                  <a:cxn ang="0">
                    <a:pos x="16" y="0"/>
                  </a:cxn>
                </a:cxnLst>
                <a:rect l="0" t="0" r="r" b="b"/>
                <a:pathLst>
                  <a:path w="16" h="47">
                    <a:moveTo>
                      <a:pt x="0" y="47"/>
                    </a:moveTo>
                    <a:lnTo>
                      <a:pt x="0" y="47"/>
                    </a:lnTo>
                    <a:lnTo>
                      <a:pt x="0" y="47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16" y="31"/>
                    </a:lnTo>
                    <a:lnTo>
                      <a:pt x="16" y="31"/>
                    </a:lnTo>
                    <a:lnTo>
                      <a:pt x="16" y="31"/>
                    </a:lnTo>
                    <a:lnTo>
                      <a:pt x="16" y="31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6" y="0"/>
                    </a:lnTo>
                  </a:path>
                </a:pathLst>
              </a:custGeom>
              <a:noFill/>
              <a:ln w="25400">
                <a:solidFill>
                  <a:srgbClr val="0C0CFF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76" name="Freeform 152"/>
              <p:cNvSpPr>
                <a:spLocks/>
              </p:cNvSpPr>
              <p:nvPr/>
            </p:nvSpPr>
            <p:spPr bwMode="auto">
              <a:xfrm>
                <a:off x="2113" y="2480"/>
                <a:ext cx="31" cy="47"/>
              </a:xfrm>
              <a:custGeom>
                <a:avLst/>
                <a:gdLst/>
                <a:ahLst/>
                <a:cxnLst>
                  <a:cxn ang="0">
                    <a:pos x="0" y="47"/>
                  </a:cxn>
                  <a:cxn ang="0">
                    <a:pos x="0" y="47"/>
                  </a:cxn>
                  <a:cxn ang="0">
                    <a:pos x="0" y="47"/>
                  </a:cxn>
                  <a:cxn ang="0">
                    <a:pos x="16" y="31"/>
                  </a:cxn>
                  <a:cxn ang="0">
                    <a:pos x="16" y="31"/>
                  </a:cxn>
                  <a:cxn ang="0">
                    <a:pos x="16" y="31"/>
                  </a:cxn>
                  <a:cxn ang="0">
                    <a:pos x="16" y="31"/>
                  </a:cxn>
                  <a:cxn ang="0">
                    <a:pos x="16" y="15"/>
                  </a:cxn>
                  <a:cxn ang="0">
                    <a:pos x="16" y="15"/>
                  </a:cxn>
                  <a:cxn ang="0">
                    <a:pos x="16" y="15"/>
                  </a:cxn>
                  <a:cxn ang="0">
                    <a:pos x="16" y="15"/>
                  </a:cxn>
                  <a:cxn ang="0">
                    <a:pos x="16" y="15"/>
                  </a:cxn>
                  <a:cxn ang="0">
                    <a:pos x="16" y="15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31" y="0"/>
                  </a:cxn>
                </a:cxnLst>
                <a:rect l="0" t="0" r="r" b="b"/>
                <a:pathLst>
                  <a:path w="31" h="47">
                    <a:moveTo>
                      <a:pt x="0" y="47"/>
                    </a:moveTo>
                    <a:lnTo>
                      <a:pt x="0" y="47"/>
                    </a:lnTo>
                    <a:lnTo>
                      <a:pt x="0" y="47"/>
                    </a:lnTo>
                    <a:lnTo>
                      <a:pt x="16" y="31"/>
                    </a:lnTo>
                    <a:lnTo>
                      <a:pt x="16" y="31"/>
                    </a:lnTo>
                    <a:lnTo>
                      <a:pt x="16" y="31"/>
                    </a:lnTo>
                    <a:lnTo>
                      <a:pt x="16" y="31"/>
                    </a:lnTo>
                    <a:lnTo>
                      <a:pt x="16" y="15"/>
                    </a:lnTo>
                    <a:lnTo>
                      <a:pt x="16" y="15"/>
                    </a:lnTo>
                    <a:lnTo>
                      <a:pt x="16" y="15"/>
                    </a:lnTo>
                    <a:lnTo>
                      <a:pt x="16" y="15"/>
                    </a:lnTo>
                    <a:lnTo>
                      <a:pt x="16" y="15"/>
                    </a:lnTo>
                    <a:lnTo>
                      <a:pt x="16" y="15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31" y="0"/>
                    </a:lnTo>
                  </a:path>
                </a:pathLst>
              </a:custGeom>
              <a:noFill/>
              <a:ln w="25400">
                <a:solidFill>
                  <a:srgbClr val="0C0CFF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77" name="Freeform 153"/>
              <p:cNvSpPr>
                <a:spLocks/>
              </p:cNvSpPr>
              <p:nvPr/>
            </p:nvSpPr>
            <p:spPr bwMode="auto">
              <a:xfrm>
                <a:off x="2176" y="2355"/>
                <a:ext cx="31" cy="31"/>
              </a:xfrm>
              <a:custGeom>
                <a:avLst/>
                <a:gdLst/>
                <a:ahLst/>
                <a:cxnLst>
                  <a:cxn ang="0">
                    <a:pos x="0" y="31"/>
                  </a:cxn>
                  <a:cxn ang="0">
                    <a:pos x="15" y="31"/>
                  </a:cxn>
                  <a:cxn ang="0">
                    <a:pos x="15" y="31"/>
                  </a:cxn>
                  <a:cxn ang="0">
                    <a:pos x="15" y="16"/>
                  </a:cxn>
                  <a:cxn ang="0">
                    <a:pos x="15" y="16"/>
                  </a:cxn>
                  <a:cxn ang="0">
                    <a:pos x="15" y="16"/>
                  </a:cxn>
                  <a:cxn ang="0">
                    <a:pos x="15" y="16"/>
                  </a:cxn>
                  <a:cxn ang="0">
                    <a:pos x="15" y="0"/>
                  </a:cxn>
                  <a:cxn ang="0">
                    <a:pos x="15" y="0"/>
                  </a:cxn>
                  <a:cxn ang="0">
                    <a:pos x="31" y="0"/>
                  </a:cxn>
                </a:cxnLst>
                <a:rect l="0" t="0" r="r" b="b"/>
                <a:pathLst>
                  <a:path w="31" h="31">
                    <a:moveTo>
                      <a:pt x="0" y="31"/>
                    </a:moveTo>
                    <a:lnTo>
                      <a:pt x="15" y="31"/>
                    </a:lnTo>
                    <a:lnTo>
                      <a:pt x="15" y="31"/>
                    </a:lnTo>
                    <a:lnTo>
                      <a:pt x="15" y="16"/>
                    </a:lnTo>
                    <a:lnTo>
                      <a:pt x="15" y="16"/>
                    </a:lnTo>
                    <a:lnTo>
                      <a:pt x="15" y="16"/>
                    </a:lnTo>
                    <a:lnTo>
                      <a:pt x="15" y="16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31" y="0"/>
                    </a:lnTo>
                  </a:path>
                </a:pathLst>
              </a:custGeom>
              <a:noFill/>
              <a:ln w="25400">
                <a:solidFill>
                  <a:srgbClr val="0C0CFF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78" name="Freeform 154"/>
              <p:cNvSpPr>
                <a:spLocks/>
              </p:cNvSpPr>
              <p:nvPr/>
            </p:nvSpPr>
            <p:spPr bwMode="auto">
              <a:xfrm>
                <a:off x="2238" y="2200"/>
                <a:ext cx="31" cy="62"/>
              </a:xfrm>
              <a:custGeom>
                <a:avLst/>
                <a:gdLst/>
                <a:ahLst/>
                <a:cxnLst>
                  <a:cxn ang="0">
                    <a:pos x="0" y="62"/>
                  </a:cxn>
                  <a:cxn ang="0">
                    <a:pos x="0" y="62"/>
                  </a:cxn>
                  <a:cxn ang="0">
                    <a:pos x="0" y="62"/>
                  </a:cxn>
                  <a:cxn ang="0">
                    <a:pos x="15" y="46"/>
                  </a:cxn>
                  <a:cxn ang="0">
                    <a:pos x="15" y="46"/>
                  </a:cxn>
                  <a:cxn ang="0">
                    <a:pos x="15" y="46"/>
                  </a:cxn>
                  <a:cxn ang="0">
                    <a:pos x="15" y="46"/>
                  </a:cxn>
                  <a:cxn ang="0">
                    <a:pos x="15" y="31"/>
                  </a:cxn>
                  <a:cxn ang="0">
                    <a:pos x="15" y="31"/>
                  </a:cxn>
                  <a:cxn ang="0">
                    <a:pos x="15" y="31"/>
                  </a:cxn>
                  <a:cxn ang="0">
                    <a:pos x="15" y="31"/>
                  </a:cxn>
                  <a:cxn ang="0">
                    <a:pos x="31" y="15"/>
                  </a:cxn>
                  <a:cxn ang="0">
                    <a:pos x="31" y="15"/>
                  </a:cxn>
                  <a:cxn ang="0">
                    <a:pos x="31" y="15"/>
                  </a:cxn>
                  <a:cxn ang="0">
                    <a:pos x="31" y="15"/>
                  </a:cxn>
                  <a:cxn ang="0">
                    <a:pos x="31" y="0"/>
                  </a:cxn>
                </a:cxnLst>
                <a:rect l="0" t="0" r="r" b="b"/>
                <a:pathLst>
                  <a:path w="31" h="62">
                    <a:moveTo>
                      <a:pt x="0" y="62"/>
                    </a:moveTo>
                    <a:lnTo>
                      <a:pt x="0" y="62"/>
                    </a:lnTo>
                    <a:lnTo>
                      <a:pt x="0" y="62"/>
                    </a:lnTo>
                    <a:lnTo>
                      <a:pt x="15" y="46"/>
                    </a:lnTo>
                    <a:lnTo>
                      <a:pt x="15" y="46"/>
                    </a:lnTo>
                    <a:lnTo>
                      <a:pt x="15" y="46"/>
                    </a:lnTo>
                    <a:lnTo>
                      <a:pt x="15" y="46"/>
                    </a:lnTo>
                    <a:lnTo>
                      <a:pt x="15" y="31"/>
                    </a:lnTo>
                    <a:lnTo>
                      <a:pt x="15" y="31"/>
                    </a:lnTo>
                    <a:lnTo>
                      <a:pt x="15" y="31"/>
                    </a:lnTo>
                    <a:lnTo>
                      <a:pt x="15" y="31"/>
                    </a:lnTo>
                    <a:lnTo>
                      <a:pt x="31" y="15"/>
                    </a:lnTo>
                    <a:lnTo>
                      <a:pt x="31" y="15"/>
                    </a:lnTo>
                    <a:lnTo>
                      <a:pt x="31" y="15"/>
                    </a:lnTo>
                    <a:lnTo>
                      <a:pt x="31" y="15"/>
                    </a:lnTo>
                    <a:lnTo>
                      <a:pt x="31" y="0"/>
                    </a:lnTo>
                  </a:path>
                </a:pathLst>
              </a:custGeom>
              <a:noFill/>
              <a:ln w="25400">
                <a:solidFill>
                  <a:srgbClr val="0C0CFF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79" name="Freeform 155"/>
              <p:cNvSpPr>
                <a:spLocks/>
              </p:cNvSpPr>
              <p:nvPr/>
            </p:nvSpPr>
            <p:spPr bwMode="auto">
              <a:xfrm>
                <a:off x="2316" y="2075"/>
                <a:ext cx="31" cy="47"/>
              </a:xfrm>
              <a:custGeom>
                <a:avLst/>
                <a:gdLst/>
                <a:ahLst/>
                <a:cxnLst>
                  <a:cxn ang="0">
                    <a:pos x="0" y="47"/>
                  </a:cxn>
                  <a:cxn ang="0">
                    <a:pos x="0" y="47"/>
                  </a:cxn>
                  <a:cxn ang="0">
                    <a:pos x="0" y="47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15" y="16"/>
                  </a:cxn>
                  <a:cxn ang="0">
                    <a:pos x="15" y="16"/>
                  </a:cxn>
                  <a:cxn ang="0">
                    <a:pos x="15" y="16"/>
                  </a:cxn>
                  <a:cxn ang="0">
                    <a:pos x="15" y="16"/>
                  </a:cxn>
                  <a:cxn ang="0">
                    <a:pos x="15" y="0"/>
                  </a:cxn>
                  <a:cxn ang="0">
                    <a:pos x="15" y="0"/>
                  </a:cxn>
                  <a:cxn ang="0">
                    <a:pos x="15" y="0"/>
                  </a:cxn>
                  <a:cxn ang="0">
                    <a:pos x="15" y="0"/>
                  </a:cxn>
                  <a:cxn ang="0">
                    <a:pos x="31" y="0"/>
                  </a:cxn>
                </a:cxnLst>
                <a:rect l="0" t="0" r="r" b="b"/>
                <a:pathLst>
                  <a:path w="31" h="47">
                    <a:moveTo>
                      <a:pt x="0" y="47"/>
                    </a:moveTo>
                    <a:lnTo>
                      <a:pt x="0" y="47"/>
                    </a:lnTo>
                    <a:lnTo>
                      <a:pt x="0" y="47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15" y="16"/>
                    </a:lnTo>
                    <a:lnTo>
                      <a:pt x="15" y="16"/>
                    </a:lnTo>
                    <a:lnTo>
                      <a:pt x="15" y="16"/>
                    </a:lnTo>
                    <a:lnTo>
                      <a:pt x="15" y="16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31" y="0"/>
                    </a:lnTo>
                  </a:path>
                </a:pathLst>
              </a:custGeom>
              <a:noFill/>
              <a:ln w="25400">
                <a:solidFill>
                  <a:srgbClr val="0C0CFF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80" name="Freeform 156"/>
              <p:cNvSpPr>
                <a:spLocks/>
              </p:cNvSpPr>
              <p:nvPr/>
            </p:nvSpPr>
            <p:spPr bwMode="auto">
              <a:xfrm>
                <a:off x="2394" y="1920"/>
                <a:ext cx="15" cy="46"/>
              </a:xfrm>
              <a:custGeom>
                <a:avLst/>
                <a:gdLst/>
                <a:ahLst/>
                <a:cxnLst>
                  <a:cxn ang="0">
                    <a:pos x="0" y="46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0" y="15"/>
                  </a:cxn>
                  <a:cxn ang="0">
                    <a:pos x="0" y="15"/>
                  </a:cxn>
                  <a:cxn ang="0">
                    <a:pos x="15" y="15"/>
                  </a:cxn>
                  <a:cxn ang="0">
                    <a:pos x="15" y="15"/>
                  </a:cxn>
                  <a:cxn ang="0">
                    <a:pos x="15" y="0"/>
                  </a:cxn>
                </a:cxnLst>
                <a:rect l="0" t="0" r="r" b="b"/>
                <a:pathLst>
                  <a:path w="15" h="46">
                    <a:moveTo>
                      <a:pt x="0" y="46"/>
                    </a:moveTo>
                    <a:lnTo>
                      <a:pt x="0" y="31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15" y="0"/>
                    </a:lnTo>
                  </a:path>
                </a:pathLst>
              </a:custGeom>
              <a:noFill/>
              <a:ln w="25400">
                <a:solidFill>
                  <a:srgbClr val="0C0CFF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81" name="Freeform 157"/>
              <p:cNvSpPr>
                <a:spLocks/>
              </p:cNvSpPr>
              <p:nvPr/>
            </p:nvSpPr>
            <p:spPr bwMode="auto">
              <a:xfrm>
                <a:off x="2456" y="1779"/>
                <a:ext cx="31" cy="47"/>
              </a:xfrm>
              <a:custGeom>
                <a:avLst/>
                <a:gdLst/>
                <a:ahLst/>
                <a:cxnLst>
                  <a:cxn ang="0">
                    <a:pos x="0" y="47"/>
                  </a:cxn>
                  <a:cxn ang="0">
                    <a:pos x="0" y="47"/>
                  </a:cxn>
                  <a:cxn ang="0">
                    <a:pos x="0" y="47"/>
                  </a:cxn>
                  <a:cxn ang="0">
                    <a:pos x="0" y="32"/>
                  </a:cxn>
                  <a:cxn ang="0">
                    <a:pos x="0" y="32"/>
                  </a:cxn>
                  <a:cxn ang="0">
                    <a:pos x="0" y="32"/>
                  </a:cxn>
                  <a:cxn ang="0">
                    <a:pos x="0" y="32"/>
                  </a:cxn>
                  <a:cxn ang="0">
                    <a:pos x="15" y="16"/>
                  </a:cxn>
                  <a:cxn ang="0">
                    <a:pos x="15" y="16"/>
                  </a:cxn>
                  <a:cxn ang="0">
                    <a:pos x="15" y="16"/>
                  </a:cxn>
                  <a:cxn ang="0">
                    <a:pos x="15" y="16"/>
                  </a:cxn>
                  <a:cxn ang="0">
                    <a:pos x="15" y="0"/>
                  </a:cxn>
                  <a:cxn ang="0">
                    <a:pos x="15" y="0"/>
                  </a:cxn>
                  <a:cxn ang="0">
                    <a:pos x="15" y="0"/>
                  </a:cxn>
                  <a:cxn ang="0">
                    <a:pos x="15" y="0"/>
                  </a:cxn>
                  <a:cxn ang="0">
                    <a:pos x="31" y="0"/>
                  </a:cxn>
                </a:cxnLst>
                <a:rect l="0" t="0" r="r" b="b"/>
                <a:pathLst>
                  <a:path w="31" h="47">
                    <a:moveTo>
                      <a:pt x="0" y="47"/>
                    </a:moveTo>
                    <a:lnTo>
                      <a:pt x="0" y="47"/>
                    </a:lnTo>
                    <a:lnTo>
                      <a:pt x="0" y="47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15" y="16"/>
                    </a:lnTo>
                    <a:lnTo>
                      <a:pt x="15" y="16"/>
                    </a:lnTo>
                    <a:lnTo>
                      <a:pt x="15" y="16"/>
                    </a:lnTo>
                    <a:lnTo>
                      <a:pt x="15" y="16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31" y="0"/>
                    </a:lnTo>
                  </a:path>
                </a:pathLst>
              </a:custGeom>
              <a:noFill/>
              <a:ln w="25400">
                <a:solidFill>
                  <a:srgbClr val="0C0CFF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82" name="Freeform 158"/>
              <p:cNvSpPr>
                <a:spLocks/>
              </p:cNvSpPr>
              <p:nvPr/>
            </p:nvSpPr>
            <p:spPr bwMode="auto">
              <a:xfrm>
                <a:off x="2534" y="1624"/>
                <a:ext cx="15" cy="46"/>
              </a:xfrm>
              <a:custGeom>
                <a:avLst/>
                <a:gdLst/>
                <a:ahLst/>
                <a:cxnLst>
                  <a:cxn ang="0">
                    <a:pos x="0" y="46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0" y="15"/>
                  </a:cxn>
                  <a:cxn ang="0">
                    <a:pos x="0" y="15"/>
                  </a:cxn>
                  <a:cxn ang="0">
                    <a:pos x="15" y="15"/>
                  </a:cxn>
                  <a:cxn ang="0">
                    <a:pos x="15" y="15"/>
                  </a:cxn>
                  <a:cxn ang="0">
                    <a:pos x="15" y="0"/>
                  </a:cxn>
                </a:cxnLst>
                <a:rect l="0" t="0" r="r" b="b"/>
                <a:pathLst>
                  <a:path w="15" h="46">
                    <a:moveTo>
                      <a:pt x="0" y="46"/>
                    </a:moveTo>
                    <a:lnTo>
                      <a:pt x="0" y="31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15" y="0"/>
                    </a:lnTo>
                  </a:path>
                </a:pathLst>
              </a:custGeom>
              <a:noFill/>
              <a:ln w="25400">
                <a:solidFill>
                  <a:srgbClr val="0C0CFF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83" name="Freeform 159"/>
              <p:cNvSpPr>
                <a:spLocks/>
              </p:cNvSpPr>
              <p:nvPr/>
            </p:nvSpPr>
            <p:spPr bwMode="auto">
              <a:xfrm>
                <a:off x="2596" y="1484"/>
                <a:ext cx="31" cy="46"/>
              </a:xfrm>
              <a:custGeom>
                <a:avLst/>
                <a:gdLst/>
                <a:ahLst/>
                <a:cxnLst>
                  <a:cxn ang="0">
                    <a:pos x="0" y="46"/>
                  </a:cxn>
                  <a:cxn ang="0">
                    <a:pos x="0" y="46"/>
                  </a:cxn>
                  <a:cxn ang="0">
                    <a:pos x="0" y="46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15" y="15"/>
                  </a:cxn>
                  <a:cxn ang="0">
                    <a:pos x="15" y="15"/>
                  </a:cxn>
                  <a:cxn ang="0">
                    <a:pos x="15" y="15"/>
                  </a:cxn>
                  <a:cxn ang="0">
                    <a:pos x="15" y="15"/>
                  </a:cxn>
                  <a:cxn ang="0">
                    <a:pos x="15" y="0"/>
                  </a:cxn>
                  <a:cxn ang="0">
                    <a:pos x="15" y="0"/>
                  </a:cxn>
                  <a:cxn ang="0">
                    <a:pos x="15" y="0"/>
                  </a:cxn>
                  <a:cxn ang="0">
                    <a:pos x="15" y="0"/>
                  </a:cxn>
                  <a:cxn ang="0">
                    <a:pos x="31" y="0"/>
                  </a:cxn>
                </a:cxnLst>
                <a:rect l="0" t="0" r="r" b="b"/>
                <a:pathLst>
                  <a:path w="31" h="46">
                    <a:moveTo>
                      <a:pt x="0" y="46"/>
                    </a:moveTo>
                    <a:lnTo>
                      <a:pt x="0" y="46"/>
                    </a:lnTo>
                    <a:lnTo>
                      <a:pt x="0" y="46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31" y="0"/>
                    </a:lnTo>
                  </a:path>
                </a:pathLst>
              </a:custGeom>
              <a:noFill/>
              <a:ln w="25400">
                <a:solidFill>
                  <a:srgbClr val="0C0CFF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84" name="Freeform 160"/>
              <p:cNvSpPr>
                <a:spLocks/>
              </p:cNvSpPr>
              <p:nvPr/>
            </p:nvSpPr>
            <p:spPr bwMode="auto">
              <a:xfrm>
                <a:off x="2674" y="1328"/>
                <a:ext cx="15" cy="47"/>
              </a:xfrm>
              <a:custGeom>
                <a:avLst/>
                <a:gdLst/>
                <a:ahLst/>
                <a:cxnLst>
                  <a:cxn ang="0">
                    <a:pos x="0" y="47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15" y="16"/>
                  </a:cxn>
                  <a:cxn ang="0">
                    <a:pos x="15" y="16"/>
                  </a:cxn>
                  <a:cxn ang="0">
                    <a:pos x="15" y="0"/>
                  </a:cxn>
                </a:cxnLst>
                <a:rect l="0" t="0" r="r" b="b"/>
                <a:pathLst>
                  <a:path w="15" h="47">
                    <a:moveTo>
                      <a:pt x="0" y="47"/>
                    </a:moveTo>
                    <a:lnTo>
                      <a:pt x="0" y="31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5" y="16"/>
                    </a:lnTo>
                    <a:lnTo>
                      <a:pt x="15" y="16"/>
                    </a:lnTo>
                    <a:lnTo>
                      <a:pt x="15" y="0"/>
                    </a:lnTo>
                  </a:path>
                </a:pathLst>
              </a:custGeom>
              <a:noFill/>
              <a:ln w="25400">
                <a:solidFill>
                  <a:srgbClr val="0C0CFF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85" name="Freeform 161"/>
              <p:cNvSpPr>
                <a:spLocks/>
              </p:cNvSpPr>
              <p:nvPr/>
            </p:nvSpPr>
            <p:spPr bwMode="auto">
              <a:xfrm>
                <a:off x="2736" y="1172"/>
                <a:ext cx="31" cy="47"/>
              </a:xfrm>
              <a:custGeom>
                <a:avLst/>
                <a:gdLst/>
                <a:ahLst/>
                <a:cxnLst>
                  <a:cxn ang="0">
                    <a:pos x="0" y="47"/>
                  </a:cxn>
                  <a:cxn ang="0">
                    <a:pos x="0" y="47"/>
                  </a:cxn>
                  <a:cxn ang="0">
                    <a:pos x="0" y="47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16" y="31"/>
                  </a:cxn>
                  <a:cxn ang="0">
                    <a:pos x="16" y="31"/>
                  </a:cxn>
                  <a:cxn ang="0">
                    <a:pos x="16" y="31"/>
                  </a:cxn>
                  <a:cxn ang="0">
                    <a:pos x="16" y="31"/>
                  </a:cxn>
                  <a:cxn ang="0">
                    <a:pos x="16" y="16"/>
                  </a:cxn>
                  <a:cxn ang="0">
                    <a:pos x="16" y="16"/>
                  </a:cxn>
                  <a:cxn ang="0">
                    <a:pos x="16" y="16"/>
                  </a:cxn>
                  <a:cxn ang="0">
                    <a:pos x="16" y="16"/>
                  </a:cxn>
                  <a:cxn ang="0">
                    <a:pos x="31" y="0"/>
                  </a:cxn>
                </a:cxnLst>
                <a:rect l="0" t="0" r="r" b="b"/>
                <a:pathLst>
                  <a:path w="31" h="47">
                    <a:moveTo>
                      <a:pt x="0" y="47"/>
                    </a:moveTo>
                    <a:lnTo>
                      <a:pt x="0" y="47"/>
                    </a:lnTo>
                    <a:lnTo>
                      <a:pt x="0" y="47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16" y="31"/>
                    </a:lnTo>
                    <a:lnTo>
                      <a:pt x="16" y="31"/>
                    </a:lnTo>
                    <a:lnTo>
                      <a:pt x="16" y="31"/>
                    </a:lnTo>
                    <a:lnTo>
                      <a:pt x="16" y="31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31" y="0"/>
                    </a:lnTo>
                  </a:path>
                </a:pathLst>
              </a:custGeom>
              <a:noFill/>
              <a:ln w="25400">
                <a:solidFill>
                  <a:srgbClr val="0C0CFF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86" name="Freeform 162"/>
              <p:cNvSpPr>
                <a:spLocks/>
              </p:cNvSpPr>
              <p:nvPr/>
            </p:nvSpPr>
            <p:spPr bwMode="auto">
              <a:xfrm>
                <a:off x="2798" y="1048"/>
                <a:ext cx="31" cy="31"/>
              </a:xfrm>
              <a:custGeom>
                <a:avLst/>
                <a:gdLst/>
                <a:ahLst/>
                <a:cxnLst>
                  <a:cxn ang="0">
                    <a:pos x="0" y="31"/>
                  </a:cxn>
                  <a:cxn ang="0">
                    <a:pos x="16" y="31"/>
                  </a:cxn>
                  <a:cxn ang="0">
                    <a:pos x="16" y="31"/>
                  </a:cxn>
                  <a:cxn ang="0">
                    <a:pos x="16" y="15"/>
                  </a:cxn>
                  <a:cxn ang="0">
                    <a:pos x="16" y="15"/>
                  </a:cxn>
                  <a:cxn ang="0">
                    <a:pos x="16" y="15"/>
                  </a:cxn>
                  <a:cxn ang="0">
                    <a:pos x="16" y="15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31" y="0"/>
                  </a:cxn>
                </a:cxnLst>
                <a:rect l="0" t="0" r="r" b="b"/>
                <a:pathLst>
                  <a:path w="31" h="31">
                    <a:moveTo>
                      <a:pt x="0" y="31"/>
                    </a:moveTo>
                    <a:lnTo>
                      <a:pt x="16" y="31"/>
                    </a:lnTo>
                    <a:lnTo>
                      <a:pt x="16" y="31"/>
                    </a:lnTo>
                    <a:lnTo>
                      <a:pt x="16" y="15"/>
                    </a:lnTo>
                    <a:lnTo>
                      <a:pt x="16" y="15"/>
                    </a:lnTo>
                    <a:lnTo>
                      <a:pt x="16" y="15"/>
                    </a:lnTo>
                    <a:lnTo>
                      <a:pt x="16" y="15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31" y="0"/>
                    </a:lnTo>
                  </a:path>
                </a:pathLst>
              </a:custGeom>
              <a:noFill/>
              <a:ln w="25400">
                <a:solidFill>
                  <a:srgbClr val="0C0CFF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87" name="Freeform 163"/>
              <p:cNvSpPr>
                <a:spLocks/>
              </p:cNvSpPr>
              <p:nvPr/>
            </p:nvSpPr>
            <p:spPr bwMode="auto">
              <a:xfrm>
                <a:off x="2876" y="892"/>
                <a:ext cx="16" cy="47"/>
              </a:xfrm>
              <a:custGeom>
                <a:avLst/>
                <a:gdLst/>
                <a:ahLst/>
                <a:cxnLst>
                  <a:cxn ang="0">
                    <a:pos x="0" y="47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16" y="16"/>
                  </a:cxn>
                  <a:cxn ang="0">
                    <a:pos x="16" y="16"/>
                  </a:cxn>
                  <a:cxn ang="0">
                    <a:pos x="16" y="0"/>
                  </a:cxn>
                </a:cxnLst>
                <a:rect l="0" t="0" r="r" b="b"/>
                <a:pathLst>
                  <a:path w="16" h="47">
                    <a:moveTo>
                      <a:pt x="0" y="47"/>
                    </a:moveTo>
                    <a:lnTo>
                      <a:pt x="0" y="31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6" y="0"/>
                    </a:lnTo>
                  </a:path>
                </a:pathLst>
              </a:custGeom>
              <a:noFill/>
              <a:ln w="25400">
                <a:solidFill>
                  <a:srgbClr val="0C0CFF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88" name="Freeform 164"/>
              <p:cNvSpPr>
                <a:spLocks/>
              </p:cNvSpPr>
              <p:nvPr/>
            </p:nvSpPr>
            <p:spPr bwMode="auto">
              <a:xfrm>
                <a:off x="2938" y="752"/>
                <a:ext cx="16" cy="62"/>
              </a:xfrm>
              <a:custGeom>
                <a:avLst/>
                <a:gdLst/>
                <a:ahLst/>
                <a:cxnLst>
                  <a:cxn ang="0">
                    <a:pos x="0" y="62"/>
                  </a:cxn>
                  <a:cxn ang="0">
                    <a:pos x="0" y="47"/>
                  </a:cxn>
                  <a:cxn ang="0">
                    <a:pos x="0" y="47"/>
                  </a:cxn>
                  <a:cxn ang="0">
                    <a:pos x="0" y="47"/>
                  </a:cxn>
                  <a:cxn ang="0">
                    <a:pos x="0" y="47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16" y="16"/>
                  </a:cxn>
                  <a:cxn ang="0">
                    <a:pos x="16" y="16"/>
                  </a:cxn>
                  <a:cxn ang="0">
                    <a:pos x="16" y="16"/>
                  </a:cxn>
                  <a:cxn ang="0">
                    <a:pos x="16" y="16"/>
                  </a:cxn>
                  <a:cxn ang="0">
                    <a:pos x="16" y="0"/>
                  </a:cxn>
                </a:cxnLst>
                <a:rect l="0" t="0" r="r" b="b"/>
                <a:pathLst>
                  <a:path w="16" h="62">
                    <a:moveTo>
                      <a:pt x="0" y="62"/>
                    </a:moveTo>
                    <a:lnTo>
                      <a:pt x="0" y="47"/>
                    </a:lnTo>
                    <a:lnTo>
                      <a:pt x="0" y="47"/>
                    </a:lnTo>
                    <a:lnTo>
                      <a:pt x="0" y="47"/>
                    </a:lnTo>
                    <a:lnTo>
                      <a:pt x="0" y="47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6" y="0"/>
                    </a:lnTo>
                  </a:path>
                </a:pathLst>
              </a:custGeom>
              <a:noFill/>
              <a:ln w="25400">
                <a:solidFill>
                  <a:srgbClr val="0C0CFF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89" name="Freeform 165"/>
              <p:cNvSpPr>
                <a:spLocks/>
              </p:cNvSpPr>
              <p:nvPr/>
            </p:nvSpPr>
            <p:spPr bwMode="auto">
              <a:xfrm>
                <a:off x="3001" y="612"/>
                <a:ext cx="15" cy="47"/>
              </a:xfrm>
              <a:custGeom>
                <a:avLst/>
                <a:gdLst/>
                <a:ahLst/>
                <a:cxnLst>
                  <a:cxn ang="0">
                    <a:pos x="0" y="47"/>
                  </a:cxn>
                  <a:cxn ang="0">
                    <a:pos x="0" y="47"/>
                  </a:cxn>
                  <a:cxn ang="0">
                    <a:pos x="0" y="47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15" y="31"/>
                  </a:cxn>
                  <a:cxn ang="0">
                    <a:pos x="15" y="31"/>
                  </a:cxn>
                  <a:cxn ang="0">
                    <a:pos x="15" y="16"/>
                  </a:cxn>
                  <a:cxn ang="0">
                    <a:pos x="15" y="16"/>
                  </a:cxn>
                  <a:cxn ang="0">
                    <a:pos x="15" y="16"/>
                  </a:cxn>
                  <a:cxn ang="0">
                    <a:pos x="15" y="16"/>
                  </a:cxn>
                  <a:cxn ang="0">
                    <a:pos x="15" y="0"/>
                  </a:cxn>
                </a:cxnLst>
                <a:rect l="0" t="0" r="r" b="b"/>
                <a:pathLst>
                  <a:path w="15" h="47">
                    <a:moveTo>
                      <a:pt x="0" y="47"/>
                    </a:moveTo>
                    <a:lnTo>
                      <a:pt x="0" y="47"/>
                    </a:lnTo>
                    <a:lnTo>
                      <a:pt x="0" y="47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15" y="31"/>
                    </a:lnTo>
                    <a:lnTo>
                      <a:pt x="15" y="31"/>
                    </a:lnTo>
                    <a:lnTo>
                      <a:pt x="15" y="16"/>
                    </a:lnTo>
                    <a:lnTo>
                      <a:pt x="15" y="16"/>
                    </a:lnTo>
                    <a:lnTo>
                      <a:pt x="15" y="16"/>
                    </a:lnTo>
                    <a:lnTo>
                      <a:pt x="15" y="16"/>
                    </a:lnTo>
                    <a:lnTo>
                      <a:pt x="15" y="0"/>
                    </a:lnTo>
                  </a:path>
                </a:pathLst>
              </a:custGeom>
              <a:noFill/>
              <a:ln w="25400">
                <a:solidFill>
                  <a:srgbClr val="0C0CFF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90" name="Freeform 166"/>
              <p:cNvSpPr>
                <a:spLocks/>
              </p:cNvSpPr>
              <p:nvPr/>
            </p:nvSpPr>
            <p:spPr bwMode="auto">
              <a:xfrm>
                <a:off x="3047" y="487"/>
                <a:ext cx="16" cy="47"/>
              </a:xfrm>
              <a:custGeom>
                <a:avLst/>
                <a:gdLst/>
                <a:ahLst/>
                <a:cxnLst>
                  <a:cxn ang="0">
                    <a:pos x="0" y="47"/>
                  </a:cxn>
                  <a:cxn ang="0">
                    <a:pos x="0" y="47"/>
                  </a:cxn>
                  <a:cxn ang="0">
                    <a:pos x="0" y="47"/>
                  </a:cxn>
                  <a:cxn ang="0">
                    <a:pos x="0" y="32"/>
                  </a:cxn>
                  <a:cxn ang="0">
                    <a:pos x="0" y="32"/>
                  </a:cxn>
                  <a:cxn ang="0">
                    <a:pos x="16" y="32"/>
                  </a:cxn>
                  <a:cxn ang="0">
                    <a:pos x="16" y="32"/>
                  </a:cxn>
                  <a:cxn ang="0">
                    <a:pos x="16" y="16"/>
                  </a:cxn>
                  <a:cxn ang="0">
                    <a:pos x="16" y="16"/>
                  </a:cxn>
                  <a:cxn ang="0">
                    <a:pos x="16" y="16"/>
                  </a:cxn>
                  <a:cxn ang="0">
                    <a:pos x="16" y="16"/>
                  </a:cxn>
                  <a:cxn ang="0">
                    <a:pos x="16" y="0"/>
                  </a:cxn>
                </a:cxnLst>
                <a:rect l="0" t="0" r="r" b="b"/>
                <a:pathLst>
                  <a:path w="16" h="47">
                    <a:moveTo>
                      <a:pt x="0" y="47"/>
                    </a:moveTo>
                    <a:lnTo>
                      <a:pt x="0" y="47"/>
                    </a:lnTo>
                    <a:lnTo>
                      <a:pt x="0" y="47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16" y="32"/>
                    </a:lnTo>
                    <a:lnTo>
                      <a:pt x="16" y="32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6" y="0"/>
                    </a:lnTo>
                  </a:path>
                </a:pathLst>
              </a:custGeom>
              <a:noFill/>
              <a:ln w="25400">
                <a:solidFill>
                  <a:srgbClr val="0C0CFF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91" name="Freeform 167"/>
              <p:cNvSpPr>
                <a:spLocks/>
              </p:cNvSpPr>
              <p:nvPr/>
            </p:nvSpPr>
            <p:spPr bwMode="auto">
              <a:xfrm>
                <a:off x="3110" y="332"/>
                <a:ext cx="31" cy="46"/>
              </a:xfrm>
              <a:custGeom>
                <a:avLst/>
                <a:gdLst/>
                <a:ahLst/>
                <a:cxnLst>
                  <a:cxn ang="0">
                    <a:pos x="0" y="46"/>
                  </a:cxn>
                  <a:cxn ang="0">
                    <a:pos x="15" y="46"/>
                  </a:cxn>
                  <a:cxn ang="0">
                    <a:pos x="15" y="46"/>
                  </a:cxn>
                  <a:cxn ang="0">
                    <a:pos x="15" y="31"/>
                  </a:cxn>
                  <a:cxn ang="0">
                    <a:pos x="15" y="31"/>
                  </a:cxn>
                  <a:cxn ang="0">
                    <a:pos x="15" y="31"/>
                  </a:cxn>
                  <a:cxn ang="0">
                    <a:pos x="15" y="31"/>
                  </a:cxn>
                  <a:cxn ang="0">
                    <a:pos x="15" y="15"/>
                  </a:cxn>
                  <a:cxn ang="0">
                    <a:pos x="15" y="15"/>
                  </a:cxn>
                  <a:cxn ang="0">
                    <a:pos x="15" y="15"/>
                  </a:cxn>
                  <a:cxn ang="0">
                    <a:pos x="15" y="15"/>
                  </a:cxn>
                  <a:cxn ang="0">
                    <a:pos x="31" y="0"/>
                  </a:cxn>
                </a:cxnLst>
                <a:rect l="0" t="0" r="r" b="b"/>
                <a:pathLst>
                  <a:path w="31" h="46">
                    <a:moveTo>
                      <a:pt x="0" y="46"/>
                    </a:moveTo>
                    <a:lnTo>
                      <a:pt x="15" y="46"/>
                    </a:lnTo>
                    <a:lnTo>
                      <a:pt x="15" y="46"/>
                    </a:lnTo>
                    <a:lnTo>
                      <a:pt x="15" y="31"/>
                    </a:lnTo>
                    <a:lnTo>
                      <a:pt x="15" y="31"/>
                    </a:lnTo>
                    <a:lnTo>
                      <a:pt x="15" y="31"/>
                    </a:lnTo>
                    <a:lnTo>
                      <a:pt x="15" y="31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31" y="0"/>
                    </a:lnTo>
                  </a:path>
                </a:pathLst>
              </a:custGeom>
              <a:noFill/>
              <a:ln w="25400">
                <a:solidFill>
                  <a:srgbClr val="0C0CFF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92" name="Freeform 168"/>
              <p:cNvSpPr>
                <a:spLocks/>
              </p:cNvSpPr>
              <p:nvPr/>
            </p:nvSpPr>
            <p:spPr bwMode="auto">
              <a:xfrm>
                <a:off x="3187" y="176"/>
                <a:ext cx="32" cy="47"/>
              </a:xfrm>
              <a:custGeom>
                <a:avLst/>
                <a:gdLst/>
                <a:ahLst/>
                <a:cxnLst>
                  <a:cxn ang="0">
                    <a:pos x="0" y="47"/>
                  </a:cxn>
                  <a:cxn ang="0">
                    <a:pos x="0" y="47"/>
                  </a:cxn>
                  <a:cxn ang="0">
                    <a:pos x="0" y="47"/>
                  </a:cxn>
                  <a:cxn ang="0">
                    <a:pos x="16" y="31"/>
                  </a:cxn>
                  <a:cxn ang="0">
                    <a:pos x="16" y="31"/>
                  </a:cxn>
                  <a:cxn ang="0">
                    <a:pos x="16" y="31"/>
                  </a:cxn>
                  <a:cxn ang="0">
                    <a:pos x="16" y="31"/>
                  </a:cxn>
                  <a:cxn ang="0">
                    <a:pos x="16" y="16"/>
                  </a:cxn>
                  <a:cxn ang="0">
                    <a:pos x="16" y="16"/>
                  </a:cxn>
                  <a:cxn ang="0">
                    <a:pos x="16" y="16"/>
                  </a:cxn>
                  <a:cxn ang="0">
                    <a:pos x="16" y="16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32" y="0"/>
                  </a:cxn>
                </a:cxnLst>
                <a:rect l="0" t="0" r="r" b="b"/>
                <a:pathLst>
                  <a:path w="32" h="47">
                    <a:moveTo>
                      <a:pt x="0" y="47"/>
                    </a:moveTo>
                    <a:lnTo>
                      <a:pt x="0" y="47"/>
                    </a:lnTo>
                    <a:lnTo>
                      <a:pt x="0" y="47"/>
                    </a:lnTo>
                    <a:lnTo>
                      <a:pt x="16" y="31"/>
                    </a:lnTo>
                    <a:lnTo>
                      <a:pt x="16" y="31"/>
                    </a:lnTo>
                    <a:lnTo>
                      <a:pt x="16" y="31"/>
                    </a:lnTo>
                    <a:lnTo>
                      <a:pt x="16" y="31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32" y="0"/>
                    </a:lnTo>
                  </a:path>
                </a:pathLst>
              </a:custGeom>
              <a:noFill/>
              <a:ln w="25400">
                <a:solidFill>
                  <a:srgbClr val="0C0CFF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93" name="Freeform 169"/>
              <p:cNvSpPr>
                <a:spLocks/>
              </p:cNvSpPr>
              <p:nvPr/>
            </p:nvSpPr>
            <p:spPr bwMode="auto">
              <a:xfrm>
                <a:off x="3250" y="36"/>
                <a:ext cx="31" cy="47"/>
              </a:xfrm>
              <a:custGeom>
                <a:avLst/>
                <a:gdLst/>
                <a:ahLst/>
                <a:cxnLst>
                  <a:cxn ang="0">
                    <a:pos x="0" y="47"/>
                  </a:cxn>
                  <a:cxn ang="0">
                    <a:pos x="15" y="47"/>
                  </a:cxn>
                  <a:cxn ang="0">
                    <a:pos x="15" y="47"/>
                  </a:cxn>
                  <a:cxn ang="0">
                    <a:pos x="15" y="31"/>
                  </a:cxn>
                  <a:cxn ang="0">
                    <a:pos x="15" y="31"/>
                  </a:cxn>
                  <a:cxn ang="0">
                    <a:pos x="15" y="31"/>
                  </a:cxn>
                  <a:cxn ang="0">
                    <a:pos x="15" y="31"/>
                  </a:cxn>
                  <a:cxn ang="0">
                    <a:pos x="15" y="16"/>
                  </a:cxn>
                  <a:cxn ang="0">
                    <a:pos x="15" y="16"/>
                  </a:cxn>
                  <a:cxn ang="0">
                    <a:pos x="15" y="16"/>
                  </a:cxn>
                  <a:cxn ang="0">
                    <a:pos x="15" y="16"/>
                  </a:cxn>
                  <a:cxn ang="0">
                    <a:pos x="31" y="0"/>
                  </a:cxn>
                </a:cxnLst>
                <a:rect l="0" t="0" r="r" b="b"/>
                <a:pathLst>
                  <a:path w="31" h="47">
                    <a:moveTo>
                      <a:pt x="0" y="47"/>
                    </a:moveTo>
                    <a:lnTo>
                      <a:pt x="15" y="47"/>
                    </a:lnTo>
                    <a:lnTo>
                      <a:pt x="15" y="47"/>
                    </a:lnTo>
                    <a:lnTo>
                      <a:pt x="15" y="31"/>
                    </a:lnTo>
                    <a:lnTo>
                      <a:pt x="15" y="31"/>
                    </a:lnTo>
                    <a:lnTo>
                      <a:pt x="15" y="31"/>
                    </a:lnTo>
                    <a:lnTo>
                      <a:pt x="15" y="31"/>
                    </a:lnTo>
                    <a:lnTo>
                      <a:pt x="15" y="16"/>
                    </a:lnTo>
                    <a:lnTo>
                      <a:pt x="15" y="16"/>
                    </a:lnTo>
                    <a:lnTo>
                      <a:pt x="15" y="16"/>
                    </a:lnTo>
                    <a:lnTo>
                      <a:pt x="15" y="16"/>
                    </a:lnTo>
                    <a:lnTo>
                      <a:pt x="31" y="0"/>
                    </a:lnTo>
                  </a:path>
                </a:pathLst>
              </a:custGeom>
              <a:noFill/>
              <a:ln w="25400">
                <a:solidFill>
                  <a:srgbClr val="0C0CFF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94" name="Freeform 170"/>
              <p:cNvSpPr>
                <a:spLocks/>
              </p:cNvSpPr>
              <p:nvPr/>
            </p:nvSpPr>
            <p:spPr bwMode="auto">
              <a:xfrm>
                <a:off x="3328" y="-120"/>
                <a:ext cx="31" cy="47"/>
              </a:xfrm>
              <a:custGeom>
                <a:avLst/>
                <a:gdLst/>
                <a:ahLst/>
                <a:cxnLst>
                  <a:cxn ang="0">
                    <a:pos x="0" y="47"/>
                  </a:cxn>
                  <a:cxn ang="0">
                    <a:pos x="0" y="47"/>
                  </a:cxn>
                  <a:cxn ang="0">
                    <a:pos x="0" y="47"/>
                  </a:cxn>
                  <a:cxn ang="0">
                    <a:pos x="15" y="32"/>
                  </a:cxn>
                  <a:cxn ang="0">
                    <a:pos x="15" y="32"/>
                  </a:cxn>
                  <a:cxn ang="0">
                    <a:pos x="15" y="32"/>
                  </a:cxn>
                  <a:cxn ang="0">
                    <a:pos x="15" y="32"/>
                  </a:cxn>
                  <a:cxn ang="0">
                    <a:pos x="15" y="16"/>
                  </a:cxn>
                  <a:cxn ang="0">
                    <a:pos x="15" y="16"/>
                  </a:cxn>
                  <a:cxn ang="0">
                    <a:pos x="15" y="16"/>
                  </a:cxn>
                  <a:cxn ang="0">
                    <a:pos x="15" y="16"/>
                  </a:cxn>
                  <a:cxn ang="0">
                    <a:pos x="15" y="0"/>
                  </a:cxn>
                  <a:cxn ang="0">
                    <a:pos x="15" y="0"/>
                  </a:cxn>
                  <a:cxn ang="0">
                    <a:pos x="31" y="0"/>
                  </a:cxn>
                </a:cxnLst>
                <a:rect l="0" t="0" r="r" b="b"/>
                <a:pathLst>
                  <a:path w="31" h="47">
                    <a:moveTo>
                      <a:pt x="0" y="47"/>
                    </a:moveTo>
                    <a:lnTo>
                      <a:pt x="0" y="47"/>
                    </a:lnTo>
                    <a:lnTo>
                      <a:pt x="0" y="47"/>
                    </a:lnTo>
                    <a:lnTo>
                      <a:pt x="15" y="32"/>
                    </a:lnTo>
                    <a:lnTo>
                      <a:pt x="15" y="32"/>
                    </a:lnTo>
                    <a:lnTo>
                      <a:pt x="15" y="32"/>
                    </a:lnTo>
                    <a:lnTo>
                      <a:pt x="15" y="32"/>
                    </a:lnTo>
                    <a:lnTo>
                      <a:pt x="15" y="16"/>
                    </a:lnTo>
                    <a:lnTo>
                      <a:pt x="15" y="16"/>
                    </a:lnTo>
                    <a:lnTo>
                      <a:pt x="15" y="16"/>
                    </a:lnTo>
                    <a:lnTo>
                      <a:pt x="15" y="16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31" y="0"/>
                    </a:lnTo>
                  </a:path>
                </a:pathLst>
              </a:custGeom>
              <a:noFill/>
              <a:ln w="25400">
                <a:solidFill>
                  <a:srgbClr val="0C0CFF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95" name="Freeform 171"/>
              <p:cNvSpPr>
                <a:spLocks/>
              </p:cNvSpPr>
              <p:nvPr/>
            </p:nvSpPr>
            <p:spPr bwMode="auto">
              <a:xfrm>
                <a:off x="3405" y="-275"/>
                <a:ext cx="16" cy="46"/>
              </a:xfrm>
              <a:custGeom>
                <a:avLst/>
                <a:gdLst/>
                <a:ahLst/>
                <a:cxnLst>
                  <a:cxn ang="0">
                    <a:pos x="0" y="46"/>
                  </a:cxn>
                  <a:cxn ang="0">
                    <a:pos x="0" y="46"/>
                  </a:cxn>
                  <a:cxn ang="0">
                    <a:pos x="0" y="46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0" y="15"/>
                  </a:cxn>
                  <a:cxn ang="0">
                    <a:pos x="0" y="15"/>
                  </a:cxn>
                  <a:cxn ang="0">
                    <a:pos x="16" y="15"/>
                  </a:cxn>
                  <a:cxn ang="0">
                    <a:pos x="16" y="15"/>
                  </a:cxn>
                  <a:cxn ang="0">
                    <a:pos x="16" y="0"/>
                  </a:cxn>
                </a:cxnLst>
                <a:rect l="0" t="0" r="r" b="b"/>
                <a:pathLst>
                  <a:path w="16" h="46">
                    <a:moveTo>
                      <a:pt x="0" y="46"/>
                    </a:moveTo>
                    <a:lnTo>
                      <a:pt x="0" y="46"/>
                    </a:lnTo>
                    <a:lnTo>
                      <a:pt x="0" y="46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6" y="15"/>
                    </a:lnTo>
                    <a:lnTo>
                      <a:pt x="16" y="15"/>
                    </a:lnTo>
                    <a:lnTo>
                      <a:pt x="16" y="0"/>
                    </a:lnTo>
                  </a:path>
                </a:pathLst>
              </a:custGeom>
              <a:noFill/>
              <a:ln w="25400">
                <a:solidFill>
                  <a:srgbClr val="0C0CFF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96" name="Freeform 172"/>
              <p:cNvSpPr>
                <a:spLocks/>
              </p:cNvSpPr>
              <p:nvPr/>
            </p:nvSpPr>
            <p:spPr bwMode="auto">
              <a:xfrm>
                <a:off x="3468" y="-415"/>
                <a:ext cx="15" cy="46"/>
              </a:xfrm>
              <a:custGeom>
                <a:avLst/>
                <a:gdLst/>
                <a:ahLst/>
                <a:cxnLst>
                  <a:cxn ang="0">
                    <a:pos x="0" y="46"/>
                  </a:cxn>
                  <a:cxn ang="0">
                    <a:pos x="0" y="46"/>
                  </a:cxn>
                  <a:cxn ang="0">
                    <a:pos x="0" y="46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15" y="31"/>
                  </a:cxn>
                  <a:cxn ang="0">
                    <a:pos x="15" y="31"/>
                  </a:cxn>
                  <a:cxn ang="0">
                    <a:pos x="15" y="31"/>
                  </a:cxn>
                  <a:cxn ang="0">
                    <a:pos x="15" y="31"/>
                  </a:cxn>
                  <a:cxn ang="0">
                    <a:pos x="15" y="15"/>
                  </a:cxn>
                  <a:cxn ang="0">
                    <a:pos x="15" y="15"/>
                  </a:cxn>
                  <a:cxn ang="0">
                    <a:pos x="15" y="15"/>
                  </a:cxn>
                  <a:cxn ang="0">
                    <a:pos x="15" y="15"/>
                  </a:cxn>
                  <a:cxn ang="0">
                    <a:pos x="15" y="0"/>
                  </a:cxn>
                </a:cxnLst>
                <a:rect l="0" t="0" r="r" b="b"/>
                <a:pathLst>
                  <a:path w="15" h="46">
                    <a:moveTo>
                      <a:pt x="0" y="46"/>
                    </a:moveTo>
                    <a:lnTo>
                      <a:pt x="0" y="46"/>
                    </a:lnTo>
                    <a:lnTo>
                      <a:pt x="0" y="46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15" y="31"/>
                    </a:lnTo>
                    <a:lnTo>
                      <a:pt x="15" y="31"/>
                    </a:lnTo>
                    <a:lnTo>
                      <a:pt x="15" y="31"/>
                    </a:lnTo>
                    <a:lnTo>
                      <a:pt x="15" y="31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15" y="0"/>
                    </a:lnTo>
                  </a:path>
                </a:pathLst>
              </a:custGeom>
              <a:noFill/>
              <a:ln w="25400">
                <a:solidFill>
                  <a:srgbClr val="0C0CFF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97" name="Freeform 173"/>
              <p:cNvSpPr>
                <a:spLocks/>
              </p:cNvSpPr>
              <p:nvPr/>
            </p:nvSpPr>
            <p:spPr bwMode="auto">
              <a:xfrm>
                <a:off x="3530" y="-555"/>
                <a:ext cx="31" cy="46"/>
              </a:xfrm>
              <a:custGeom>
                <a:avLst/>
                <a:gdLst/>
                <a:ahLst/>
                <a:cxnLst>
                  <a:cxn ang="0">
                    <a:pos x="0" y="46"/>
                  </a:cxn>
                  <a:cxn ang="0">
                    <a:pos x="0" y="46"/>
                  </a:cxn>
                  <a:cxn ang="0">
                    <a:pos x="0" y="46"/>
                  </a:cxn>
                  <a:cxn ang="0">
                    <a:pos x="16" y="31"/>
                  </a:cxn>
                  <a:cxn ang="0">
                    <a:pos x="16" y="31"/>
                  </a:cxn>
                  <a:cxn ang="0">
                    <a:pos x="16" y="31"/>
                  </a:cxn>
                  <a:cxn ang="0">
                    <a:pos x="16" y="31"/>
                  </a:cxn>
                  <a:cxn ang="0">
                    <a:pos x="16" y="15"/>
                  </a:cxn>
                  <a:cxn ang="0">
                    <a:pos x="16" y="15"/>
                  </a:cxn>
                  <a:cxn ang="0">
                    <a:pos x="16" y="15"/>
                  </a:cxn>
                  <a:cxn ang="0">
                    <a:pos x="16" y="15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31" y="0"/>
                  </a:cxn>
                </a:cxnLst>
                <a:rect l="0" t="0" r="r" b="b"/>
                <a:pathLst>
                  <a:path w="31" h="46">
                    <a:moveTo>
                      <a:pt x="0" y="46"/>
                    </a:moveTo>
                    <a:lnTo>
                      <a:pt x="0" y="46"/>
                    </a:lnTo>
                    <a:lnTo>
                      <a:pt x="0" y="46"/>
                    </a:lnTo>
                    <a:lnTo>
                      <a:pt x="16" y="31"/>
                    </a:lnTo>
                    <a:lnTo>
                      <a:pt x="16" y="31"/>
                    </a:lnTo>
                    <a:lnTo>
                      <a:pt x="16" y="31"/>
                    </a:lnTo>
                    <a:lnTo>
                      <a:pt x="16" y="31"/>
                    </a:lnTo>
                    <a:lnTo>
                      <a:pt x="16" y="15"/>
                    </a:lnTo>
                    <a:lnTo>
                      <a:pt x="16" y="15"/>
                    </a:lnTo>
                    <a:lnTo>
                      <a:pt x="16" y="15"/>
                    </a:lnTo>
                    <a:lnTo>
                      <a:pt x="16" y="15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31" y="0"/>
                    </a:lnTo>
                  </a:path>
                </a:pathLst>
              </a:custGeom>
              <a:noFill/>
              <a:ln w="25400">
                <a:solidFill>
                  <a:srgbClr val="0C0CFF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98" name="Freeform 174"/>
              <p:cNvSpPr>
                <a:spLocks/>
              </p:cNvSpPr>
              <p:nvPr/>
            </p:nvSpPr>
            <p:spPr bwMode="auto">
              <a:xfrm>
                <a:off x="3592" y="-680"/>
                <a:ext cx="31" cy="31"/>
              </a:xfrm>
              <a:custGeom>
                <a:avLst/>
                <a:gdLst/>
                <a:ahLst/>
                <a:cxnLst>
                  <a:cxn ang="0">
                    <a:pos x="0" y="31"/>
                  </a:cxn>
                  <a:cxn ang="0">
                    <a:pos x="16" y="31"/>
                  </a:cxn>
                  <a:cxn ang="0">
                    <a:pos x="16" y="31"/>
                  </a:cxn>
                  <a:cxn ang="0">
                    <a:pos x="16" y="16"/>
                  </a:cxn>
                  <a:cxn ang="0">
                    <a:pos x="16" y="16"/>
                  </a:cxn>
                  <a:cxn ang="0">
                    <a:pos x="16" y="16"/>
                  </a:cxn>
                  <a:cxn ang="0">
                    <a:pos x="16" y="16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31" y="0"/>
                  </a:cxn>
                </a:cxnLst>
                <a:rect l="0" t="0" r="r" b="b"/>
                <a:pathLst>
                  <a:path w="31" h="31">
                    <a:moveTo>
                      <a:pt x="0" y="31"/>
                    </a:moveTo>
                    <a:lnTo>
                      <a:pt x="16" y="31"/>
                    </a:lnTo>
                    <a:lnTo>
                      <a:pt x="16" y="31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31" y="0"/>
                    </a:lnTo>
                  </a:path>
                </a:pathLst>
              </a:custGeom>
              <a:noFill/>
              <a:ln w="25400">
                <a:solidFill>
                  <a:srgbClr val="0C0CFF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99" name="Freeform 175"/>
              <p:cNvSpPr>
                <a:spLocks/>
              </p:cNvSpPr>
              <p:nvPr/>
            </p:nvSpPr>
            <p:spPr bwMode="auto">
              <a:xfrm>
                <a:off x="3670" y="-836"/>
                <a:ext cx="16" cy="47"/>
              </a:xfrm>
              <a:custGeom>
                <a:avLst/>
                <a:gdLst/>
                <a:ahLst/>
                <a:cxnLst>
                  <a:cxn ang="0">
                    <a:pos x="0" y="47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16" y="16"/>
                  </a:cxn>
                  <a:cxn ang="0">
                    <a:pos x="16" y="16"/>
                  </a:cxn>
                  <a:cxn ang="0">
                    <a:pos x="16" y="0"/>
                  </a:cxn>
                </a:cxnLst>
                <a:rect l="0" t="0" r="r" b="b"/>
                <a:pathLst>
                  <a:path w="16" h="47">
                    <a:moveTo>
                      <a:pt x="0" y="47"/>
                    </a:moveTo>
                    <a:lnTo>
                      <a:pt x="0" y="31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6" y="0"/>
                    </a:lnTo>
                  </a:path>
                </a:pathLst>
              </a:custGeom>
              <a:noFill/>
              <a:ln w="25400">
                <a:solidFill>
                  <a:srgbClr val="0C0CFF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600" name="Freeform 176"/>
              <p:cNvSpPr>
                <a:spLocks/>
              </p:cNvSpPr>
              <p:nvPr/>
            </p:nvSpPr>
            <p:spPr bwMode="auto">
              <a:xfrm>
                <a:off x="3732" y="-960"/>
                <a:ext cx="16" cy="47"/>
              </a:xfrm>
              <a:custGeom>
                <a:avLst/>
                <a:gdLst/>
                <a:ahLst/>
                <a:cxnLst>
                  <a:cxn ang="0">
                    <a:pos x="0" y="47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0" y="15"/>
                  </a:cxn>
                  <a:cxn ang="0">
                    <a:pos x="0" y="15"/>
                  </a:cxn>
                  <a:cxn ang="0">
                    <a:pos x="0" y="15"/>
                  </a:cxn>
                  <a:cxn ang="0">
                    <a:pos x="0" y="15"/>
                  </a:cxn>
                  <a:cxn ang="0">
                    <a:pos x="16" y="15"/>
                  </a:cxn>
                  <a:cxn ang="0">
                    <a:pos x="16" y="15"/>
                  </a:cxn>
                  <a:cxn ang="0">
                    <a:pos x="16" y="0"/>
                  </a:cxn>
                </a:cxnLst>
                <a:rect l="0" t="0" r="r" b="b"/>
                <a:pathLst>
                  <a:path w="16" h="47">
                    <a:moveTo>
                      <a:pt x="0" y="47"/>
                    </a:moveTo>
                    <a:lnTo>
                      <a:pt x="0" y="31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6" y="15"/>
                    </a:lnTo>
                    <a:lnTo>
                      <a:pt x="16" y="15"/>
                    </a:lnTo>
                    <a:lnTo>
                      <a:pt x="16" y="0"/>
                    </a:lnTo>
                  </a:path>
                </a:pathLst>
              </a:custGeom>
              <a:noFill/>
              <a:ln w="25400">
                <a:solidFill>
                  <a:srgbClr val="0C0CFF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601" name="Freeform 177"/>
              <p:cNvSpPr>
                <a:spLocks/>
              </p:cNvSpPr>
              <p:nvPr/>
            </p:nvSpPr>
            <p:spPr bwMode="auto">
              <a:xfrm>
                <a:off x="3795" y="-1116"/>
                <a:ext cx="15" cy="47"/>
              </a:xfrm>
              <a:custGeom>
                <a:avLst/>
                <a:gdLst/>
                <a:ahLst/>
                <a:cxnLst>
                  <a:cxn ang="0">
                    <a:pos x="0" y="47"/>
                  </a:cxn>
                  <a:cxn ang="0">
                    <a:pos x="0" y="47"/>
                  </a:cxn>
                  <a:cxn ang="0">
                    <a:pos x="0" y="47"/>
                  </a:cxn>
                  <a:cxn ang="0">
                    <a:pos x="0" y="47"/>
                  </a:cxn>
                  <a:cxn ang="0">
                    <a:pos x="0" y="47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15" y="31"/>
                  </a:cxn>
                  <a:cxn ang="0">
                    <a:pos x="15" y="31"/>
                  </a:cxn>
                  <a:cxn ang="0">
                    <a:pos x="15" y="16"/>
                  </a:cxn>
                  <a:cxn ang="0">
                    <a:pos x="15" y="16"/>
                  </a:cxn>
                  <a:cxn ang="0">
                    <a:pos x="15" y="16"/>
                  </a:cxn>
                  <a:cxn ang="0">
                    <a:pos x="15" y="16"/>
                  </a:cxn>
                  <a:cxn ang="0">
                    <a:pos x="15" y="0"/>
                  </a:cxn>
                </a:cxnLst>
                <a:rect l="0" t="0" r="r" b="b"/>
                <a:pathLst>
                  <a:path w="15" h="47">
                    <a:moveTo>
                      <a:pt x="0" y="47"/>
                    </a:moveTo>
                    <a:lnTo>
                      <a:pt x="0" y="47"/>
                    </a:lnTo>
                    <a:lnTo>
                      <a:pt x="0" y="47"/>
                    </a:lnTo>
                    <a:lnTo>
                      <a:pt x="0" y="47"/>
                    </a:lnTo>
                    <a:lnTo>
                      <a:pt x="0" y="47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15" y="31"/>
                    </a:lnTo>
                    <a:lnTo>
                      <a:pt x="15" y="31"/>
                    </a:lnTo>
                    <a:lnTo>
                      <a:pt x="15" y="16"/>
                    </a:lnTo>
                    <a:lnTo>
                      <a:pt x="15" y="16"/>
                    </a:lnTo>
                    <a:lnTo>
                      <a:pt x="15" y="16"/>
                    </a:lnTo>
                    <a:lnTo>
                      <a:pt x="15" y="16"/>
                    </a:lnTo>
                    <a:lnTo>
                      <a:pt x="15" y="0"/>
                    </a:lnTo>
                  </a:path>
                </a:pathLst>
              </a:custGeom>
              <a:noFill/>
              <a:ln w="25400">
                <a:solidFill>
                  <a:srgbClr val="0C0CFF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602" name="Freeform 178"/>
              <p:cNvSpPr>
                <a:spLocks/>
              </p:cNvSpPr>
              <p:nvPr/>
            </p:nvSpPr>
            <p:spPr bwMode="auto">
              <a:xfrm>
                <a:off x="3872" y="-1271"/>
                <a:ext cx="16" cy="62"/>
              </a:xfrm>
              <a:custGeom>
                <a:avLst/>
                <a:gdLst/>
                <a:ahLst/>
                <a:cxnLst>
                  <a:cxn ang="0">
                    <a:pos x="0" y="62"/>
                  </a:cxn>
                  <a:cxn ang="0">
                    <a:pos x="0" y="46"/>
                  </a:cxn>
                  <a:cxn ang="0">
                    <a:pos x="0" y="46"/>
                  </a:cxn>
                  <a:cxn ang="0">
                    <a:pos x="0" y="46"/>
                  </a:cxn>
                  <a:cxn ang="0">
                    <a:pos x="0" y="46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16" y="15"/>
                  </a:cxn>
                  <a:cxn ang="0">
                    <a:pos x="16" y="15"/>
                  </a:cxn>
                  <a:cxn ang="0">
                    <a:pos x="16" y="15"/>
                  </a:cxn>
                  <a:cxn ang="0">
                    <a:pos x="16" y="15"/>
                  </a:cxn>
                  <a:cxn ang="0">
                    <a:pos x="16" y="0"/>
                  </a:cxn>
                </a:cxnLst>
                <a:rect l="0" t="0" r="r" b="b"/>
                <a:pathLst>
                  <a:path w="16" h="62">
                    <a:moveTo>
                      <a:pt x="0" y="62"/>
                    </a:moveTo>
                    <a:lnTo>
                      <a:pt x="0" y="46"/>
                    </a:lnTo>
                    <a:lnTo>
                      <a:pt x="0" y="46"/>
                    </a:lnTo>
                    <a:lnTo>
                      <a:pt x="0" y="46"/>
                    </a:lnTo>
                    <a:lnTo>
                      <a:pt x="0" y="46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16" y="15"/>
                    </a:lnTo>
                    <a:lnTo>
                      <a:pt x="16" y="15"/>
                    </a:lnTo>
                    <a:lnTo>
                      <a:pt x="16" y="15"/>
                    </a:lnTo>
                    <a:lnTo>
                      <a:pt x="16" y="15"/>
                    </a:lnTo>
                    <a:lnTo>
                      <a:pt x="16" y="0"/>
                    </a:lnTo>
                  </a:path>
                </a:pathLst>
              </a:custGeom>
              <a:noFill/>
              <a:ln w="25400">
                <a:solidFill>
                  <a:srgbClr val="0C0CFF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603" name="Freeform 179"/>
              <p:cNvSpPr>
                <a:spLocks/>
              </p:cNvSpPr>
              <p:nvPr/>
            </p:nvSpPr>
            <p:spPr bwMode="auto">
              <a:xfrm>
                <a:off x="3935" y="-1412"/>
                <a:ext cx="15" cy="47"/>
              </a:xfrm>
              <a:custGeom>
                <a:avLst/>
                <a:gdLst/>
                <a:ahLst/>
                <a:cxnLst>
                  <a:cxn ang="0">
                    <a:pos x="0" y="47"/>
                  </a:cxn>
                  <a:cxn ang="0">
                    <a:pos x="0" y="47"/>
                  </a:cxn>
                  <a:cxn ang="0">
                    <a:pos x="0" y="47"/>
                  </a:cxn>
                  <a:cxn ang="0">
                    <a:pos x="0" y="47"/>
                  </a:cxn>
                  <a:cxn ang="0">
                    <a:pos x="0" y="47"/>
                  </a:cxn>
                  <a:cxn ang="0">
                    <a:pos x="0" y="47"/>
                  </a:cxn>
                  <a:cxn ang="0">
                    <a:pos x="0" y="47"/>
                  </a:cxn>
                  <a:cxn ang="0">
                    <a:pos x="0" y="32"/>
                  </a:cxn>
                  <a:cxn ang="0">
                    <a:pos x="0" y="32"/>
                  </a:cxn>
                  <a:cxn ang="0">
                    <a:pos x="15" y="32"/>
                  </a:cxn>
                  <a:cxn ang="0">
                    <a:pos x="15" y="32"/>
                  </a:cxn>
                  <a:cxn ang="0">
                    <a:pos x="15" y="16"/>
                  </a:cxn>
                  <a:cxn ang="0">
                    <a:pos x="15" y="16"/>
                  </a:cxn>
                  <a:cxn ang="0">
                    <a:pos x="15" y="16"/>
                  </a:cxn>
                  <a:cxn ang="0">
                    <a:pos x="15" y="16"/>
                  </a:cxn>
                  <a:cxn ang="0">
                    <a:pos x="15" y="0"/>
                  </a:cxn>
                </a:cxnLst>
                <a:rect l="0" t="0" r="r" b="b"/>
                <a:pathLst>
                  <a:path w="15" h="47">
                    <a:moveTo>
                      <a:pt x="0" y="47"/>
                    </a:moveTo>
                    <a:lnTo>
                      <a:pt x="0" y="47"/>
                    </a:lnTo>
                    <a:lnTo>
                      <a:pt x="0" y="47"/>
                    </a:lnTo>
                    <a:lnTo>
                      <a:pt x="0" y="47"/>
                    </a:lnTo>
                    <a:lnTo>
                      <a:pt x="0" y="47"/>
                    </a:lnTo>
                    <a:lnTo>
                      <a:pt x="0" y="47"/>
                    </a:lnTo>
                    <a:lnTo>
                      <a:pt x="0" y="47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15" y="32"/>
                    </a:lnTo>
                    <a:lnTo>
                      <a:pt x="15" y="32"/>
                    </a:lnTo>
                    <a:lnTo>
                      <a:pt x="15" y="16"/>
                    </a:lnTo>
                    <a:lnTo>
                      <a:pt x="15" y="16"/>
                    </a:lnTo>
                    <a:lnTo>
                      <a:pt x="15" y="16"/>
                    </a:lnTo>
                    <a:lnTo>
                      <a:pt x="15" y="16"/>
                    </a:lnTo>
                    <a:lnTo>
                      <a:pt x="15" y="0"/>
                    </a:lnTo>
                  </a:path>
                </a:pathLst>
              </a:custGeom>
              <a:noFill/>
              <a:ln w="25400">
                <a:solidFill>
                  <a:srgbClr val="0C0CFF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604" name="Freeform 180"/>
              <p:cNvSpPr>
                <a:spLocks/>
              </p:cNvSpPr>
              <p:nvPr/>
            </p:nvSpPr>
            <p:spPr bwMode="auto">
              <a:xfrm>
                <a:off x="4013" y="-1567"/>
                <a:ext cx="15" cy="62"/>
              </a:xfrm>
              <a:custGeom>
                <a:avLst/>
                <a:gdLst/>
                <a:ahLst/>
                <a:cxnLst>
                  <a:cxn ang="0">
                    <a:pos x="0" y="62"/>
                  </a:cxn>
                  <a:cxn ang="0">
                    <a:pos x="0" y="46"/>
                  </a:cxn>
                  <a:cxn ang="0">
                    <a:pos x="0" y="46"/>
                  </a:cxn>
                  <a:cxn ang="0">
                    <a:pos x="0" y="46"/>
                  </a:cxn>
                  <a:cxn ang="0">
                    <a:pos x="0" y="46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15" y="15"/>
                  </a:cxn>
                  <a:cxn ang="0">
                    <a:pos x="15" y="15"/>
                  </a:cxn>
                  <a:cxn ang="0">
                    <a:pos x="15" y="15"/>
                  </a:cxn>
                  <a:cxn ang="0">
                    <a:pos x="15" y="15"/>
                  </a:cxn>
                  <a:cxn ang="0">
                    <a:pos x="15" y="0"/>
                  </a:cxn>
                </a:cxnLst>
                <a:rect l="0" t="0" r="r" b="b"/>
                <a:pathLst>
                  <a:path w="15" h="62">
                    <a:moveTo>
                      <a:pt x="0" y="62"/>
                    </a:moveTo>
                    <a:lnTo>
                      <a:pt x="0" y="46"/>
                    </a:lnTo>
                    <a:lnTo>
                      <a:pt x="0" y="46"/>
                    </a:lnTo>
                    <a:lnTo>
                      <a:pt x="0" y="46"/>
                    </a:lnTo>
                    <a:lnTo>
                      <a:pt x="0" y="46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15" y="0"/>
                    </a:lnTo>
                  </a:path>
                </a:pathLst>
              </a:custGeom>
              <a:noFill/>
              <a:ln w="25400">
                <a:solidFill>
                  <a:srgbClr val="0C0CFF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605" name="Freeform 181"/>
              <p:cNvSpPr>
                <a:spLocks/>
              </p:cNvSpPr>
              <p:nvPr/>
            </p:nvSpPr>
            <p:spPr bwMode="auto">
              <a:xfrm>
                <a:off x="4075" y="-1723"/>
                <a:ext cx="31" cy="62"/>
              </a:xfrm>
              <a:custGeom>
                <a:avLst/>
                <a:gdLst/>
                <a:ahLst/>
                <a:cxnLst>
                  <a:cxn ang="0">
                    <a:pos x="0" y="62"/>
                  </a:cxn>
                  <a:cxn ang="0">
                    <a:pos x="0" y="62"/>
                  </a:cxn>
                  <a:cxn ang="0">
                    <a:pos x="0" y="62"/>
                  </a:cxn>
                  <a:cxn ang="0">
                    <a:pos x="0" y="62"/>
                  </a:cxn>
                  <a:cxn ang="0">
                    <a:pos x="0" y="62"/>
                  </a:cxn>
                  <a:cxn ang="0">
                    <a:pos x="0" y="47"/>
                  </a:cxn>
                  <a:cxn ang="0">
                    <a:pos x="0" y="47"/>
                  </a:cxn>
                  <a:cxn ang="0">
                    <a:pos x="0" y="47"/>
                  </a:cxn>
                  <a:cxn ang="0">
                    <a:pos x="0" y="47"/>
                  </a:cxn>
                  <a:cxn ang="0">
                    <a:pos x="15" y="31"/>
                  </a:cxn>
                  <a:cxn ang="0">
                    <a:pos x="15" y="31"/>
                  </a:cxn>
                  <a:cxn ang="0">
                    <a:pos x="15" y="31"/>
                  </a:cxn>
                  <a:cxn ang="0">
                    <a:pos x="15" y="31"/>
                  </a:cxn>
                  <a:cxn ang="0">
                    <a:pos x="15" y="16"/>
                  </a:cxn>
                  <a:cxn ang="0">
                    <a:pos x="15" y="16"/>
                  </a:cxn>
                  <a:cxn ang="0">
                    <a:pos x="15" y="16"/>
                  </a:cxn>
                  <a:cxn ang="0">
                    <a:pos x="15" y="16"/>
                  </a:cxn>
                  <a:cxn ang="0">
                    <a:pos x="31" y="0"/>
                  </a:cxn>
                </a:cxnLst>
                <a:rect l="0" t="0" r="r" b="b"/>
                <a:pathLst>
                  <a:path w="31" h="62">
                    <a:moveTo>
                      <a:pt x="0" y="62"/>
                    </a:moveTo>
                    <a:lnTo>
                      <a:pt x="0" y="62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0" y="47"/>
                    </a:lnTo>
                    <a:lnTo>
                      <a:pt x="0" y="47"/>
                    </a:lnTo>
                    <a:lnTo>
                      <a:pt x="0" y="47"/>
                    </a:lnTo>
                    <a:lnTo>
                      <a:pt x="0" y="47"/>
                    </a:lnTo>
                    <a:lnTo>
                      <a:pt x="15" y="31"/>
                    </a:lnTo>
                    <a:lnTo>
                      <a:pt x="15" y="31"/>
                    </a:lnTo>
                    <a:lnTo>
                      <a:pt x="15" y="31"/>
                    </a:lnTo>
                    <a:lnTo>
                      <a:pt x="15" y="31"/>
                    </a:lnTo>
                    <a:lnTo>
                      <a:pt x="15" y="16"/>
                    </a:lnTo>
                    <a:lnTo>
                      <a:pt x="15" y="16"/>
                    </a:lnTo>
                    <a:lnTo>
                      <a:pt x="15" y="16"/>
                    </a:lnTo>
                    <a:lnTo>
                      <a:pt x="15" y="16"/>
                    </a:lnTo>
                    <a:lnTo>
                      <a:pt x="31" y="0"/>
                    </a:lnTo>
                  </a:path>
                </a:pathLst>
              </a:custGeom>
              <a:noFill/>
              <a:ln w="25400">
                <a:solidFill>
                  <a:srgbClr val="0C0CFF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606" name="Freeform 182"/>
              <p:cNvSpPr>
                <a:spLocks/>
              </p:cNvSpPr>
              <p:nvPr/>
            </p:nvSpPr>
            <p:spPr bwMode="auto">
              <a:xfrm>
                <a:off x="4153" y="-1863"/>
                <a:ext cx="15" cy="47"/>
              </a:xfrm>
              <a:custGeom>
                <a:avLst/>
                <a:gdLst/>
                <a:ahLst/>
                <a:cxnLst>
                  <a:cxn ang="0">
                    <a:pos x="0" y="47"/>
                  </a:cxn>
                  <a:cxn ang="0">
                    <a:pos x="0" y="47"/>
                  </a:cxn>
                  <a:cxn ang="0">
                    <a:pos x="0" y="47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15" y="16"/>
                  </a:cxn>
                  <a:cxn ang="0">
                    <a:pos x="15" y="16"/>
                  </a:cxn>
                  <a:cxn ang="0">
                    <a:pos x="15" y="0"/>
                  </a:cxn>
                </a:cxnLst>
                <a:rect l="0" t="0" r="r" b="b"/>
                <a:pathLst>
                  <a:path w="15" h="47">
                    <a:moveTo>
                      <a:pt x="0" y="47"/>
                    </a:moveTo>
                    <a:lnTo>
                      <a:pt x="0" y="47"/>
                    </a:lnTo>
                    <a:lnTo>
                      <a:pt x="0" y="47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5" y="16"/>
                    </a:lnTo>
                    <a:lnTo>
                      <a:pt x="15" y="16"/>
                    </a:lnTo>
                    <a:lnTo>
                      <a:pt x="15" y="0"/>
                    </a:lnTo>
                  </a:path>
                </a:pathLst>
              </a:custGeom>
              <a:noFill/>
              <a:ln w="25400">
                <a:solidFill>
                  <a:srgbClr val="0C0CFF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607" name="Freeform 183"/>
              <p:cNvSpPr>
                <a:spLocks/>
              </p:cNvSpPr>
              <p:nvPr/>
            </p:nvSpPr>
            <p:spPr bwMode="auto">
              <a:xfrm>
                <a:off x="4215" y="-1988"/>
                <a:ext cx="15" cy="63"/>
              </a:xfrm>
              <a:custGeom>
                <a:avLst/>
                <a:gdLst/>
                <a:ahLst/>
                <a:cxnLst>
                  <a:cxn ang="0">
                    <a:pos x="0" y="63"/>
                  </a:cxn>
                  <a:cxn ang="0">
                    <a:pos x="0" y="47"/>
                  </a:cxn>
                  <a:cxn ang="0">
                    <a:pos x="0" y="47"/>
                  </a:cxn>
                  <a:cxn ang="0">
                    <a:pos x="0" y="47"/>
                  </a:cxn>
                  <a:cxn ang="0">
                    <a:pos x="0" y="47"/>
                  </a:cxn>
                  <a:cxn ang="0">
                    <a:pos x="0" y="47"/>
                  </a:cxn>
                  <a:cxn ang="0">
                    <a:pos x="0" y="47"/>
                  </a:cxn>
                  <a:cxn ang="0">
                    <a:pos x="0" y="32"/>
                  </a:cxn>
                  <a:cxn ang="0">
                    <a:pos x="0" y="32"/>
                  </a:cxn>
                  <a:cxn ang="0">
                    <a:pos x="0" y="32"/>
                  </a:cxn>
                  <a:cxn ang="0">
                    <a:pos x="0" y="32"/>
                  </a:cxn>
                  <a:cxn ang="0">
                    <a:pos x="15" y="16"/>
                  </a:cxn>
                  <a:cxn ang="0">
                    <a:pos x="15" y="16"/>
                  </a:cxn>
                  <a:cxn ang="0">
                    <a:pos x="15" y="16"/>
                  </a:cxn>
                  <a:cxn ang="0">
                    <a:pos x="15" y="16"/>
                  </a:cxn>
                  <a:cxn ang="0">
                    <a:pos x="15" y="0"/>
                  </a:cxn>
                </a:cxnLst>
                <a:rect l="0" t="0" r="r" b="b"/>
                <a:pathLst>
                  <a:path w="15" h="63">
                    <a:moveTo>
                      <a:pt x="0" y="63"/>
                    </a:moveTo>
                    <a:lnTo>
                      <a:pt x="0" y="47"/>
                    </a:lnTo>
                    <a:lnTo>
                      <a:pt x="0" y="47"/>
                    </a:lnTo>
                    <a:lnTo>
                      <a:pt x="0" y="47"/>
                    </a:lnTo>
                    <a:lnTo>
                      <a:pt x="0" y="47"/>
                    </a:lnTo>
                    <a:lnTo>
                      <a:pt x="0" y="47"/>
                    </a:lnTo>
                    <a:lnTo>
                      <a:pt x="0" y="47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15" y="16"/>
                    </a:lnTo>
                    <a:lnTo>
                      <a:pt x="15" y="16"/>
                    </a:lnTo>
                    <a:lnTo>
                      <a:pt x="15" y="16"/>
                    </a:lnTo>
                    <a:lnTo>
                      <a:pt x="15" y="16"/>
                    </a:lnTo>
                    <a:lnTo>
                      <a:pt x="15" y="0"/>
                    </a:lnTo>
                  </a:path>
                </a:pathLst>
              </a:custGeom>
              <a:noFill/>
              <a:ln w="25400">
                <a:solidFill>
                  <a:srgbClr val="0C0CFF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608" name="Freeform 184"/>
              <p:cNvSpPr>
                <a:spLocks/>
              </p:cNvSpPr>
              <p:nvPr/>
            </p:nvSpPr>
            <p:spPr bwMode="auto">
              <a:xfrm>
                <a:off x="4277" y="-2128"/>
                <a:ext cx="16" cy="47"/>
              </a:xfrm>
              <a:custGeom>
                <a:avLst/>
                <a:gdLst/>
                <a:ahLst/>
                <a:cxnLst>
                  <a:cxn ang="0">
                    <a:pos x="0" y="47"/>
                  </a:cxn>
                  <a:cxn ang="0">
                    <a:pos x="0" y="47"/>
                  </a:cxn>
                  <a:cxn ang="0">
                    <a:pos x="0" y="47"/>
                  </a:cxn>
                  <a:cxn ang="0">
                    <a:pos x="0" y="32"/>
                  </a:cxn>
                  <a:cxn ang="0">
                    <a:pos x="0" y="32"/>
                  </a:cxn>
                  <a:cxn ang="0">
                    <a:pos x="16" y="32"/>
                  </a:cxn>
                  <a:cxn ang="0">
                    <a:pos x="16" y="32"/>
                  </a:cxn>
                  <a:cxn ang="0">
                    <a:pos x="16" y="32"/>
                  </a:cxn>
                  <a:cxn ang="0">
                    <a:pos x="16" y="32"/>
                  </a:cxn>
                  <a:cxn ang="0">
                    <a:pos x="16" y="16"/>
                  </a:cxn>
                  <a:cxn ang="0">
                    <a:pos x="16" y="16"/>
                  </a:cxn>
                  <a:cxn ang="0">
                    <a:pos x="16" y="16"/>
                  </a:cxn>
                  <a:cxn ang="0">
                    <a:pos x="16" y="16"/>
                  </a:cxn>
                  <a:cxn ang="0">
                    <a:pos x="16" y="0"/>
                  </a:cxn>
                </a:cxnLst>
                <a:rect l="0" t="0" r="r" b="b"/>
                <a:pathLst>
                  <a:path w="16" h="47">
                    <a:moveTo>
                      <a:pt x="0" y="47"/>
                    </a:moveTo>
                    <a:lnTo>
                      <a:pt x="0" y="47"/>
                    </a:lnTo>
                    <a:lnTo>
                      <a:pt x="0" y="47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16" y="32"/>
                    </a:lnTo>
                    <a:lnTo>
                      <a:pt x="16" y="32"/>
                    </a:lnTo>
                    <a:lnTo>
                      <a:pt x="16" y="32"/>
                    </a:lnTo>
                    <a:lnTo>
                      <a:pt x="16" y="32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6" y="0"/>
                    </a:lnTo>
                  </a:path>
                </a:pathLst>
              </a:custGeom>
              <a:noFill/>
              <a:ln w="25400">
                <a:solidFill>
                  <a:srgbClr val="0C0CFF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609" name="Freeform 185"/>
              <p:cNvSpPr>
                <a:spLocks/>
              </p:cNvSpPr>
              <p:nvPr/>
            </p:nvSpPr>
            <p:spPr bwMode="auto">
              <a:xfrm>
                <a:off x="4339" y="-2268"/>
                <a:ext cx="32" cy="47"/>
              </a:xfrm>
              <a:custGeom>
                <a:avLst/>
                <a:gdLst/>
                <a:ahLst/>
                <a:cxnLst>
                  <a:cxn ang="0">
                    <a:pos x="0" y="47"/>
                  </a:cxn>
                  <a:cxn ang="0">
                    <a:pos x="0" y="47"/>
                  </a:cxn>
                  <a:cxn ang="0">
                    <a:pos x="0" y="47"/>
                  </a:cxn>
                  <a:cxn ang="0">
                    <a:pos x="16" y="31"/>
                  </a:cxn>
                  <a:cxn ang="0">
                    <a:pos x="16" y="31"/>
                  </a:cxn>
                  <a:cxn ang="0">
                    <a:pos x="16" y="31"/>
                  </a:cxn>
                  <a:cxn ang="0">
                    <a:pos x="16" y="31"/>
                  </a:cxn>
                  <a:cxn ang="0">
                    <a:pos x="16" y="16"/>
                  </a:cxn>
                  <a:cxn ang="0">
                    <a:pos x="16" y="16"/>
                  </a:cxn>
                  <a:cxn ang="0">
                    <a:pos x="16" y="16"/>
                  </a:cxn>
                  <a:cxn ang="0">
                    <a:pos x="16" y="16"/>
                  </a:cxn>
                  <a:cxn ang="0">
                    <a:pos x="16" y="16"/>
                  </a:cxn>
                  <a:cxn ang="0">
                    <a:pos x="16" y="16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32" y="0"/>
                  </a:cxn>
                </a:cxnLst>
                <a:rect l="0" t="0" r="r" b="b"/>
                <a:pathLst>
                  <a:path w="32" h="47">
                    <a:moveTo>
                      <a:pt x="0" y="47"/>
                    </a:moveTo>
                    <a:lnTo>
                      <a:pt x="0" y="47"/>
                    </a:lnTo>
                    <a:lnTo>
                      <a:pt x="0" y="47"/>
                    </a:lnTo>
                    <a:lnTo>
                      <a:pt x="16" y="31"/>
                    </a:lnTo>
                    <a:lnTo>
                      <a:pt x="16" y="31"/>
                    </a:lnTo>
                    <a:lnTo>
                      <a:pt x="16" y="31"/>
                    </a:lnTo>
                    <a:lnTo>
                      <a:pt x="16" y="31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32" y="0"/>
                    </a:lnTo>
                  </a:path>
                </a:pathLst>
              </a:custGeom>
              <a:noFill/>
              <a:ln w="25400">
                <a:solidFill>
                  <a:srgbClr val="0C0CFF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610" name="Freeform 186"/>
              <p:cNvSpPr>
                <a:spLocks/>
              </p:cNvSpPr>
              <p:nvPr/>
            </p:nvSpPr>
            <p:spPr bwMode="auto">
              <a:xfrm>
                <a:off x="4402" y="-2392"/>
                <a:ext cx="31" cy="31"/>
              </a:xfrm>
              <a:custGeom>
                <a:avLst/>
                <a:gdLst/>
                <a:ahLst/>
                <a:cxnLst>
                  <a:cxn ang="0">
                    <a:pos x="0" y="31"/>
                  </a:cxn>
                  <a:cxn ang="0">
                    <a:pos x="15" y="31"/>
                  </a:cxn>
                  <a:cxn ang="0">
                    <a:pos x="15" y="31"/>
                  </a:cxn>
                  <a:cxn ang="0">
                    <a:pos x="15" y="15"/>
                  </a:cxn>
                  <a:cxn ang="0">
                    <a:pos x="15" y="15"/>
                  </a:cxn>
                  <a:cxn ang="0">
                    <a:pos x="15" y="15"/>
                  </a:cxn>
                  <a:cxn ang="0">
                    <a:pos x="15" y="15"/>
                  </a:cxn>
                  <a:cxn ang="0">
                    <a:pos x="15" y="0"/>
                  </a:cxn>
                  <a:cxn ang="0">
                    <a:pos x="15" y="0"/>
                  </a:cxn>
                  <a:cxn ang="0">
                    <a:pos x="31" y="0"/>
                  </a:cxn>
                </a:cxnLst>
                <a:rect l="0" t="0" r="r" b="b"/>
                <a:pathLst>
                  <a:path w="31" h="31">
                    <a:moveTo>
                      <a:pt x="0" y="31"/>
                    </a:moveTo>
                    <a:lnTo>
                      <a:pt x="15" y="31"/>
                    </a:lnTo>
                    <a:lnTo>
                      <a:pt x="15" y="31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31" y="0"/>
                    </a:lnTo>
                  </a:path>
                </a:pathLst>
              </a:custGeom>
              <a:noFill/>
              <a:ln w="25400">
                <a:solidFill>
                  <a:srgbClr val="0C0CFF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611" name="Freeform 187"/>
              <p:cNvSpPr>
                <a:spLocks/>
              </p:cNvSpPr>
              <p:nvPr/>
            </p:nvSpPr>
            <p:spPr bwMode="auto">
              <a:xfrm>
                <a:off x="4464" y="-2548"/>
                <a:ext cx="31" cy="62"/>
              </a:xfrm>
              <a:custGeom>
                <a:avLst/>
                <a:gdLst/>
                <a:ahLst/>
                <a:cxnLst>
                  <a:cxn ang="0">
                    <a:pos x="0" y="62"/>
                  </a:cxn>
                  <a:cxn ang="0">
                    <a:pos x="0" y="62"/>
                  </a:cxn>
                  <a:cxn ang="0">
                    <a:pos x="0" y="62"/>
                  </a:cxn>
                  <a:cxn ang="0">
                    <a:pos x="16" y="47"/>
                  </a:cxn>
                  <a:cxn ang="0">
                    <a:pos x="16" y="47"/>
                  </a:cxn>
                  <a:cxn ang="0">
                    <a:pos x="16" y="47"/>
                  </a:cxn>
                  <a:cxn ang="0">
                    <a:pos x="16" y="47"/>
                  </a:cxn>
                  <a:cxn ang="0">
                    <a:pos x="16" y="31"/>
                  </a:cxn>
                  <a:cxn ang="0">
                    <a:pos x="16" y="31"/>
                  </a:cxn>
                  <a:cxn ang="0">
                    <a:pos x="16" y="31"/>
                  </a:cxn>
                  <a:cxn ang="0">
                    <a:pos x="16" y="31"/>
                  </a:cxn>
                  <a:cxn ang="0">
                    <a:pos x="31" y="16"/>
                  </a:cxn>
                  <a:cxn ang="0">
                    <a:pos x="31" y="16"/>
                  </a:cxn>
                  <a:cxn ang="0">
                    <a:pos x="31" y="16"/>
                  </a:cxn>
                  <a:cxn ang="0">
                    <a:pos x="31" y="16"/>
                  </a:cxn>
                  <a:cxn ang="0">
                    <a:pos x="31" y="0"/>
                  </a:cxn>
                </a:cxnLst>
                <a:rect l="0" t="0" r="r" b="b"/>
                <a:pathLst>
                  <a:path w="31" h="62">
                    <a:moveTo>
                      <a:pt x="0" y="62"/>
                    </a:moveTo>
                    <a:lnTo>
                      <a:pt x="0" y="62"/>
                    </a:lnTo>
                    <a:lnTo>
                      <a:pt x="0" y="62"/>
                    </a:lnTo>
                    <a:lnTo>
                      <a:pt x="16" y="47"/>
                    </a:lnTo>
                    <a:lnTo>
                      <a:pt x="16" y="47"/>
                    </a:lnTo>
                    <a:lnTo>
                      <a:pt x="16" y="47"/>
                    </a:lnTo>
                    <a:lnTo>
                      <a:pt x="16" y="47"/>
                    </a:lnTo>
                    <a:lnTo>
                      <a:pt x="16" y="31"/>
                    </a:lnTo>
                    <a:lnTo>
                      <a:pt x="16" y="31"/>
                    </a:lnTo>
                    <a:lnTo>
                      <a:pt x="16" y="31"/>
                    </a:lnTo>
                    <a:lnTo>
                      <a:pt x="16" y="31"/>
                    </a:lnTo>
                    <a:lnTo>
                      <a:pt x="31" y="16"/>
                    </a:lnTo>
                    <a:lnTo>
                      <a:pt x="31" y="16"/>
                    </a:lnTo>
                    <a:lnTo>
                      <a:pt x="31" y="16"/>
                    </a:lnTo>
                    <a:lnTo>
                      <a:pt x="31" y="16"/>
                    </a:lnTo>
                    <a:lnTo>
                      <a:pt x="31" y="0"/>
                    </a:lnTo>
                  </a:path>
                </a:pathLst>
              </a:custGeom>
              <a:noFill/>
              <a:ln w="25400">
                <a:solidFill>
                  <a:srgbClr val="0C0CFF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612" name="Freeform 188"/>
              <p:cNvSpPr>
                <a:spLocks/>
              </p:cNvSpPr>
              <p:nvPr/>
            </p:nvSpPr>
            <p:spPr bwMode="auto">
              <a:xfrm>
                <a:off x="4542" y="-2688"/>
                <a:ext cx="31" cy="47"/>
              </a:xfrm>
              <a:custGeom>
                <a:avLst/>
                <a:gdLst/>
                <a:ahLst/>
                <a:cxnLst>
                  <a:cxn ang="0">
                    <a:pos x="0" y="47"/>
                  </a:cxn>
                  <a:cxn ang="0">
                    <a:pos x="0" y="47"/>
                  </a:cxn>
                  <a:cxn ang="0">
                    <a:pos x="0" y="47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15" y="16"/>
                  </a:cxn>
                  <a:cxn ang="0">
                    <a:pos x="15" y="16"/>
                  </a:cxn>
                  <a:cxn ang="0">
                    <a:pos x="15" y="16"/>
                  </a:cxn>
                  <a:cxn ang="0">
                    <a:pos x="15" y="16"/>
                  </a:cxn>
                  <a:cxn ang="0">
                    <a:pos x="15" y="0"/>
                  </a:cxn>
                  <a:cxn ang="0">
                    <a:pos x="15" y="0"/>
                  </a:cxn>
                  <a:cxn ang="0">
                    <a:pos x="15" y="0"/>
                  </a:cxn>
                  <a:cxn ang="0">
                    <a:pos x="15" y="0"/>
                  </a:cxn>
                  <a:cxn ang="0">
                    <a:pos x="31" y="0"/>
                  </a:cxn>
                </a:cxnLst>
                <a:rect l="0" t="0" r="r" b="b"/>
                <a:pathLst>
                  <a:path w="31" h="47">
                    <a:moveTo>
                      <a:pt x="0" y="47"/>
                    </a:moveTo>
                    <a:lnTo>
                      <a:pt x="0" y="47"/>
                    </a:lnTo>
                    <a:lnTo>
                      <a:pt x="0" y="47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15" y="16"/>
                    </a:lnTo>
                    <a:lnTo>
                      <a:pt x="15" y="16"/>
                    </a:lnTo>
                    <a:lnTo>
                      <a:pt x="15" y="16"/>
                    </a:lnTo>
                    <a:lnTo>
                      <a:pt x="15" y="16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31" y="0"/>
                    </a:lnTo>
                  </a:path>
                </a:pathLst>
              </a:custGeom>
              <a:noFill/>
              <a:ln w="25400">
                <a:solidFill>
                  <a:srgbClr val="0C0CFF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613" name="Freeform 189"/>
              <p:cNvSpPr>
                <a:spLocks/>
              </p:cNvSpPr>
              <p:nvPr/>
            </p:nvSpPr>
            <p:spPr bwMode="auto">
              <a:xfrm>
                <a:off x="4620" y="-2844"/>
                <a:ext cx="15" cy="47"/>
              </a:xfrm>
              <a:custGeom>
                <a:avLst/>
                <a:gdLst/>
                <a:ahLst/>
                <a:cxnLst>
                  <a:cxn ang="0">
                    <a:pos x="0" y="47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15" y="16"/>
                  </a:cxn>
                  <a:cxn ang="0">
                    <a:pos x="15" y="16"/>
                  </a:cxn>
                  <a:cxn ang="0">
                    <a:pos x="15" y="0"/>
                  </a:cxn>
                </a:cxnLst>
                <a:rect l="0" t="0" r="r" b="b"/>
                <a:pathLst>
                  <a:path w="15" h="47">
                    <a:moveTo>
                      <a:pt x="0" y="47"/>
                    </a:moveTo>
                    <a:lnTo>
                      <a:pt x="0" y="31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5" y="16"/>
                    </a:lnTo>
                    <a:lnTo>
                      <a:pt x="15" y="16"/>
                    </a:lnTo>
                    <a:lnTo>
                      <a:pt x="15" y="0"/>
                    </a:lnTo>
                  </a:path>
                </a:pathLst>
              </a:custGeom>
              <a:noFill/>
              <a:ln w="25400">
                <a:solidFill>
                  <a:srgbClr val="0C0CFF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614" name="Freeform 190"/>
              <p:cNvSpPr>
                <a:spLocks/>
              </p:cNvSpPr>
              <p:nvPr/>
            </p:nvSpPr>
            <p:spPr bwMode="auto">
              <a:xfrm>
                <a:off x="4682" y="-2984"/>
                <a:ext cx="31" cy="47"/>
              </a:xfrm>
              <a:custGeom>
                <a:avLst/>
                <a:gdLst/>
                <a:ahLst/>
                <a:cxnLst>
                  <a:cxn ang="0">
                    <a:pos x="0" y="47"/>
                  </a:cxn>
                  <a:cxn ang="0">
                    <a:pos x="0" y="47"/>
                  </a:cxn>
                  <a:cxn ang="0">
                    <a:pos x="0" y="47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16" y="16"/>
                  </a:cxn>
                  <a:cxn ang="0">
                    <a:pos x="16" y="16"/>
                  </a:cxn>
                  <a:cxn ang="0">
                    <a:pos x="16" y="16"/>
                  </a:cxn>
                  <a:cxn ang="0">
                    <a:pos x="16" y="16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31" y="0"/>
                  </a:cxn>
                </a:cxnLst>
                <a:rect l="0" t="0" r="r" b="b"/>
                <a:pathLst>
                  <a:path w="31" h="47">
                    <a:moveTo>
                      <a:pt x="0" y="47"/>
                    </a:moveTo>
                    <a:lnTo>
                      <a:pt x="0" y="47"/>
                    </a:lnTo>
                    <a:lnTo>
                      <a:pt x="0" y="47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31" y="0"/>
                    </a:lnTo>
                  </a:path>
                </a:pathLst>
              </a:custGeom>
              <a:noFill/>
              <a:ln w="25400">
                <a:solidFill>
                  <a:srgbClr val="0C0CFF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615" name="Freeform 191"/>
              <p:cNvSpPr>
                <a:spLocks/>
              </p:cNvSpPr>
              <p:nvPr/>
            </p:nvSpPr>
            <p:spPr bwMode="auto">
              <a:xfrm>
                <a:off x="4760" y="-3139"/>
                <a:ext cx="15" cy="46"/>
              </a:xfrm>
              <a:custGeom>
                <a:avLst/>
                <a:gdLst/>
                <a:ahLst/>
                <a:cxnLst>
                  <a:cxn ang="0">
                    <a:pos x="0" y="46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0" y="15"/>
                  </a:cxn>
                  <a:cxn ang="0">
                    <a:pos x="0" y="15"/>
                  </a:cxn>
                  <a:cxn ang="0">
                    <a:pos x="15" y="15"/>
                  </a:cxn>
                  <a:cxn ang="0">
                    <a:pos x="15" y="15"/>
                  </a:cxn>
                  <a:cxn ang="0">
                    <a:pos x="15" y="0"/>
                  </a:cxn>
                </a:cxnLst>
                <a:rect l="0" t="0" r="r" b="b"/>
                <a:pathLst>
                  <a:path w="15" h="46">
                    <a:moveTo>
                      <a:pt x="0" y="46"/>
                    </a:moveTo>
                    <a:lnTo>
                      <a:pt x="0" y="31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15" y="0"/>
                    </a:lnTo>
                  </a:path>
                </a:pathLst>
              </a:custGeom>
              <a:noFill/>
              <a:ln w="25400">
                <a:solidFill>
                  <a:srgbClr val="0C0CFF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616" name="Freeform 192"/>
              <p:cNvSpPr>
                <a:spLocks/>
              </p:cNvSpPr>
              <p:nvPr/>
            </p:nvSpPr>
            <p:spPr bwMode="auto">
              <a:xfrm>
                <a:off x="4822" y="-3295"/>
                <a:ext cx="31" cy="47"/>
              </a:xfrm>
              <a:custGeom>
                <a:avLst/>
                <a:gdLst/>
                <a:ahLst/>
                <a:cxnLst>
                  <a:cxn ang="0">
                    <a:pos x="0" y="47"/>
                  </a:cxn>
                  <a:cxn ang="0">
                    <a:pos x="0" y="47"/>
                  </a:cxn>
                  <a:cxn ang="0">
                    <a:pos x="0" y="47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16" y="31"/>
                  </a:cxn>
                  <a:cxn ang="0">
                    <a:pos x="16" y="31"/>
                  </a:cxn>
                  <a:cxn ang="0">
                    <a:pos x="16" y="31"/>
                  </a:cxn>
                  <a:cxn ang="0">
                    <a:pos x="16" y="31"/>
                  </a:cxn>
                  <a:cxn ang="0">
                    <a:pos x="16" y="16"/>
                  </a:cxn>
                  <a:cxn ang="0">
                    <a:pos x="16" y="16"/>
                  </a:cxn>
                  <a:cxn ang="0">
                    <a:pos x="16" y="16"/>
                  </a:cxn>
                  <a:cxn ang="0">
                    <a:pos x="16" y="16"/>
                  </a:cxn>
                  <a:cxn ang="0">
                    <a:pos x="31" y="0"/>
                  </a:cxn>
                </a:cxnLst>
                <a:rect l="0" t="0" r="r" b="b"/>
                <a:pathLst>
                  <a:path w="31" h="47">
                    <a:moveTo>
                      <a:pt x="0" y="47"/>
                    </a:moveTo>
                    <a:lnTo>
                      <a:pt x="0" y="47"/>
                    </a:lnTo>
                    <a:lnTo>
                      <a:pt x="0" y="47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16" y="31"/>
                    </a:lnTo>
                    <a:lnTo>
                      <a:pt x="16" y="31"/>
                    </a:lnTo>
                    <a:lnTo>
                      <a:pt x="16" y="31"/>
                    </a:lnTo>
                    <a:lnTo>
                      <a:pt x="16" y="31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31" y="0"/>
                    </a:lnTo>
                  </a:path>
                </a:pathLst>
              </a:custGeom>
              <a:noFill/>
              <a:ln w="25400">
                <a:solidFill>
                  <a:srgbClr val="0C0CFF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617" name="Freeform 193"/>
              <p:cNvSpPr>
                <a:spLocks/>
              </p:cNvSpPr>
              <p:nvPr/>
            </p:nvSpPr>
            <p:spPr bwMode="auto">
              <a:xfrm>
                <a:off x="4884" y="-3420"/>
                <a:ext cx="31" cy="32"/>
              </a:xfrm>
              <a:custGeom>
                <a:avLst/>
                <a:gdLst/>
                <a:ahLst/>
                <a:cxnLst>
                  <a:cxn ang="0">
                    <a:pos x="0" y="32"/>
                  </a:cxn>
                  <a:cxn ang="0">
                    <a:pos x="16" y="32"/>
                  </a:cxn>
                  <a:cxn ang="0">
                    <a:pos x="16" y="32"/>
                  </a:cxn>
                  <a:cxn ang="0">
                    <a:pos x="16" y="16"/>
                  </a:cxn>
                  <a:cxn ang="0">
                    <a:pos x="16" y="16"/>
                  </a:cxn>
                  <a:cxn ang="0">
                    <a:pos x="16" y="16"/>
                  </a:cxn>
                  <a:cxn ang="0">
                    <a:pos x="16" y="16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31" y="0"/>
                  </a:cxn>
                </a:cxnLst>
                <a:rect l="0" t="0" r="r" b="b"/>
                <a:pathLst>
                  <a:path w="31" h="32">
                    <a:moveTo>
                      <a:pt x="0" y="32"/>
                    </a:moveTo>
                    <a:lnTo>
                      <a:pt x="16" y="32"/>
                    </a:lnTo>
                    <a:lnTo>
                      <a:pt x="16" y="32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31" y="0"/>
                    </a:lnTo>
                  </a:path>
                </a:pathLst>
              </a:custGeom>
              <a:noFill/>
              <a:ln w="25400">
                <a:solidFill>
                  <a:srgbClr val="0C0CFF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618" name="Oval 194"/>
              <p:cNvSpPr>
                <a:spLocks noChangeArrowheads="1"/>
              </p:cNvSpPr>
              <p:nvPr/>
            </p:nvSpPr>
            <p:spPr bwMode="auto">
              <a:xfrm>
                <a:off x="2923" y="954"/>
                <a:ext cx="78" cy="78"/>
              </a:xfrm>
              <a:prstGeom prst="ellipse">
                <a:avLst/>
              </a:prstGeom>
              <a:solidFill>
                <a:srgbClr val="000000"/>
              </a:solidFill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619" name="Oval 195"/>
              <p:cNvSpPr>
                <a:spLocks noChangeArrowheads="1"/>
              </p:cNvSpPr>
              <p:nvPr/>
            </p:nvSpPr>
            <p:spPr bwMode="auto">
              <a:xfrm>
                <a:off x="2580" y="1219"/>
                <a:ext cx="78" cy="78"/>
              </a:xfrm>
              <a:prstGeom prst="ellipse">
                <a:avLst/>
              </a:prstGeom>
              <a:solidFill>
                <a:srgbClr val="000000"/>
              </a:solidFill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620" name="Oval 196"/>
              <p:cNvSpPr>
                <a:spLocks noChangeArrowheads="1"/>
              </p:cNvSpPr>
              <p:nvPr/>
            </p:nvSpPr>
            <p:spPr bwMode="auto">
              <a:xfrm>
                <a:off x="2394" y="1733"/>
                <a:ext cx="77" cy="78"/>
              </a:xfrm>
              <a:prstGeom prst="ellipse">
                <a:avLst/>
              </a:prstGeom>
              <a:solidFill>
                <a:srgbClr val="000000"/>
              </a:solidFill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621" name="Oval 197"/>
              <p:cNvSpPr>
                <a:spLocks noChangeArrowheads="1"/>
              </p:cNvSpPr>
              <p:nvPr/>
            </p:nvSpPr>
            <p:spPr bwMode="auto">
              <a:xfrm>
                <a:off x="2285" y="1904"/>
                <a:ext cx="77" cy="78"/>
              </a:xfrm>
              <a:prstGeom prst="ellipse">
                <a:avLst/>
              </a:prstGeom>
              <a:solidFill>
                <a:srgbClr val="000000"/>
              </a:solidFill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622" name="Oval 198"/>
              <p:cNvSpPr>
                <a:spLocks noChangeArrowheads="1"/>
              </p:cNvSpPr>
              <p:nvPr/>
            </p:nvSpPr>
            <p:spPr bwMode="auto">
              <a:xfrm>
                <a:off x="2176" y="2620"/>
                <a:ext cx="77" cy="78"/>
              </a:xfrm>
              <a:prstGeom prst="ellipse">
                <a:avLst/>
              </a:prstGeom>
              <a:solidFill>
                <a:srgbClr val="000000"/>
              </a:solidFill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623" name="Oval 199"/>
              <p:cNvSpPr>
                <a:spLocks noChangeArrowheads="1"/>
              </p:cNvSpPr>
              <p:nvPr/>
            </p:nvSpPr>
            <p:spPr bwMode="auto">
              <a:xfrm>
                <a:off x="2020" y="2729"/>
                <a:ext cx="78" cy="78"/>
              </a:xfrm>
              <a:prstGeom prst="ellipse">
                <a:avLst/>
              </a:prstGeom>
              <a:solidFill>
                <a:srgbClr val="000000"/>
              </a:solidFill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624" name="Oval 200"/>
              <p:cNvSpPr>
                <a:spLocks noChangeArrowheads="1"/>
              </p:cNvSpPr>
              <p:nvPr/>
            </p:nvSpPr>
            <p:spPr bwMode="auto">
              <a:xfrm>
                <a:off x="2970" y="1281"/>
                <a:ext cx="62" cy="63"/>
              </a:xfrm>
              <a:prstGeom prst="ellips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625" name="Oval 201"/>
              <p:cNvSpPr>
                <a:spLocks noChangeArrowheads="1"/>
              </p:cNvSpPr>
              <p:nvPr/>
            </p:nvSpPr>
            <p:spPr bwMode="auto">
              <a:xfrm>
                <a:off x="2643" y="1951"/>
                <a:ext cx="62" cy="62"/>
              </a:xfrm>
              <a:prstGeom prst="ellips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626" name="Oval 202"/>
              <p:cNvSpPr>
                <a:spLocks noChangeArrowheads="1"/>
              </p:cNvSpPr>
              <p:nvPr/>
            </p:nvSpPr>
            <p:spPr bwMode="auto">
              <a:xfrm>
                <a:off x="4448" y="503"/>
                <a:ext cx="63" cy="62"/>
              </a:xfrm>
              <a:prstGeom prst="ellips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627" name="Oval 203"/>
              <p:cNvSpPr>
                <a:spLocks noChangeArrowheads="1"/>
              </p:cNvSpPr>
              <p:nvPr/>
            </p:nvSpPr>
            <p:spPr bwMode="auto">
              <a:xfrm>
                <a:off x="3001" y="768"/>
                <a:ext cx="46" cy="62"/>
              </a:xfrm>
              <a:prstGeom prst="ellips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03628" name="Oval 204"/>
            <p:cNvSpPr>
              <a:spLocks noChangeArrowheads="1"/>
            </p:cNvSpPr>
            <p:nvPr/>
          </p:nvSpPr>
          <p:spPr bwMode="auto">
            <a:xfrm>
              <a:off x="3448" y="503"/>
              <a:ext cx="62" cy="62"/>
            </a:xfrm>
            <a:prstGeom prst="ellips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629" name="Rectangle 205"/>
            <p:cNvSpPr>
              <a:spLocks noChangeArrowheads="1"/>
            </p:cNvSpPr>
            <p:nvPr/>
          </p:nvSpPr>
          <p:spPr bwMode="auto">
            <a:xfrm>
              <a:off x="1944" y="3500"/>
              <a:ext cx="214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solidFill>
                    <a:srgbClr val="000000"/>
                  </a:solidFill>
                  <a:latin typeface="Helvetica" charset="0"/>
                </a:rPr>
                <a:t>15</a:t>
              </a:r>
              <a:endParaRPr lang="en-US">
                <a:latin typeface="Helvetica" charset="0"/>
              </a:endParaRPr>
            </a:p>
          </p:txBody>
        </p:sp>
        <p:sp>
          <p:nvSpPr>
            <p:cNvPr id="103630" name="Rectangle 206"/>
            <p:cNvSpPr>
              <a:spLocks noChangeArrowheads="1"/>
            </p:cNvSpPr>
            <p:nvPr/>
          </p:nvSpPr>
          <p:spPr bwMode="auto">
            <a:xfrm>
              <a:off x="1944" y="3017"/>
              <a:ext cx="214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solidFill>
                    <a:srgbClr val="000000"/>
                  </a:solidFill>
                  <a:latin typeface="Helvetica" charset="0"/>
                </a:rPr>
                <a:t>20</a:t>
              </a:r>
              <a:endParaRPr lang="en-US">
                <a:latin typeface="Helvetica" charset="0"/>
              </a:endParaRPr>
            </a:p>
          </p:txBody>
        </p:sp>
        <p:sp>
          <p:nvSpPr>
            <p:cNvPr id="103631" name="Rectangle 207"/>
            <p:cNvSpPr>
              <a:spLocks noChangeArrowheads="1"/>
            </p:cNvSpPr>
            <p:nvPr/>
          </p:nvSpPr>
          <p:spPr bwMode="auto">
            <a:xfrm>
              <a:off x="1944" y="2535"/>
              <a:ext cx="214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solidFill>
                    <a:srgbClr val="000000"/>
                  </a:solidFill>
                  <a:latin typeface="Helvetica" charset="0"/>
                </a:rPr>
                <a:t>25</a:t>
              </a:r>
              <a:endParaRPr lang="en-US">
                <a:latin typeface="Helvetica" charset="0"/>
              </a:endParaRPr>
            </a:p>
          </p:txBody>
        </p:sp>
        <p:sp>
          <p:nvSpPr>
            <p:cNvPr id="103632" name="Rectangle 208"/>
            <p:cNvSpPr>
              <a:spLocks noChangeArrowheads="1"/>
            </p:cNvSpPr>
            <p:nvPr/>
          </p:nvSpPr>
          <p:spPr bwMode="auto">
            <a:xfrm>
              <a:off x="1944" y="2052"/>
              <a:ext cx="214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solidFill>
                    <a:srgbClr val="000000"/>
                  </a:solidFill>
                  <a:latin typeface="Helvetica" charset="0"/>
                </a:rPr>
                <a:t>30</a:t>
              </a:r>
              <a:endParaRPr lang="en-US">
                <a:latin typeface="Helvetica" charset="0"/>
              </a:endParaRPr>
            </a:p>
          </p:txBody>
        </p:sp>
        <p:sp>
          <p:nvSpPr>
            <p:cNvPr id="103633" name="Rectangle 209"/>
            <p:cNvSpPr>
              <a:spLocks noChangeArrowheads="1"/>
            </p:cNvSpPr>
            <p:nvPr/>
          </p:nvSpPr>
          <p:spPr bwMode="auto">
            <a:xfrm>
              <a:off x="1944" y="1585"/>
              <a:ext cx="214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solidFill>
                    <a:srgbClr val="000000"/>
                  </a:solidFill>
                  <a:latin typeface="Helvetica" charset="0"/>
                </a:rPr>
                <a:t>35</a:t>
              </a:r>
              <a:endParaRPr lang="en-US">
                <a:latin typeface="Helvetica" charset="0"/>
              </a:endParaRPr>
            </a:p>
          </p:txBody>
        </p:sp>
        <p:sp>
          <p:nvSpPr>
            <p:cNvPr id="103634" name="Rectangle 210"/>
            <p:cNvSpPr>
              <a:spLocks noChangeArrowheads="1"/>
            </p:cNvSpPr>
            <p:nvPr/>
          </p:nvSpPr>
          <p:spPr bwMode="auto">
            <a:xfrm>
              <a:off x="1944" y="1102"/>
              <a:ext cx="214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solidFill>
                    <a:srgbClr val="000000"/>
                  </a:solidFill>
                  <a:latin typeface="Helvetica" charset="0"/>
                </a:rPr>
                <a:t>40</a:t>
              </a:r>
              <a:endParaRPr lang="en-US">
                <a:latin typeface="Helvetica" charset="0"/>
              </a:endParaRPr>
            </a:p>
          </p:txBody>
        </p:sp>
        <p:sp>
          <p:nvSpPr>
            <p:cNvPr id="103635" name="Rectangle 211"/>
            <p:cNvSpPr>
              <a:spLocks noChangeArrowheads="1"/>
            </p:cNvSpPr>
            <p:nvPr/>
          </p:nvSpPr>
          <p:spPr bwMode="auto">
            <a:xfrm>
              <a:off x="1944" y="620"/>
              <a:ext cx="214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solidFill>
                    <a:srgbClr val="000000"/>
                  </a:solidFill>
                  <a:latin typeface="Helvetica" charset="0"/>
                </a:rPr>
                <a:t>45</a:t>
              </a:r>
              <a:endParaRPr lang="en-US">
                <a:latin typeface="Helvetica" charset="0"/>
              </a:endParaRPr>
            </a:p>
          </p:txBody>
        </p:sp>
        <p:sp>
          <p:nvSpPr>
            <p:cNvPr id="103636" name="Rectangle 212"/>
            <p:cNvSpPr>
              <a:spLocks noChangeArrowheads="1"/>
            </p:cNvSpPr>
            <p:nvPr/>
          </p:nvSpPr>
          <p:spPr bwMode="auto">
            <a:xfrm>
              <a:off x="1944" y="153"/>
              <a:ext cx="214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solidFill>
                    <a:srgbClr val="000000"/>
                  </a:solidFill>
                  <a:latin typeface="Helvetica" charset="0"/>
                </a:rPr>
                <a:t>50</a:t>
              </a:r>
              <a:endParaRPr lang="en-US">
                <a:latin typeface="Helvetica" charset="0"/>
              </a:endParaRPr>
            </a:p>
          </p:txBody>
        </p:sp>
        <p:sp>
          <p:nvSpPr>
            <p:cNvPr id="103637" name="Rectangle 213"/>
            <p:cNvSpPr>
              <a:spLocks noChangeArrowheads="1"/>
            </p:cNvSpPr>
            <p:nvPr/>
          </p:nvSpPr>
          <p:spPr bwMode="auto">
            <a:xfrm>
              <a:off x="2223" y="3718"/>
              <a:ext cx="107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solidFill>
                    <a:srgbClr val="000000"/>
                  </a:solidFill>
                  <a:latin typeface="Helvetica" charset="0"/>
                </a:rPr>
                <a:t>0</a:t>
              </a:r>
              <a:endParaRPr lang="en-US">
                <a:latin typeface="Helvetica" charset="0"/>
              </a:endParaRPr>
            </a:p>
          </p:txBody>
        </p:sp>
        <p:sp>
          <p:nvSpPr>
            <p:cNvPr id="103638" name="Rectangle 214"/>
            <p:cNvSpPr>
              <a:spLocks noChangeArrowheads="1"/>
            </p:cNvSpPr>
            <p:nvPr/>
          </p:nvSpPr>
          <p:spPr bwMode="auto">
            <a:xfrm>
              <a:off x="2549" y="3718"/>
              <a:ext cx="214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solidFill>
                    <a:srgbClr val="000000"/>
                  </a:solidFill>
                  <a:latin typeface="Helvetica" charset="0"/>
                </a:rPr>
                <a:t>10</a:t>
              </a:r>
              <a:endParaRPr lang="en-US">
                <a:latin typeface="Helvetica" charset="0"/>
              </a:endParaRPr>
            </a:p>
          </p:txBody>
        </p:sp>
        <p:sp>
          <p:nvSpPr>
            <p:cNvPr id="103639" name="Rectangle 215"/>
            <p:cNvSpPr>
              <a:spLocks noChangeArrowheads="1"/>
            </p:cNvSpPr>
            <p:nvPr/>
          </p:nvSpPr>
          <p:spPr bwMode="auto">
            <a:xfrm>
              <a:off x="2921" y="3718"/>
              <a:ext cx="214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solidFill>
                    <a:srgbClr val="000000"/>
                  </a:solidFill>
                  <a:latin typeface="Helvetica" charset="0"/>
                </a:rPr>
                <a:t>20</a:t>
              </a:r>
              <a:endParaRPr lang="en-US">
                <a:latin typeface="Helvetica" charset="0"/>
              </a:endParaRPr>
            </a:p>
          </p:txBody>
        </p:sp>
        <p:sp>
          <p:nvSpPr>
            <p:cNvPr id="103640" name="Rectangle 216"/>
            <p:cNvSpPr>
              <a:spLocks noChangeArrowheads="1"/>
            </p:cNvSpPr>
            <p:nvPr/>
          </p:nvSpPr>
          <p:spPr bwMode="auto">
            <a:xfrm>
              <a:off x="3293" y="3718"/>
              <a:ext cx="214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solidFill>
                    <a:srgbClr val="000000"/>
                  </a:solidFill>
                  <a:latin typeface="Helvetica" charset="0"/>
                </a:rPr>
                <a:t>30</a:t>
              </a:r>
              <a:endParaRPr lang="en-US">
                <a:latin typeface="Helvetica" charset="0"/>
              </a:endParaRPr>
            </a:p>
          </p:txBody>
        </p:sp>
        <p:sp>
          <p:nvSpPr>
            <p:cNvPr id="103641" name="Rectangle 217"/>
            <p:cNvSpPr>
              <a:spLocks noChangeArrowheads="1"/>
            </p:cNvSpPr>
            <p:nvPr/>
          </p:nvSpPr>
          <p:spPr bwMode="auto">
            <a:xfrm>
              <a:off x="3665" y="3718"/>
              <a:ext cx="214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solidFill>
                    <a:srgbClr val="000000"/>
                  </a:solidFill>
                  <a:latin typeface="Helvetica" charset="0"/>
                </a:rPr>
                <a:t>40</a:t>
              </a:r>
              <a:endParaRPr lang="en-US">
                <a:latin typeface="Helvetica" charset="0"/>
              </a:endParaRPr>
            </a:p>
          </p:txBody>
        </p:sp>
        <p:sp>
          <p:nvSpPr>
            <p:cNvPr id="103642" name="Rectangle 218"/>
            <p:cNvSpPr>
              <a:spLocks noChangeArrowheads="1"/>
            </p:cNvSpPr>
            <p:nvPr/>
          </p:nvSpPr>
          <p:spPr bwMode="auto">
            <a:xfrm>
              <a:off x="4037" y="3718"/>
              <a:ext cx="214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solidFill>
                    <a:srgbClr val="000000"/>
                  </a:solidFill>
                  <a:latin typeface="Helvetica" charset="0"/>
                </a:rPr>
                <a:t>50</a:t>
              </a:r>
              <a:endParaRPr lang="en-US">
                <a:latin typeface="Helvetica" charset="0"/>
              </a:endParaRPr>
            </a:p>
          </p:txBody>
        </p:sp>
        <p:sp>
          <p:nvSpPr>
            <p:cNvPr id="103643" name="Rectangle 219"/>
            <p:cNvSpPr>
              <a:spLocks noChangeArrowheads="1"/>
            </p:cNvSpPr>
            <p:nvPr/>
          </p:nvSpPr>
          <p:spPr bwMode="auto">
            <a:xfrm>
              <a:off x="4410" y="3718"/>
              <a:ext cx="214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solidFill>
                    <a:srgbClr val="000000"/>
                  </a:solidFill>
                  <a:latin typeface="Helvetica" charset="0"/>
                </a:rPr>
                <a:t>60</a:t>
              </a:r>
              <a:endParaRPr lang="en-US">
                <a:latin typeface="Helvetica" charset="0"/>
              </a:endParaRPr>
            </a:p>
          </p:txBody>
        </p:sp>
        <p:sp>
          <p:nvSpPr>
            <p:cNvPr id="103644" name="Rectangle 220"/>
            <p:cNvSpPr>
              <a:spLocks noChangeArrowheads="1"/>
            </p:cNvSpPr>
            <p:nvPr/>
          </p:nvSpPr>
          <p:spPr bwMode="auto">
            <a:xfrm>
              <a:off x="4782" y="3718"/>
              <a:ext cx="214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solidFill>
                    <a:srgbClr val="000000"/>
                  </a:solidFill>
                  <a:latin typeface="Helvetica" charset="0"/>
                </a:rPr>
                <a:t>70</a:t>
              </a:r>
              <a:endParaRPr lang="en-US">
                <a:latin typeface="Helvetica" charset="0"/>
              </a:endParaRPr>
            </a:p>
          </p:txBody>
        </p:sp>
        <p:sp>
          <p:nvSpPr>
            <p:cNvPr id="103645" name="Rectangle 221"/>
            <p:cNvSpPr>
              <a:spLocks noChangeArrowheads="1"/>
            </p:cNvSpPr>
            <p:nvPr/>
          </p:nvSpPr>
          <p:spPr bwMode="auto">
            <a:xfrm>
              <a:off x="5154" y="3718"/>
              <a:ext cx="214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solidFill>
                    <a:srgbClr val="000000"/>
                  </a:solidFill>
                  <a:latin typeface="Helvetica" charset="0"/>
                </a:rPr>
                <a:t>80</a:t>
              </a:r>
              <a:endParaRPr lang="en-US">
                <a:latin typeface="Helvetica" charset="0"/>
              </a:endParaRPr>
            </a:p>
          </p:txBody>
        </p:sp>
        <p:sp>
          <p:nvSpPr>
            <p:cNvPr id="103646" name="Rectangle 222"/>
            <p:cNvSpPr>
              <a:spLocks noChangeArrowheads="1"/>
            </p:cNvSpPr>
            <p:nvPr/>
          </p:nvSpPr>
          <p:spPr bwMode="auto">
            <a:xfrm>
              <a:off x="5526" y="3718"/>
              <a:ext cx="214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solidFill>
                    <a:srgbClr val="000000"/>
                  </a:solidFill>
                  <a:latin typeface="Helvetica" charset="0"/>
                </a:rPr>
                <a:t>90</a:t>
              </a:r>
              <a:endParaRPr lang="en-US">
                <a:latin typeface="Helvetica" charset="0"/>
              </a:endParaRPr>
            </a:p>
          </p:txBody>
        </p:sp>
        <p:sp>
          <p:nvSpPr>
            <p:cNvPr id="103647" name="Rectangle 223"/>
            <p:cNvSpPr>
              <a:spLocks noChangeArrowheads="1"/>
            </p:cNvSpPr>
            <p:nvPr/>
          </p:nvSpPr>
          <p:spPr bwMode="auto">
            <a:xfrm>
              <a:off x="2904" y="3951"/>
              <a:ext cx="2166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r>
                <a:rPr lang="en-US" sz="2800">
                  <a:solidFill>
                    <a:srgbClr val="000000"/>
                  </a:solidFill>
                  <a:latin typeface="Helvetica" charset="0"/>
                </a:rPr>
                <a:t>10-Be Model Age (ky)</a:t>
              </a:r>
              <a:endParaRPr lang="en-US" sz="2800">
                <a:latin typeface="Helvetica" charset="0"/>
              </a:endParaRPr>
            </a:p>
          </p:txBody>
        </p:sp>
        <p:sp>
          <p:nvSpPr>
            <p:cNvPr id="103648" name="Rectangle 224"/>
            <p:cNvSpPr>
              <a:spLocks noChangeArrowheads="1"/>
            </p:cNvSpPr>
            <p:nvPr/>
          </p:nvSpPr>
          <p:spPr bwMode="auto">
            <a:xfrm>
              <a:off x="4226" y="2153"/>
              <a:ext cx="1308" cy="669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649" name="Oval 225"/>
            <p:cNvSpPr>
              <a:spLocks noChangeArrowheads="1"/>
            </p:cNvSpPr>
            <p:nvPr/>
          </p:nvSpPr>
          <p:spPr bwMode="auto">
            <a:xfrm>
              <a:off x="4444" y="2309"/>
              <a:ext cx="78" cy="62"/>
            </a:xfrm>
            <a:prstGeom prst="ellipse">
              <a:avLst/>
            </a:prstGeom>
            <a:solidFill>
              <a:srgbClr val="000000"/>
            </a:solidFill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650" name="Rectangle 226"/>
            <p:cNvSpPr>
              <a:spLocks noChangeArrowheads="1"/>
            </p:cNvSpPr>
            <p:nvPr/>
          </p:nvSpPr>
          <p:spPr bwMode="auto">
            <a:xfrm>
              <a:off x="4704" y="2254"/>
              <a:ext cx="656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r>
                <a:rPr lang="en-US" sz="1800">
                  <a:solidFill>
                    <a:srgbClr val="000000"/>
                  </a:solidFill>
                  <a:latin typeface="Helvetica" charset="0"/>
                </a:rPr>
                <a:t>on section</a:t>
              </a:r>
              <a:endParaRPr lang="en-US">
                <a:latin typeface="Helvetica" charset="0"/>
              </a:endParaRPr>
            </a:p>
          </p:txBody>
        </p:sp>
        <p:sp>
          <p:nvSpPr>
            <p:cNvPr id="103651" name="Oval 227"/>
            <p:cNvSpPr>
              <a:spLocks noChangeArrowheads="1"/>
            </p:cNvSpPr>
            <p:nvPr/>
          </p:nvSpPr>
          <p:spPr bwMode="auto">
            <a:xfrm>
              <a:off x="4444" y="2636"/>
              <a:ext cx="62" cy="62"/>
            </a:xfrm>
            <a:prstGeom prst="ellips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652" name="Rectangle 228"/>
            <p:cNvSpPr>
              <a:spLocks noChangeArrowheads="1"/>
            </p:cNvSpPr>
            <p:nvPr/>
          </p:nvSpPr>
          <p:spPr bwMode="auto">
            <a:xfrm>
              <a:off x="4704" y="2581"/>
              <a:ext cx="656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r>
                <a:rPr lang="en-US" sz="1800">
                  <a:solidFill>
                    <a:srgbClr val="000000"/>
                  </a:solidFill>
                  <a:latin typeface="Helvetica" charset="0"/>
                </a:rPr>
                <a:t>off section</a:t>
              </a:r>
              <a:endParaRPr lang="en-US">
                <a:latin typeface="Helvetica" charset="0"/>
              </a:endParaRPr>
            </a:p>
          </p:txBody>
        </p:sp>
        <p:sp>
          <p:nvSpPr>
            <p:cNvPr id="103653" name="Rectangle 229"/>
            <p:cNvSpPr>
              <a:spLocks noChangeArrowheads="1"/>
            </p:cNvSpPr>
            <p:nvPr/>
          </p:nvSpPr>
          <p:spPr bwMode="auto">
            <a:xfrm>
              <a:off x="2264" y="3025"/>
              <a:ext cx="3363" cy="560"/>
            </a:xfrm>
            <a:prstGeom prst="rect">
              <a:avLst/>
            </a:prstGeom>
            <a:solidFill>
              <a:srgbClr val="E6E6E6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654" name="Rectangle 230"/>
            <p:cNvSpPr>
              <a:spLocks noChangeArrowheads="1"/>
            </p:cNvSpPr>
            <p:nvPr/>
          </p:nvSpPr>
          <p:spPr bwMode="auto">
            <a:xfrm>
              <a:off x="4518" y="838"/>
              <a:ext cx="640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r>
                <a:rPr lang="en-US" sz="1600" b="1" u="sng">
                  <a:solidFill>
                    <a:srgbClr val="000000"/>
                  </a:solidFill>
                  <a:latin typeface="Helvetica" charset="0"/>
                </a:rPr>
                <a:t>on section</a:t>
              </a:r>
              <a:endParaRPr lang="en-US">
                <a:latin typeface="Helvetica" charset="0"/>
              </a:endParaRPr>
            </a:p>
          </p:txBody>
        </p:sp>
        <p:sp>
          <p:nvSpPr>
            <p:cNvPr id="103655" name="Rectangle 231"/>
            <p:cNvSpPr>
              <a:spLocks noChangeArrowheads="1"/>
            </p:cNvSpPr>
            <p:nvPr/>
          </p:nvSpPr>
          <p:spPr bwMode="auto">
            <a:xfrm>
              <a:off x="4285" y="962"/>
              <a:ext cx="112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r>
                <a:rPr lang="en-US" sz="1600">
                  <a:solidFill>
                    <a:srgbClr val="000000"/>
                  </a:solidFill>
                  <a:latin typeface="Helvetica" charset="0"/>
                </a:rPr>
                <a:t>incision = 0.83 m/ky</a:t>
              </a:r>
              <a:endParaRPr lang="en-US">
                <a:latin typeface="Helvetica" charset="0"/>
              </a:endParaRPr>
            </a:p>
          </p:txBody>
        </p:sp>
        <p:sp>
          <p:nvSpPr>
            <p:cNvPr id="103656" name="Rectangle 232"/>
            <p:cNvSpPr>
              <a:spLocks noChangeArrowheads="1"/>
            </p:cNvSpPr>
            <p:nvPr/>
          </p:nvSpPr>
          <p:spPr bwMode="auto">
            <a:xfrm>
              <a:off x="4518" y="1087"/>
              <a:ext cx="619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r>
                <a:rPr lang="en-US" sz="1600">
                  <a:solidFill>
                    <a:srgbClr val="000000"/>
                  </a:solidFill>
                  <a:latin typeface="Helvetica" charset="0"/>
                </a:rPr>
                <a:t>R^2 = 0.90</a:t>
              </a:r>
              <a:endParaRPr lang="en-US">
                <a:latin typeface="Helvetica" charset="0"/>
              </a:endParaRPr>
            </a:p>
          </p:txBody>
        </p:sp>
        <p:sp>
          <p:nvSpPr>
            <p:cNvPr id="103657" name="Rectangle 233"/>
            <p:cNvSpPr>
              <a:spLocks noChangeArrowheads="1"/>
            </p:cNvSpPr>
            <p:nvPr/>
          </p:nvSpPr>
          <p:spPr bwMode="auto">
            <a:xfrm>
              <a:off x="4549" y="1398"/>
              <a:ext cx="56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r>
                <a:rPr lang="en-US" sz="1600" b="1" u="sng">
                  <a:solidFill>
                    <a:srgbClr val="000000"/>
                  </a:solidFill>
                  <a:latin typeface="Helvetica" charset="0"/>
                </a:rPr>
                <a:t>all points</a:t>
              </a:r>
              <a:endParaRPr lang="en-US">
                <a:latin typeface="Helvetica" charset="0"/>
              </a:endParaRPr>
            </a:p>
          </p:txBody>
        </p:sp>
        <p:sp>
          <p:nvSpPr>
            <p:cNvPr id="103658" name="Rectangle 234"/>
            <p:cNvSpPr>
              <a:spLocks noChangeArrowheads="1"/>
            </p:cNvSpPr>
            <p:nvPr/>
          </p:nvSpPr>
          <p:spPr bwMode="auto">
            <a:xfrm>
              <a:off x="4285" y="1522"/>
              <a:ext cx="112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r>
                <a:rPr lang="en-US" sz="1600">
                  <a:solidFill>
                    <a:srgbClr val="000000"/>
                  </a:solidFill>
                  <a:latin typeface="Helvetica" charset="0"/>
                </a:rPr>
                <a:t>incision = 0.74 m/ky</a:t>
              </a:r>
              <a:endParaRPr lang="en-US">
                <a:latin typeface="Helvetica" charset="0"/>
              </a:endParaRPr>
            </a:p>
          </p:txBody>
        </p:sp>
        <p:sp>
          <p:nvSpPr>
            <p:cNvPr id="103659" name="Rectangle 235"/>
            <p:cNvSpPr>
              <a:spLocks noChangeArrowheads="1"/>
            </p:cNvSpPr>
            <p:nvPr/>
          </p:nvSpPr>
          <p:spPr bwMode="auto">
            <a:xfrm>
              <a:off x="4534" y="1647"/>
              <a:ext cx="619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r>
                <a:rPr lang="en-US" sz="1600">
                  <a:solidFill>
                    <a:srgbClr val="000000"/>
                  </a:solidFill>
                  <a:latin typeface="Helvetica" charset="0"/>
                </a:rPr>
                <a:t>R^2 = 0.75</a:t>
              </a:r>
              <a:endParaRPr lang="en-US">
                <a:latin typeface="Helvetica" charset="0"/>
              </a:endParaRPr>
            </a:p>
          </p:txBody>
        </p:sp>
        <p:sp>
          <p:nvSpPr>
            <p:cNvPr id="103660" name="Freeform 236"/>
            <p:cNvSpPr>
              <a:spLocks/>
            </p:cNvSpPr>
            <p:nvPr/>
          </p:nvSpPr>
          <p:spPr bwMode="auto">
            <a:xfrm>
              <a:off x="3697" y="2916"/>
              <a:ext cx="93" cy="9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3" y="0"/>
                </a:cxn>
                <a:cxn ang="0">
                  <a:pos x="46" y="93"/>
                </a:cxn>
                <a:cxn ang="0">
                  <a:pos x="0" y="0"/>
                </a:cxn>
              </a:cxnLst>
              <a:rect l="0" t="0" r="r" b="b"/>
              <a:pathLst>
                <a:path w="93" h="93">
                  <a:moveTo>
                    <a:pt x="0" y="0"/>
                  </a:moveTo>
                  <a:lnTo>
                    <a:pt x="93" y="0"/>
                  </a:lnTo>
                  <a:lnTo>
                    <a:pt x="46" y="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254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661" name="Text Box 237"/>
            <p:cNvSpPr txBox="1">
              <a:spLocks noChangeArrowheads="1"/>
            </p:cNvSpPr>
            <p:nvPr/>
          </p:nvSpPr>
          <p:spPr bwMode="auto">
            <a:xfrm rot="-5400000">
              <a:off x="907" y="1664"/>
              <a:ext cx="1784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800">
                  <a:latin typeface="Helvetica" charset="0"/>
                </a:rPr>
                <a:t>Elevation (m asl)</a:t>
              </a:r>
            </a:p>
          </p:txBody>
        </p:sp>
        <p:sp>
          <p:nvSpPr>
            <p:cNvPr id="103662" name="Rectangle 238"/>
            <p:cNvSpPr>
              <a:spLocks noChangeArrowheads="1"/>
            </p:cNvSpPr>
            <p:nvPr/>
          </p:nvSpPr>
          <p:spPr bwMode="auto">
            <a:xfrm>
              <a:off x="3768" y="0"/>
              <a:ext cx="432" cy="234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103663" name="Picture 23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00" y="3352800"/>
            <a:ext cx="2451100" cy="3276600"/>
          </a:xfrm>
          <a:prstGeom prst="rect">
            <a:avLst/>
          </a:prstGeom>
          <a:noFill/>
        </p:spPr>
      </p:pic>
      <p:sp>
        <p:nvSpPr>
          <p:cNvPr id="103664" name="Oval 240"/>
          <p:cNvSpPr>
            <a:spLocks noChangeArrowheads="1"/>
          </p:cNvSpPr>
          <p:nvPr/>
        </p:nvSpPr>
        <p:spPr bwMode="auto">
          <a:xfrm>
            <a:off x="1447800" y="6096000"/>
            <a:ext cx="228600" cy="228600"/>
          </a:xfrm>
          <a:prstGeom prst="ellipse">
            <a:avLst/>
          </a:prstGeom>
          <a:solidFill>
            <a:schemeClr val="tx1"/>
          </a:solidFill>
          <a:ln w="38100">
            <a:solidFill>
              <a:srgbClr val="FFFF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103665" name="AutoShape 241"/>
          <p:cNvCxnSpPr>
            <a:cxnSpLocks noChangeShapeType="1"/>
            <a:stCxn id="103664" idx="6"/>
          </p:cNvCxnSpPr>
          <p:nvPr/>
        </p:nvCxnSpPr>
        <p:spPr bwMode="auto">
          <a:xfrm flipV="1">
            <a:off x="1695450" y="3729038"/>
            <a:ext cx="5364163" cy="2481262"/>
          </a:xfrm>
          <a:prstGeom prst="curvedConnector3">
            <a:avLst>
              <a:gd name="adj1" fmla="val 49986"/>
            </a:avLst>
          </a:prstGeom>
          <a:noFill/>
          <a:ln w="57150">
            <a:solidFill>
              <a:schemeClr val="tx1"/>
            </a:solidFill>
            <a:prstDash val="sysDot"/>
            <a:round/>
            <a:headEnd type="triangle" w="med" len="med"/>
            <a:tailEnd type="triangle" w="med" len="med"/>
          </a:ln>
          <a:effectLst/>
        </p:spPr>
      </p:cxnSp>
      <p:sp>
        <p:nvSpPr>
          <p:cNvPr id="103666" name="Text Box 242"/>
          <p:cNvSpPr txBox="1">
            <a:spLocks noChangeArrowheads="1"/>
          </p:cNvSpPr>
          <p:nvPr/>
        </p:nvSpPr>
        <p:spPr bwMode="auto">
          <a:xfrm>
            <a:off x="0" y="228600"/>
            <a:ext cx="30480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sz="2800" b="1">
                <a:latin typeface="Helvetica" charset="0"/>
              </a:rPr>
              <a:t>Cross- section</a:t>
            </a:r>
          </a:p>
          <a:p>
            <a:pPr algn="ctr"/>
            <a:r>
              <a:rPr lang="en-US" sz="2800" b="1">
                <a:latin typeface="Helvetica" charset="0"/>
              </a:rPr>
              <a:t>Data</a:t>
            </a:r>
          </a:p>
          <a:p>
            <a:pPr algn="ctr"/>
            <a:r>
              <a:rPr lang="en-US" sz="2800" b="1">
                <a:latin typeface="Helvetica" charset="0"/>
              </a:rPr>
              <a:t>6 water polished outcrops</a:t>
            </a:r>
          </a:p>
        </p:txBody>
      </p:sp>
      <p:grpSp>
        <p:nvGrpSpPr>
          <p:cNvPr id="4" name="Group 243"/>
          <p:cNvGrpSpPr>
            <a:grpSpLocks/>
          </p:cNvGrpSpPr>
          <p:nvPr/>
        </p:nvGrpSpPr>
        <p:grpSpPr bwMode="auto">
          <a:xfrm>
            <a:off x="758825" y="1117600"/>
            <a:ext cx="8194675" cy="2235200"/>
            <a:chOff x="478" y="704"/>
            <a:chExt cx="5162" cy="1408"/>
          </a:xfrm>
        </p:grpSpPr>
        <p:sp>
          <p:nvSpPr>
            <p:cNvPr id="103668" name="Text Box 244"/>
            <p:cNvSpPr txBox="1">
              <a:spLocks noChangeArrowheads="1"/>
            </p:cNvSpPr>
            <p:nvPr/>
          </p:nvSpPr>
          <p:spPr bwMode="auto">
            <a:xfrm>
              <a:off x="478" y="1241"/>
              <a:ext cx="1018" cy="87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prstDash val="dash"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sz="2800" b="1">
                  <a:solidFill>
                    <a:srgbClr val="FF0000"/>
                  </a:solidFill>
                  <a:latin typeface="Helvetica" charset="0"/>
                </a:rPr>
                <a:t>Regular </a:t>
              </a:r>
            </a:p>
            <a:p>
              <a:pPr algn="ctr"/>
              <a:r>
                <a:rPr lang="en-US" sz="2800" b="1">
                  <a:solidFill>
                    <a:srgbClr val="FF0000"/>
                  </a:solidFill>
                  <a:latin typeface="Helvetica" charset="0"/>
                </a:rPr>
                <a:t>vertical </a:t>
              </a:r>
            </a:p>
            <a:p>
              <a:pPr algn="ctr"/>
              <a:r>
                <a:rPr lang="en-US" sz="2800" b="1">
                  <a:solidFill>
                    <a:srgbClr val="FF0000"/>
                  </a:solidFill>
                  <a:latin typeface="Helvetica" charset="0"/>
                </a:rPr>
                <a:t>incision</a:t>
              </a:r>
            </a:p>
          </p:txBody>
        </p:sp>
        <p:sp>
          <p:nvSpPr>
            <p:cNvPr id="103669" name="Oval 245"/>
            <p:cNvSpPr>
              <a:spLocks noChangeArrowheads="1"/>
            </p:cNvSpPr>
            <p:nvPr/>
          </p:nvSpPr>
          <p:spPr bwMode="auto">
            <a:xfrm>
              <a:off x="3960" y="704"/>
              <a:ext cx="1680" cy="1248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  <a:prstDash val="dash"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3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3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66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Text Box 2"/>
          <p:cNvSpPr txBox="1">
            <a:spLocks noChangeArrowheads="1"/>
          </p:cNvSpPr>
          <p:nvPr/>
        </p:nvSpPr>
        <p:spPr bwMode="auto">
          <a:xfrm>
            <a:off x="534988" y="0"/>
            <a:ext cx="79359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3600" b="1">
                <a:solidFill>
                  <a:srgbClr val="FCFFA2"/>
                </a:solidFill>
                <a:latin typeface="Helvetica" charset="0"/>
              </a:rPr>
              <a:t>Base Level Change…</a:t>
            </a:r>
            <a:r>
              <a:rPr lang="en-US" sz="2800" b="1">
                <a:solidFill>
                  <a:srgbClr val="FCFFA2"/>
                </a:solidFill>
                <a:latin typeface="Helvetica" charset="0"/>
              </a:rPr>
              <a:t>(Global Sea-Level)</a:t>
            </a:r>
            <a:endParaRPr lang="en-US" sz="3600" b="1">
              <a:solidFill>
                <a:srgbClr val="FCFFA2"/>
              </a:solidFill>
              <a:latin typeface="Helvetica" charset="0"/>
            </a:endParaRP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361950" y="838200"/>
            <a:ext cx="8420100" cy="5780088"/>
            <a:chOff x="240" y="679"/>
            <a:chExt cx="5304" cy="3641"/>
          </a:xfrm>
        </p:grpSpPr>
        <p:sp>
          <p:nvSpPr>
            <p:cNvPr id="178180" name="Rectangle 4"/>
            <p:cNvSpPr>
              <a:spLocks noChangeArrowheads="1"/>
            </p:cNvSpPr>
            <p:nvPr/>
          </p:nvSpPr>
          <p:spPr bwMode="auto">
            <a:xfrm>
              <a:off x="240" y="679"/>
              <a:ext cx="5304" cy="364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rgbClr val="FCFFA2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imes" charset="0"/>
              </a:endParaRPr>
            </a:p>
          </p:txBody>
        </p:sp>
        <p:sp>
          <p:nvSpPr>
            <p:cNvPr id="178181" name="Text Box 5"/>
            <p:cNvSpPr txBox="1">
              <a:spLocks noChangeArrowheads="1"/>
            </p:cNvSpPr>
            <p:nvPr/>
          </p:nvSpPr>
          <p:spPr bwMode="auto">
            <a:xfrm>
              <a:off x="1387" y="3058"/>
              <a:ext cx="228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 b="1">
                  <a:effectLst>
                    <a:outerShdw blurRad="38100" dist="38100" dir="2700000" algn="tl">
                      <a:srgbClr val="FFFFFF"/>
                    </a:outerShdw>
                  </a:effectLst>
                  <a:latin typeface="Helvetica" charset="0"/>
                </a:rPr>
                <a:t>Thousands of Years Before Present</a:t>
              </a:r>
            </a:p>
          </p:txBody>
        </p:sp>
        <p:grpSp>
          <p:nvGrpSpPr>
            <p:cNvPr id="3" name="Group 6"/>
            <p:cNvGrpSpPr>
              <a:grpSpLocks/>
            </p:cNvGrpSpPr>
            <p:nvPr/>
          </p:nvGrpSpPr>
          <p:grpSpPr bwMode="auto">
            <a:xfrm>
              <a:off x="294" y="730"/>
              <a:ext cx="4818" cy="2677"/>
              <a:chOff x="294" y="730"/>
              <a:chExt cx="4818" cy="2677"/>
            </a:xfrm>
          </p:grpSpPr>
          <p:sp>
            <p:nvSpPr>
              <p:cNvPr id="178183" name="Text Box 7"/>
              <p:cNvSpPr txBox="1">
                <a:spLocks noChangeArrowheads="1"/>
              </p:cNvSpPr>
              <p:nvPr/>
            </p:nvSpPr>
            <p:spPr bwMode="auto">
              <a:xfrm>
                <a:off x="1363" y="730"/>
                <a:ext cx="2286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600" b="1">
                    <a:effectLst>
                      <a:outerShdw blurRad="38100" dist="38100" dir="2700000" algn="tl">
                        <a:srgbClr val="FFFFFF"/>
                      </a:outerShdw>
                    </a:effectLst>
                    <a:latin typeface="Helvetica" charset="0"/>
                  </a:rPr>
                  <a:t>Thousands of Years Before Present</a:t>
                </a:r>
              </a:p>
            </p:txBody>
          </p:sp>
          <p:grpSp>
            <p:nvGrpSpPr>
              <p:cNvPr id="4" name="Group 8"/>
              <p:cNvGrpSpPr>
                <a:grpSpLocks/>
              </p:cNvGrpSpPr>
              <p:nvPr/>
            </p:nvGrpSpPr>
            <p:grpSpPr bwMode="auto">
              <a:xfrm>
                <a:off x="294" y="933"/>
                <a:ext cx="4818" cy="2474"/>
                <a:chOff x="294" y="941"/>
                <a:chExt cx="4818" cy="2474"/>
              </a:xfrm>
            </p:grpSpPr>
            <p:grpSp>
              <p:nvGrpSpPr>
                <p:cNvPr id="5" name="Group 9"/>
                <p:cNvGrpSpPr>
                  <a:grpSpLocks/>
                </p:cNvGrpSpPr>
                <p:nvPr/>
              </p:nvGrpSpPr>
              <p:grpSpPr bwMode="auto">
                <a:xfrm>
                  <a:off x="294" y="941"/>
                  <a:ext cx="4818" cy="1296"/>
                  <a:chOff x="294" y="941"/>
                  <a:chExt cx="4818" cy="1296"/>
                </a:xfrm>
              </p:grpSpPr>
              <p:pic>
                <p:nvPicPr>
                  <p:cNvPr id="178186" name="Picture 10"/>
                  <p:cNvPicPr>
                    <a:picLocks noChangeAspect="1" noChangeArrowheads="1"/>
                  </p:cNvPicPr>
                  <p:nvPr/>
                </p:nvPicPr>
                <p:blipFill>
                  <a:blip r:embed="rId3"/>
                  <a:srcRect/>
                  <a:stretch>
                    <a:fillRect/>
                  </a:stretch>
                </p:blipFill>
                <p:spPr bwMode="auto">
                  <a:xfrm>
                    <a:off x="1087" y="941"/>
                    <a:ext cx="2787" cy="1296"/>
                  </a:xfrm>
                  <a:prstGeom prst="rect">
                    <a:avLst/>
                  </a:prstGeom>
                  <a:noFill/>
                </p:spPr>
              </p:pic>
              <p:sp>
                <p:nvSpPr>
                  <p:cNvPr id="178187" name="Text Box 11"/>
                  <p:cNvSpPr txBox="1">
                    <a:spLocks noChangeArrowheads="1"/>
                  </p:cNvSpPr>
                  <p:nvPr/>
                </p:nvSpPr>
                <p:spPr bwMode="auto">
                  <a:xfrm rot="8455">
                    <a:off x="294" y="1514"/>
                    <a:ext cx="756" cy="40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>
                    <a:prstTxWarp prst="textNoShape">
                      <a:avLst/>
                    </a:prstTxWarp>
                    <a:spAutoFit/>
                  </a:bodyPr>
                  <a:lstStyle/>
                  <a:p>
                    <a:pPr algn="ctr"/>
                    <a:r>
                      <a:rPr lang="en-US" sz="1800" b="1">
                        <a:latin typeface="Helvetica" charset="0"/>
                      </a:rPr>
                      <a:t>Elevation</a:t>
                    </a:r>
                  </a:p>
                  <a:p>
                    <a:pPr algn="ctr"/>
                    <a:r>
                      <a:rPr lang="en-US" sz="1800" b="1">
                        <a:latin typeface="Helvetica" charset="0"/>
                      </a:rPr>
                      <a:t>(m asl)</a:t>
                    </a:r>
                  </a:p>
                </p:txBody>
              </p:sp>
              <p:sp>
                <p:nvSpPr>
                  <p:cNvPr id="178188" name="Text Box 1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586" y="1925"/>
                    <a:ext cx="1117" cy="218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>
                    <a:prstTxWarp prst="textNoShape">
                      <a:avLst/>
                    </a:prstTxWarp>
                    <a:spAutoFit/>
                  </a:bodyPr>
                  <a:lstStyle/>
                  <a:p>
                    <a:r>
                      <a:rPr lang="en-US" sz="1600" b="1">
                        <a:effectLst>
                          <a:outerShdw blurRad="38100" dist="38100" dir="2700000" algn="tl">
                            <a:srgbClr val="DDDDDD"/>
                          </a:outerShdw>
                        </a:effectLst>
                        <a:latin typeface="Helvetica" charset="0"/>
                      </a:rPr>
                      <a:t>Holtwood Gorge</a:t>
                    </a:r>
                  </a:p>
                </p:txBody>
              </p:sp>
              <p:sp>
                <p:nvSpPr>
                  <p:cNvPr id="178189" name="Text Box 1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947" y="1328"/>
                    <a:ext cx="1165" cy="63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>
                    <a:prstTxWarp prst="textNoShape">
                      <a:avLst/>
                    </a:prstTxWarp>
                    <a:spAutoFit/>
                  </a:bodyPr>
                  <a:lstStyle/>
                  <a:p>
                    <a:pPr algn="ctr"/>
                    <a:r>
                      <a:rPr lang="en-US" sz="2000" b="1">
                        <a:solidFill>
                          <a:srgbClr val="C40D0B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Helvetica" charset="0"/>
                      </a:rPr>
                      <a:t>Glaciated</a:t>
                    </a:r>
                  </a:p>
                  <a:p>
                    <a:pPr algn="ctr"/>
                    <a:r>
                      <a:rPr lang="en-US" sz="2000" b="1">
                        <a:solidFill>
                          <a:srgbClr val="C40D0B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Helvetica" charset="0"/>
                      </a:rPr>
                      <a:t>Susquehanna</a:t>
                    </a:r>
                  </a:p>
                  <a:p>
                    <a:pPr algn="ctr"/>
                    <a:r>
                      <a:rPr lang="en-US" sz="2000" b="1">
                        <a:solidFill>
                          <a:srgbClr val="C40D0B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Helvetica" charset="0"/>
                      </a:rPr>
                      <a:t>River</a:t>
                    </a:r>
                  </a:p>
                </p:txBody>
              </p:sp>
            </p:grpSp>
            <p:grpSp>
              <p:nvGrpSpPr>
                <p:cNvPr id="6" name="Group 14"/>
                <p:cNvGrpSpPr>
                  <a:grpSpLocks/>
                </p:cNvGrpSpPr>
                <p:nvPr/>
              </p:nvGrpSpPr>
              <p:grpSpPr bwMode="auto">
                <a:xfrm>
                  <a:off x="345" y="2249"/>
                  <a:ext cx="4671" cy="1166"/>
                  <a:chOff x="345" y="2249"/>
                  <a:chExt cx="4671" cy="1166"/>
                </a:xfrm>
              </p:grpSpPr>
              <p:pic>
                <p:nvPicPr>
                  <p:cNvPr id="178191" name="Picture 15"/>
                  <p:cNvPicPr>
                    <a:picLocks noChangeAspect="1" noChangeArrowheads="1"/>
                  </p:cNvPicPr>
                  <p:nvPr/>
                </p:nvPicPr>
                <p:blipFill>
                  <a:blip r:embed="rId4"/>
                  <a:srcRect/>
                  <a:stretch>
                    <a:fillRect/>
                  </a:stretch>
                </p:blipFill>
                <p:spPr bwMode="auto">
                  <a:xfrm>
                    <a:off x="1105" y="2249"/>
                    <a:ext cx="2707" cy="1166"/>
                  </a:xfrm>
                  <a:prstGeom prst="rect">
                    <a:avLst/>
                  </a:prstGeom>
                  <a:noFill/>
                </p:spPr>
              </p:pic>
              <p:sp>
                <p:nvSpPr>
                  <p:cNvPr id="178192" name="Text Box 16"/>
                  <p:cNvSpPr txBox="1">
                    <a:spLocks noChangeArrowheads="1"/>
                  </p:cNvSpPr>
                  <p:nvPr/>
                </p:nvSpPr>
                <p:spPr bwMode="auto">
                  <a:xfrm rot="8455">
                    <a:off x="345" y="2622"/>
                    <a:ext cx="756" cy="40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>
                    <a:prstTxWarp prst="textNoShape">
                      <a:avLst/>
                    </a:prstTxWarp>
                    <a:spAutoFit/>
                  </a:bodyPr>
                  <a:lstStyle/>
                  <a:p>
                    <a:pPr algn="ctr"/>
                    <a:r>
                      <a:rPr lang="en-US" sz="1800" b="1">
                        <a:latin typeface="Helvetica" charset="0"/>
                      </a:rPr>
                      <a:t>Elevation</a:t>
                    </a:r>
                  </a:p>
                  <a:p>
                    <a:pPr algn="ctr"/>
                    <a:r>
                      <a:rPr lang="en-US" sz="1800" b="1">
                        <a:latin typeface="Helvetica" charset="0"/>
                      </a:rPr>
                      <a:t>(m asl)</a:t>
                    </a:r>
                  </a:p>
                </p:txBody>
              </p:sp>
              <p:sp>
                <p:nvSpPr>
                  <p:cNvPr id="178193" name="Text Box 1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748" y="3035"/>
                    <a:ext cx="954" cy="218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>
                    <a:prstTxWarp prst="textNoShape">
                      <a:avLst/>
                    </a:prstTxWarp>
                    <a:spAutoFit/>
                  </a:bodyPr>
                  <a:lstStyle/>
                  <a:p>
                    <a:r>
                      <a:rPr lang="en-US" sz="1600" b="1">
                        <a:effectLst>
                          <a:outerShdw blurRad="38100" dist="38100" dir="2700000" algn="tl">
                            <a:srgbClr val="DDDDDD"/>
                          </a:outerShdw>
                        </a:effectLst>
                        <a:latin typeface="Helvetica" charset="0"/>
                      </a:rPr>
                      <a:t>Mather Gorge</a:t>
                    </a:r>
                  </a:p>
                </p:txBody>
              </p:sp>
              <p:sp>
                <p:nvSpPr>
                  <p:cNvPr id="178194" name="Text Box 1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993" y="2591"/>
                    <a:ext cx="1023" cy="63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>
                    <a:prstTxWarp prst="textNoShape">
                      <a:avLst/>
                    </a:prstTxWarp>
                    <a:spAutoFit/>
                  </a:bodyPr>
                  <a:lstStyle/>
                  <a:p>
                    <a:pPr algn="ctr"/>
                    <a:r>
                      <a:rPr lang="en-US" sz="2000" b="1">
                        <a:solidFill>
                          <a:srgbClr val="C40D0B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Helvetica" charset="0"/>
                      </a:rPr>
                      <a:t>Unglaciated</a:t>
                    </a:r>
                  </a:p>
                  <a:p>
                    <a:pPr algn="ctr"/>
                    <a:r>
                      <a:rPr lang="en-US" sz="2000" b="1">
                        <a:solidFill>
                          <a:srgbClr val="C40D0B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Helvetica" charset="0"/>
                      </a:rPr>
                      <a:t>Potomac</a:t>
                    </a:r>
                  </a:p>
                  <a:p>
                    <a:pPr algn="ctr"/>
                    <a:r>
                      <a:rPr lang="en-US" sz="2000" b="1">
                        <a:solidFill>
                          <a:srgbClr val="C40D0B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Helvetica" charset="0"/>
                      </a:rPr>
                      <a:t>River</a:t>
                    </a:r>
                  </a:p>
                </p:txBody>
              </p:sp>
            </p:grpSp>
          </p:grpSp>
        </p:grpSp>
        <p:pic>
          <p:nvPicPr>
            <p:cNvPr id="178195" name="Picture 19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052" y="3461"/>
              <a:ext cx="2770" cy="815"/>
            </a:xfrm>
            <a:prstGeom prst="rect">
              <a:avLst/>
            </a:prstGeom>
            <a:noFill/>
          </p:spPr>
        </p:pic>
        <p:sp>
          <p:nvSpPr>
            <p:cNvPr id="178196" name="Rectangle 20"/>
            <p:cNvSpPr>
              <a:spLocks noChangeArrowheads="1"/>
            </p:cNvSpPr>
            <p:nvPr/>
          </p:nvSpPr>
          <p:spPr bwMode="auto">
            <a:xfrm>
              <a:off x="2120" y="928"/>
              <a:ext cx="59" cy="3208"/>
            </a:xfrm>
            <a:prstGeom prst="rect">
              <a:avLst/>
            </a:prstGeom>
            <a:solidFill>
              <a:srgbClr val="FFFF00">
                <a:alpha val="50000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rgbClr val="259014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" charset="0"/>
              </a:endParaRPr>
            </a:p>
          </p:txBody>
        </p:sp>
        <p:sp>
          <p:nvSpPr>
            <p:cNvPr id="178197" name="Text Box 21"/>
            <p:cNvSpPr txBox="1">
              <a:spLocks noChangeArrowheads="1"/>
            </p:cNvSpPr>
            <p:nvPr/>
          </p:nvSpPr>
          <p:spPr bwMode="auto">
            <a:xfrm>
              <a:off x="4033" y="3503"/>
              <a:ext cx="1112" cy="5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sz="2000" b="1">
                  <a:solidFill>
                    <a:srgbClr val="C40D0B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Helvetica" charset="0"/>
                </a:rPr>
                <a:t>Mean Global </a:t>
              </a:r>
            </a:p>
            <a:p>
              <a:pPr algn="ctr"/>
              <a:r>
                <a:rPr lang="en-US" sz="2000" b="1">
                  <a:solidFill>
                    <a:srgbClr val="C40D0B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Helvetica" charset="0"/>
                </a:rPr>
                <a:t>Sea-Level</a:t>
              </a:r>
            </a:p>
            <a:p>
              <a:pPr algn="ctr"/>
              <a:r>
                <a:rPr lang="en-US" sz="1600">
                  <a:solidFill>
                    <a:srgbClr val="C40D0B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Helvetica" charset="0"/>
                </a:rPr>
                <a:t>(Huon Peninsula)</a:t>
              </a:r>
              <a:endParaRPr lang="en-US" sz="2000" b="1">
                <a:solidFill>
                  <a:srgbClr val="C40D0B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Helvetica" charset="0"/>
              </a:endParaRPr>
            </a:p>
          </p:txBody>
        </p:sp>
        <p:sp>
          <p:nvSpPr>
            <p:cNvPr id="178198" name="Text Box 22"/>
            <p:cNvSpPr txBox="1">
              <a:spLocks noChangeArrowheads="1"/>
            </p:cNvSpPr>
            <p:nvPr/>
          </p:nvSpPr>
          <p:spPr bwMode="auto">
            <a:xfrm rot="8455">
              <a:off x="401" y="3574"/>
              <a:ext cx="644" cy="5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sz="1800" b="1">
                  <a:latin typeface="Helvetica" charset="0"/>
                </a:rPr>
                <a:t>Meters</a:t>
              </a:r>
            </a:p>
            <a:p>
              <a:pPr algn="ctr"/>
              <a:r>
                <a:rPr lang="en-US" sz="1800" b="1">
                  <a:latin typeface="Helvetica" charset="0"/>
                </a:rPr>
                <a:t>Below</a:t>
              </a:r>
            </a:p>
            <a:p>
              <a:pPr algn="ctr"/>
              <a:r>
                <a:rPr lang="en-US" sz="1800" b="1">
                  <a:latin typeface="Helvetica" charset="0"/>
                </a:rPr>
                <a:t>Present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Text Box 2"/>
          <p:cNvSpPr txBox="1">
            <a:spLocks noChangeArrowheads="1"/>
          </p:cNvSpPr>
          <p:nvPr/>
        </p:nvSpPr>
        <p:spPr bwMode="auto">
          <a:xfrm>
            <a:off x="236538" y="120650"/>
            <a:ext cx="84947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3600" b="1">
                <a:solidFill>
                  <a:srgbClr val="FCFFA2"/>
                </a:solidFill>
                <a:latin typeface="Helvetica" charset="0"/>
              </a:rPr>
              <a:t>Global Climate Change</a:t>
            </a:r>
            <a:r>
              <a:rPr lang="en-US" sz="2800" b="1">
                <a:solidFill>
                  <a:srgbClr val="FCFFA2"/>
                </a:solidFill>
                <a:latin typeface="Helvetica" charset="0"/>
              </a:rPr>
              <a:t>…</a:t>
            </a:r>
            <a:r>
              <a:rPr lang="en-US" sz="2000" b="1">
                <a:solidFill>
                  <a:srgbClr val="FCFFA2"/>
                </a:solidFill>
                <a:latin typeface="Helvetica" charset="0"/>
              </a:rPr>
              <a:t>(GISP2 ice core records)</a:t>
            </a:r>
            <a:endParaRPr lang="en-US" sz="3600" b="1">
              <a:solidFill>
                <a:srgbClr val="FCFFA2"/>
              </a:solidFill>
              <a:latin typeface="Helvetica" charset="0"/>
            </a:endParaRP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92100" y="838200"/>
            <a:ext cx="8623300" cy="5810250"/>
            <a:chOff x="128" y="636"/>
            <a:chExt cx="5432" cy="3660"/>
          </a:xfrm>
        </p:grpSpPr>
        <p:pic>
          <p:nvPicPr>
            <p:cNvPr id="179204" name="Picture 4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600" y="676"/>
              <a:ext cx="2478" cy="3470"/>
            </a:xfrm>
            <a:prstGeom prst="rect">
              <a:avLst/>
            </a:prstGeom>
            <a:noFill/>
          </p:spPr>
        </p:pic>
        <p:sp>
          <p:nvSpPr>
            <p:cNvPr id="179205" name="Rectangle 5"/>
            <p:cNvSpPr>
              <a:spLocks noChangeArrowheads="1"/>
            </p:cNvSpPr>
            <p:nvPr/>
          </p:nvSpPr>
          <p:spPr bwMode="auto">
            <a:xfrm>
              <a:off x="128" y="656"/>
              <a:ext cx="5432" cy="364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rgbClr val="FCFFA2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imes" charset="0"/>
              </a:endParaRPr>
            </a:p>
          </p:txBody>
        </p:sp>
        <p:pic>
          <p:nvPicPr>
            <p:cNvPr id="179206" name="Picture 6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44" y="3206"/>
              <a:ext cx="3064" cy="948"/>
            </a:xfrm>
            <a:prstGeom prst="rect">
              <a:avLst/>
            </a:prstGeom>
            <a:noFill/>
          </p:spPr>
        </p:pic>
        <p:sp>
          <p:nvSpPr>
            <p:cNvPr id="179207" name="Text Box 7"/>
            <p:cNvSpPr txBox="1">
              <a:spLocks noChangeArrowheads="1"/>
            </p:cNvSpPr>
            <p:nvPr/>
          </p:nvSpPr>
          <p:spPr bwMode="auto">
            <a:xfrm rot="-5400000">
              <a:off x="28" y="3578"/>
              <a:ext cx="749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 b="1">
                  <a:effectLst>
                    <a:outerShdw blurRad="38100" dist="38100" dir="2700000" algn="tl">
                      <a:srgbClr val="FFFFFF"/>
                    </a:outerShdw>
                  </a:effectLst>
                  <a:latin typeface="Helvetica" charset="0"/>
                </a:rPr>
                <a:t>Degrees C</a:t>
              </a:r>
            </a:p>
          </p:txBody>
        </p:sp>
        <p:sp>
          <p:nvSpPr>
            <p:cNvPr id="179208" name="Text Box 8"/>
            <p:cNvSpPr txBox="1">
              <a:spLocks noChangeArrowheads="1"/>
            </p:cNvSpPr>
            <p:nvPr/>
          </p:nvSpPr>
          <p:spPr bwMode="auto">
            <a:xfrm>
              <a:off x="3674" y="3271"/>
              <a:ext cx="1468" cy="5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sz="2000" b="1">
                  <a:solidFill>
                    <a:srgbClr val="C40D0B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Helvetica" charset="0"/>
                </a:rPr>
                <a:t>Paleotemperature</a:t>
              </a:r>
            </a:p>
            <a:p>
              <a:pPr algn="ctr"/>
              <a:r>
                <a:rPr lang="en-US" sz="2000" b="1">
                  <a:solidFill>
                    <a:srgbClr val="C40D0B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Helvetica" charset="0"/>
                </a:rPr>
                <a:t>GISP2</a:t>
              </a:r>
            </a:p>
            <a:p>
              <a:pPr algn="ctr"/>
              <a:r>
                <a:rPr lang="en-US" sz="1600" b="1">
                  <a:solidFill>
                    <a:srgbClr val="C40D0B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Helvetica" charset="0"/>
                </a:rPr>
                <a:t>(Cuffey et al., 1997)</a:t>
              </a:r>
              <a:endParaRPr lang="en-US" sz="2000" b="1">
                <a:solidFill>
                  <a:srgbClr val="C40D0B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Helvetica" charset="0"/>
              </a:endParaRPr>
            </a:p>
          </p:txBody>
        </p:sp>
        <p:pic>
          <p:nvPicPr>
            <p:cNvPr id="179209" name="Picture 9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560" y="2320"/>
              <a:ext cx="3041" cy="871"/>
            </a:xfrm>
            <a:prstGeom prst="rect">
              <a:avLst/>
            </a:prstGeom>
            <a:noFill/>
          </p:spPr>
        </p:pic>
        <p:sp>
          <p:nvSpPr>
            <p:cNvPr id="179210" name="Text Box 10"/>
            <p:cNvSpPr txBox="1">
              <a:spLocks noChangeArrowheads="1"/>
            </p:cNvSpPr>
            <p:nvPr/>
          </p:nvSpPr>
          <p:spPr bwMode="auto">
            <a:xfrm rot="-5347490">
              <a:off x="6" y="2708"/>
              <a:ext cx="799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 b="1">
                  <a:effectLst>
                    <a:outerShdw blurRad="38100" dist="38100" dir="2700000" algn="tl">
                      <a:srgbClr val="FFFFFF"/>
                    </a:outerShdw>
                  </a:effectLst>
                  <a:latin typeface="Helvetica" charset="0"/>
                </a:rPr>
                <a:t>s.s. Na ppb</a:t>
              </a:r>
            </a:p>
          </p:txBody>
        </p:sp>
        <p:sp>
          <p:nvSpPr>
            <p:cNvPr id="179211" name="Text Box 11"/>
            <p:cNvSpPr txBox="1">
              <a:spLocks noChangeArrowheads="1"/>
            </p:cNvSpPr>
            <p:nvPr/>
          </p:nvSpPr>
          <p:spPr bwMode="auto">
            <a:xfrm>
              <a:off x="3651" y="2343"/>
              <a:ext cx="1482" cy="5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sz="2000" b="1">
                  <a:solidFill>
                    <a:srgbClr val="C40D0B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Helvetica" charset="0"/>
                </a:rPr>
                <a:t>Paleostorminess</a:t>
              </a:r>
            </a:p>
            <a:p>
              <a:pPr algn="ctr"/>
              <a:r>
                <a:rPr lang="en-US" sz="2000" b="1">
                  <a:solidFill>
                    <a:srgbClr val="C40D0B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Helvetica" charset="0"/>
                </a:rPr>
                <a:t>GISP2 sea salt</a:t>
              </a:r>
            </a:p>
            <a:p>
              <a:pPr algn="ctr"/>
              <a:r>
                <a:rPr lang="en-US" sz="1600" b="1">
                  <a:solidFill>
                    <a:srgbClr val="C40D0B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Helvetica" charset="0"/>
                </a:rPr>
                <a:t>(Mayewski et al., 1997)</a:t>
              </a:r>
              <a:endParaRPr lang="en-US" sz="2000" b="1">
                <a:solidFill>
                  <a:srgbClr val="C40D0B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Helvetica" charset="0"/>
              </a:endParaRPr>
            </a:p>
          </p:txBody>
        </p:sp>
        <p:sp>
          <p:nvSpPr>
            <p:cNvPr id="179212" name="Rectangle 12"/>
            <p:cNvSpPr>
              <a:spLocks noChangeArrowheads="1"/>
            </p:cNvSpPr>
            <p:nvPr/>
          </p:nvSpPr>
          <p:spPr bwMode="auto">
            <a:xfrm>
              <a:off x="1072" y="2376"/>
              <a:ext cx="664" cy="1720"/>
            </a:xfrm>
            <a:prstGeom prst="rect">
              <a:avLst/>
            </a:prstGeom>
            <a:solidFill>
              <a:srgbClr val="FFFF00">
                <a:alpha val="50000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3" name="Group 13"/>
            <p:cNvGrpSpPr>
              <a:grpSpLocks/>
            </p:cNvGrpSpPr>
            <p:nvPr/>
          </p:nvGrpSpPr>
          <p:grpSpPr bwMode="auto">
            <a:xfrm>
              <a:off x="664" y="636"/>
              <a:ext cx="4560" cy="1610"/>
              <a:chOff x="704" y="660"/>
              <a:chExt cx="4560" cy="1610"/>
            </a:xfrm>
          </p:grpSpPr>
          <p:pic>
            <p:nvPicPr>
              <p:cNvPr id="179214" name="Picture 14"/>
              <p:cNvPicPr>
                <a:picLocks noChangeAspect="1"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704" y="838"/>
                <a:ext cx="3012" cy="734"/>
              </a:xfrm>
              <a:prstGeom prst="rect">
                <a:avLst/>
              </a:prstGeom>
              <a:noFill/>
            </p:spPr>
          </p:pic>
          <p:pic>
            <p:nvPicPr>
              <p:cNvPr id="179215" name="Picture 15"/>
              <p:cNvPicPr>
                <a:picLocks noChangeAspect="1" noChangeArrowheads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728" y="1677"/>
                <a:ext cx="2906" cy="593"/>
              </a:xfrm>
              <a:prstGeom prst="rect">
                <a:avLst/>
              </a:prstGeom>
              <a:noFill/>
            </p:spPr>
          </p:pic>
          <p:sp>
            <p:nvSpPr>
              <p:cNvPr id="179216" name="Text Box 16"/>
              <p:cNvSpPr txBox="1">
                <a:spLocks noChangeArrowheads="1"/>
              </p:cNvSpPr>
              <p:nvPr/>
            </p:nvSpPr>
            <p:spPr bwMode="auto">
              <a:xfrm>
                <a:off x="3654" y="1191"/>
                <a:ext cx="1610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2000" b="1">
                    <a:solidFill>
                      <a:srgbClr val="C40D0B"/>
                    </a:solidFill>
                    <a:effectLst>
                      <a:outerShdw blurRad="38100" dist="38100" dir="2700000" algn="tl">
                        <a:srgbClr val="FFFFFF"/>
                      </a:outerShdw>
                    </a:effectLst>
                    <a:latin typeface="Helvetica" charset="0"/>
                  </a:rPr>
                  <a:t>Susquehanna River</a:t>
                </a:r>
              </a:p>
            </p:txBody>
          </p:sp>
          <p:sp>
            <p:nvSpPr>
              <p:cNvPr id="179217" name="Text Box 17"/>
              <p:cNvSpPr txBox="1">
                <a:spLocks noChangeArrowheads="1"/>
              </p:cNvSpPr>
              <p:nvPr/>
            </p:nvSpPr>
            <p:spPr bwMode="auto">
              <a:xfrm>
                <a:off x="3654" y="1807"/>
                <a:ext cx="1236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2000" b="1">
                    <a:solidFill>
                      <a:srgbClr val="C40D0B"/>
                    </a:solidFill>
                    <a:effectLst>
                      <a:outerShdw blurRad="38100" dist="38100" dir="2700000" algn="tl">
                        <a:srgbClr val="FFFFFF"/>
                      </a:outerShdw>
                    </a:effectLst>
                    <a:latin typeface="Helvetica" charset="0"/>
                  </a:rPr>
                  <a:t>Potomac River</a:t>
                </a:r>
              </a:p>
            </p:txBody>
          </p:sp>
          <p:sp>
            <p:nvSpPr>
              <p:cNvPr id="179218" name="Text Box 18"/>
              <p:cNvSpPr txBox="1">
                <a:spLocks noChangeArrowheads="1"/>
              </p:cNvSpPr>
              <p:nvPr/>
            </p:nvSpPr>
            <p:spPr bwMode="auto">
              <a:xfrm>
                <a:off x="1038" y="660"/>
                <a:ext cx="2286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600" b="1">
                    <a:latin typeface="Helvetica" charset="0"/>
                  </a:rPr>
                  <a:t>Thousands of Years Before Present</a:t>
                </a:r>
                <a:endParaRPr lang="en-US" sz="2000" b="1">
                  <a:effectLst>
                    <a:outerShdw blurRad="38100" dist="38100" dir="2700000" algn="tl">
                      <a:srgbClr val="FFFFFF"/>
                    </a:outerShdw>
                  </a:effectLst>
                  <a:latin typeface="Helvetica" charset="0"/>
                </a:endParaRPr>
              </a:p>
            </p:txBody>
          </p:sp>
        </p:grpSp>
        <p:sp>
          <p:nvSpPr>
            <p:cNvPr id="179219" name="Rectangle 19"/>
            <p:cNvSpPr>
              <a:spLocks noChangeArrowheads="1"/>
            </p:cNvSpPr>
            <p:nvPr/>
          </p:nvSpPr>
          <p:spPr bwMode="auto">
            <a:xfrm>
              <a:off x="2360" y="1216"/>
              <a:ext cx="1168" cy="25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220" name="Rectangle 20"/>
            <p:cNvSpPr>
              <a:spLocks noChangeArrowheads="1"/>
            </p:cNvSpPr>
            <p:nvPr/>
          </p:nvSpPr>
          <p:spPr bwMode="auto">
            <a:xfrm>
              <a:off x="2328" y="1888"/>
              <a:ext cx="1168" cy="25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228" name="Picture 4" descr="IMG_1840"/>
          <p:cNvPicPr>
            <a:picLocks noChangeAspect="1" noChangeArrowheads="1"/>
          </p:cNvPicPr>
          <p:nvPr/>
        </p:nvPicPr>
        <p:blipFill>
          <a:blip r:embed="rId3"/>
          <a:srcRect r="6000"/>
          <a:stretch>
            <a:fillRect/>
          </a:stretch>
        </p:blipFill>
        <p:spPr bwMode="auto">
          <a:xfrm>
            <a:off x="0" y="0"/>
            <a:ext cx="4835525" cy="6858000"/>
          </a:xfrm>
          <a:prstGeom prst="rect">
            <a:avLst/>
          </a:prstGeom>
          <a:noFill/>
        </p:spPr>
      </p:pic>
      <p:pic>
        <p:nvPicPr>
          <p:cNvPr id="180229" name="Picture 5" descr="difnav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76800" y="3409950"/>
            <a:ext cx="4267200" cy="3448050"/>
          </a:xfrm>
          <a:prstGeom prst="rect">
            <a:avLst/>
          </a:prstGeom>
          <a:noFill/>
        </p:spPr>
      </p:pic>
      <p:sp>
        <p:nvSpPr>
          <p:cNvPr id="180230" name="Rectangle 6"/>
          <p:cNvSpPr>
            <a:spLocks noChangeArrowheads="1"/>
          </p:cNvSpPr>
          <p:nvPr/>
        </p:nvSpPr>
        <p:spPr bwMode="auto">
          <a:xfrm>
            <a:off x="4876800" y="304800"/>
            <a:ext cx="40386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 eaLnBrk="1" hangingPunct="1"/>
            <a:r>
              <a:rPr lang="en-US" sz="4400">
                <a:solidFill>
                  <a:schemeClr val="tx2"/>
                </a:solidFill>
              </a:rPr>
              <a:t>Differential</a:t>
            </a:r>
            <a:br>
              <a:rPr lang="en-US" sz="4400">
                <a:solidFill>
                  <a:schemeClr val="tx2"/>
                </a:solidFill>
              </a:rPr>
            </a:br>
            <a:r>
              <a:rPr lang="en-US" sz="4400">
                <a:solidFill>
                  <a:schemeClr val="tx2"/>
                </a:solidFill>
              </a:rPr>
              <a:t> GPS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228600"/>
            <a:ext cx="8686800" cy="1143000"/>
          </a:xfrm>
        </p:spPr>
        <p:txBody>
          <a:bodyPr/>
          <a:lstStyle/>
          <a:p>
            <a:r>
              <a:rPr lang="en-US" sz="4000" b="1"/>
              <a:t>Channel Change: Migrating Rivers</a:t>
            </a:r>
          </a:p>
        </p:txBody>
      </p:sp>
      <p:pic>
        <p:nvPicPr>
          <p:cNvPr id="7680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2438400"/>
            <a:ext cx="4343400" cy="3362325"/>
          </a:xfrm>
          <a:prstGeom prst="rect">
            <a:avLst/>
          </a:prstGeom>
          <a:noFill/>
          <a:effectLst>
            <a:outerShdw blurRad="63500" dist="107763" dir="2700000" algn="ctr" rotWithShape="0">
              <a:srgbClr val="000000">
                <a:alpha val="74998"/>
              </a:srgbClr>
            </a:outerShdw>
          </a:effectLst>
        </p:spPr>
      </p:pic>
      <p:sp>
        <p:nvSpPr>
          <p:cNvPr id="76805" name="Text Box 5"/>
          <p:cNvSpPr txBox="1">
            <a:spLocks noChangeArrowheads="1"/>
          </p:cNvSpPr>
          <p:nvPr/>
        </p:nvSpPr>
        <p:spPr bwMode="auto">
          <a:xfrm>
            <a:off x="3048000" y="5410200"/>
            <a:ext cx="13779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 b="1">
                <a:solidFill>
                  <a:srgbClr val="FFFFFF"/>
                </a:solidFill>
              </a:rPr>
              <a:t>Burlington, 1927</a:t>
            </a:r>
          </a:p>
        </p:txBody>
      </p:sp>
      <p:sp>
        <p:nvSpPr>
          <p:cNvPr id="76806" name="AutoShape 6"/>
          <p:cNvSpPr>
            <a:spLocks noChangeArrowheads="1"/>
          </p:cNvSpPr>
          <p:nvPr/>
        </p:nvSpPr>
        <p:spPr bwMode="auto">
          <a:xfrm>
            <a:off x="2667000" y="4648200"/>
            <a:ext cx="127000" cy="334963"/>
          </a:xfrm>
          <a:prstGeom prst="upArrow">
            <a:avLst>
              <a:gd name="adj1" fmla="val 50000"/>
              <a:gd name="adj2" fmla="val 6593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6807" name="AutoShape 7"/>
          <p:cNvSpPr>
            <a:spLocks noChangeArrowheads="1"/>
          </p:cNvSpPr>
          <p:nvPr/>
        </p:nvSpPr>
        <p:spPr bwMode="auto">
          <a:xfrm>
            <a:off x="3352800" y="4495800"/>
            <a:ext cx="127000" cy="334963"/>
          </a:xfrm>
          <a:prstGeom prst="upArrow">
            <a:avLst>
              <a:gd name="adj1" fmla="val 50000"/>
              <a:gd name="adj2" fmla="val 6593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6808" name="Oval 8"/>
          <p:cNvSpPr>
            <a:spLocks noChangeArrowheads="1"/>
          </p:cNvSpPr>
          <p:nvPr/>
        </p:nvSpPr>
        <p:spPr bwMode="auto">
          <a:xfrm>
            <a:off x="1981200" y="2895600"/>
            <a:ext cx="747713" cy="773113"/>
          </a:xfrm>
          <a:prstGeom prst="ellipse">
            <a:avLst/>
          </a:prstGeom>
          <a:noFill/>
          <a:ln w="63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6809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05400" y="1143000"/>
            <a:ext cx="3581400" cy="3382963"/>
          </a:xfrm>
          <a:prstGeom prst="rect">
            <a:avLst/>
          </a:prstGeom>
          <a:noFill/>
          <a:effectLst>
            <a:outerShdw blurRad="63500" dist="107763" dir="2700000" algn="ctr" rotWithShape="0">
              <a:srgbClr val="000000">
                <a:alpha val="74998"/>
              </a:srgbClr>
            </a:outerShdw>
          </a:effectLst>
        </p:spPr>
      </p:pic>
      <p:sp>
        <p:nvSpPr>
          <p:cNvPr id="76810" name="AutoShape 10"/>
          <p:cNvSpPr>
            <a:spLocks noChangeArrowheads="1"/>
          </p:cNvSpPr>
          <p:nvPr/>
        </p:nvSpPr>
        <p:spPr bwMode="auto">
          <a:xfrm>
            <a:off x="6919913" y="3352800"/>
            <a:ext cx="166687" cy="338138"/>
          </a:xfrm>
          <a:prstGeom prst="upArrow">
            <a:avLst>
              <a:gd name="adj1" fmla="val 50000"/>
              <a:gd name="adj2" fmla="val 5071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6811" name="AutoShape 11"/>
          <p:cNvSpPr>
            <a:spLocks noChangeArrowheads="1"/>
          </p:cNvSpPr>
          <p:nvPr/>
        </p:nvSpPr>
        <p:spPr bwMode="auto">
          <a:xfrm>
            <a:off x="7377113" y="3352800"/>
            <a:ext cx="166687" cy="338138"/>
          </a:xfrm>
          <a:prstGeom prst="upArrow">
            <a:avLst>
              <a:gd name="adj1" fmla="val 50000"/>
              <a:gd name="adj2" fmla="val 5071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6812" name="Oval 12"/>
          <p:cNvSpPr>
            <a:spLocks noChangeArrowheads="1"/>
          </p:cNvSpPr>
          <p:nvPr/>
        </p:nvSpPr>
        <p:spPr bwMode="auto">
          <a:xfrm>
            <a:off x="6400800" y="1524000"/>
            <a:ext cx="852488" cy="795338"/>
          </a:xfrm>
          <a:prstGeom prst="ellipse">
            <a:avLst/>
          </a:prstGeom>
          <a:noFill/>
          <a:ln w="63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6813" name="Text Box 13"/>
          <p:cNvSpPr txBox="1">
            <a:spLocks noChangeArrowheads="1"/>
          </p:cNvSpPr>
          <p:nvPr/>
        </p:nvSpPr>
        <p:spPr bwMode="auto">
          <a:xfrm>
            <a:off x="6781800" y="5562600"/>
            <a:ext cx="13779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 b="1">
                <a:solidFill>
                  <a:srgbClr val="FFFFFF"/>
                </a:solidFill>
              </a:rPr>
              <a:t>Burlington, 2004</a:t>
            </a:r>
          </a:p>
        </p:txBody>
      </p:sp>
      <p:sp>
        <p:nvSpPr>
          <p:cNvPr id="76814" name="Text Box 14"/>
          <p:cNvSpPr txBox="1">
            <a:spLocks noChangeArrowheads="1"/>
          </p:cNvSpPr>
          <p:nvPr/>
        </p:nvSpPr>
        <p:spPr bwMode="auto">
          <a:xfrm>
            <a:off x="762000" y="2895600"/>
            <a:ext cx="1371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1400">
                <a:solidFill>
                  <a:srgbClr val="FFFFFF"/>
                </a:solidFill>
              </a:rPr>
              <a:t>LS01418</a:t>
            </a:r>
          </a:p>
        </p:txBody>
      </p:sp>
      <p:sp>
        <p:nvSpPr>
          <p:cNvPr id="76816" name="Text Box 16"/>
          <p:cNvSpPr txBox="1">
            <a:spLocks noChangeArrowheads="1"/>
          </p:cNvSpPr>
          <p:nvPr/>
        </p:nvSpPr>
        <p:spPr bwMode="auto">
          <a:xfrm>
            <a:off x="8713788" y="76200"/>
            <a:ext cx="354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143000"/>
          </a:xfrm>
        </p:spPr>
        <p:txBody>
          <a:bodyPr/>
          <a:lstStyle/>
          <a:p>
            <a:r>
              <a:rPr lang="en-US" sz="4000" b="1"/>
              <a:t>Historical Aerial Photos</a:t>
            </a:r>
          </a:p>
        </p:txBody>
      </p:sp>
      <p:pic>
        <p:nvPicPr>
          <p:cNvPr id="788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5400000" flipH="1">
            <a:off x="457200" y="1600200"/>
            <a:ext cx="1490663" cy="1490663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788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5400000" flipH="1">
            <a:off x="2131218" y="1602582"/>
            <a:ext cx="1490663" cy="14859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7885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5400000" flipH="1">
            <a:off x="3810000" y="1600200"/>
            <a:ext cx="1490663" cy="1490663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78854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5400000" flipH="1">
            <a:off x="5485606" y="1600994"/>
            <a:ext cx="1490663" cy="1489075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78855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5400000" flipH="1">
            <a:off x="7144544" y="1618456"/>
            <a:ext cx="1527175" cy="1490663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78856" name="Rectangle 8"/>
          <p:cNvSpPr>
            <a:spLocks noChangeArrowheads="1"/>
          </p:cNvSpPr>
          <p:nvPr/>
        </p:nvSpPr>
        <p:spPr bwMode="auto">
          <a:xfrm flipH="1">
            <a:off x="914400" y="3124200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400"/>
              <a:t>1937</a:t>
            </a:r>
            <a:endParaRPr lang="en-US"/>
          </a:p>
        </p:txBody>
      </p:sp>
      <p:sp>
        <p:nvSpPr>
          <p:cNvPr id="78857" name="Oval 9"/>
          <p:cNvSpPr>
            <a:spLocks noChangeArrowheads="1"/>
          </p:cNvSpPr>
          <p:nvPr/>
        </p:nvSpPr>
        <p:spPr bwMode="auto">
          <a:xfrm flipH="1">
            <a:off x="1066800" y="1905000"/>
            <a:ext cx="381000" cy="457200"/>
          </a:xfrm>
          <a:prstGeom prst="ellipse">
            <a:avLst/>
          </a:prstGeom>
          <a:noFill/>
          <a:ln w="63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8858" name="Oval 10"/>
          <p:cNvSpPr>
            <a:spLocks noChangeArrowheads="1"/>
          </p:cNvSpPr>
          <p:nvPr/>
        </p:nvSpPr>
        <p:spPr bwMode="auto">
          <a:xfrm flipH="1">
            <a:off x="2590800" y="1905000"/>
            <a:ext cx="381000" cy="457200"/>
          </a:xfrm>
          <a:prstGeom prst="ellipse">
            <a:avLst/>
          </a:prstGeom>
          <a:noFill/>
          <a:ln w="63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8859" name="Oval 11"/>
          <p:cNvSpPr>
            <a:spLocks noChangeArrowheads="1"/>
          </p:cNvSpPr>
          <p:nvPr/>
        </p:nvSpPr>
        <p:spPr bwMode="auto">
          <a:xfrm flipH="1">
            <a:off x="4572000" y="1828800"/>
            <a:ext cx="381000" cy="457200"/>
          </a:xfrm>
          <a:prstGeom prst="ellipse">
            <a:avLst/>
          </a:prstGeom>
          <a:noFill/>
          <a:ln w="63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8860" name="Oval 12"/>
          <p:cNvSpPr>
            <a:spLocks noChangeArrowheads="1"/>
          </p:cNvSpPr>
          <p:nvPr/>
        </p:nvSpPr>
        <p:spPr bwMode="auto">
          <a:xfrm flipH="1">
            <a:off x="6248400" y="1828800"/>
            <a:ext cx="381000" cy="457200"/>
          </a:xfrm>
          <a:prstGeom prst="ellipse">
            <a:avLst/>
          </a:prstGeom>
          <a:noFill/>
          <a:ln w="63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8861" name="Oval 13"/>
          <p:cNvSpPr>
            <a:spLocks noChangeArrowheads="1"/>
          </p:cNvSpPr>
          <p:nvPr/>
        </p:nvSpPr>
        <p:spPr bwMode="auto">
          <a:xfrm flipH="1">
            <a:off x="7620000" y="1828800"/>
            <a:ext cx="381000" cy="457200"/>
          </a:xfrm>
          <a:prstGeom prst="ellipse">
            <a:avLst/>
          </a:prstGeom>
          <a:noFill/>
          <a:ln w="63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8862" name="Rectangle 14"/>
          <p:cNvSpPr>
            <a:spLocks noChangeArrowheads="1"/>
          </p:cNvSpPr>
          <p:nvPr/>
        </p:nvSpPr>
        <p:spPr bwMode="auto">
          <a:xfrm flipH="1">
            <a:off x="2590800" y="3124200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400"/>
              <a:t>1942</a:t>
            </a:r>
            <a:endParaRPr lang="en-US"/>
          </a:p>
        </p:txBody>
      </p:sp>
      <p:sp>
        <p:nvSpPr>
          <p:cNvPr id="78863" name="Rectangle 15"/>
          <p:cNvSpPr>
            <a:spLocks noChangeArrowheads="1"/>
          </p:cNvSpPr>
          <p:nvPr/>
        </p:nvSpPr>
        <p:spPr bwMode="auto">
          <a:xfrm flipH="1">
            <a:off x="4267200" y="3124200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400"/>
              <a:t>1962</a:t>
            </a:r>
            <a:endParaRPr lang="en-US"/>
          </a:p>
        </p:txBody>
      </p:sp>
      <p:sp>
        <p:nvSpPr>
          <p:cNvPr id="78864" name="Rectangle 16"/>
          <p:cNvSpPr>
            <a:spLocks noChangeArrowheads="1"/>
          </p:cNvSpPr>
          <p:nvPr/>
        </p:nvSpPr>
        <p:spPr bwMode="auto">
          <a:xfrm flipH="1">
            <a:off x="5943600" y="3124200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400"/>
              <a:t>1974</a:t>
            </a:r>
            <a:endParaRPr lang="en-US"/>
          </a:p>
        </p:txBody>
      </p:sp>
      <p:sp>
        <p:nvSpPr>
          <p:cNvPr id="78865" name="Rectangle 17"/>
          <p:cNvSpPr>
            <a:spLocks noChangeArrowheads="1"/>
          </p:cNvSpPr>
          <p:nvPr/>
        </p:nvSpPr>
        <p:spPr bwMode="auto">
          <a:xfrm flipH="1">
            <a:off x="7620000" y="3124200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400"/>
              <a:t>1980</a:t>
            </a:r>
            <a:endParaRPr lang="en-US"/>
          </a:p>
        </p:txBody>
      </p:sp>
      <p:sp>
        <p:nvSpPr>
          <p:cNvPr id="78866" name="Text Box 18"/>
          <p:cNvSpPr txBox="1">
            <a:spLocks noChangeArrowheads="1"/>
          </p:cNvSpPr>
          <p:nvPr/>
        </p:nvSpPr>
        <p:spPr bwMode="auto">
          <a:xfrm>
            <a:off x="304800" y="3790950"/>
            <a:ext cx="8458200" cy="207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600"/>
              <a:t> Aerial photos of Winooski River showing change in channel width and development of mid-channel island.  These photos were used to calculate channel change and island development over time.   Photos from Natural Resource Conservation Service.</a:t>
            </a:r>
            <a:endParaRPr lang="en-US">
              <a:latin typeface="Times" charset="0"/>
            </a:endParaRPr>
          </a:p>
        </p:txBody>
      </p:sp>
      <p:sp>
        <p:nvSpPr>
          <p:cNvPr id="78867" name="Text Box 19"/>
          <p:cNvSpPr txBox="1">
            <a:spLocks noChangeArrowheads="1"/>
          </p:cNvSpPr>
          <p:nvPr/>
        </p:nvSpPr>
        <p:spPr bwMode="auto">
          <a:xfrm>
            <a:off x="8713788" y="76200"/>
            <a:ext cx="354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143000"/>
          </a:xfrm>
        </p:spPr>
        <p:txBody>
          <a:bodyPr/>
          <a:lstStyle/>
          <a:p>
            <a:r>
              <a:rPr lang="en-US" sz="4000" b="1"/>
              <a:t>Historical Maps</a:t>
            </a:r>
          </a:p>
        </p:txBody>
      </p:sp>
      <p:pic>
        <p:nvPicPr>
          <p:cNvPr id="80899" name="Picture 3"/>
          <p:cNvPicPr>
            <a:picLocks noChangeAspect="1" noChangeArrowheads="1"/>
          </p:cNvPicPr>
          <p:nvPr/>
        </p:nvPicPr>
        <p:blipFill>
          <a:blip r:embed="rId3">
            <a:lum bright="8000" contrast="14000"/>
          </a:blip>
          <a:srcRect/>
          <a:stretch>
            <a:fillRect/>
          </a:stretch>
        </p:blipFill>
        <p:spPr bwMode="auto">
          <a:xfrm>
            <a:off x="3276600" y="1295400"/>
            <a:ext cx="2667000" cy="33496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8090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48400" y="1295400"/>
            <a:ext cx="2590800" cy="33496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80901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8600" y="1295400"/>
            <a:ext cx="2719388" cy="33496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80902" name="Rectangle 6"/>
          <p:cNvSpPr>
            <a:spLocks noChangeArrowheads="1"/>
          </p:cNvSpPr>
          <p:nvPr/>
        </p:nvSpPr>
        <p:spPr bwMode="auto">
          <a:xfrm>
            <a:off x="1752600" y="1371600"/>
            <a:ext cx="609600" cy="817563"/>
          </a:xfrm>
          <a:prstGeom prst="rect">
            <a:avLst/>
          </a:prstGeom>
          <a:noFill/>
          <a:ln w="63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0903" name="Rectangle 7"/>
          <p:cNvSpPr>
            <a:spLocks noChangeArrowheads="1"/>
          </p:cNvSpPr>
          <p:nvPr/>
        </p:nvSpPr>
        <p:spPr bwMode="auto">
          <a:xfrm>
            <a:off x="4800600" y="1371600"/>
            <a:ext cx="609600" cy="817563"/>
          </a:xfrm>
          <a:prstGeom prst="rect">
            <a:avLst/>
          </a:prstGeom>
          <a:noFill/>
          <a:ln w="63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0904" name="Rectangle 8"/>
          <p:cNvSpPr>
            <a:spLocks noChangeArrowheads="1"/>
          </p:cNvSpPr>
          <p:nvPr/>
        </p:nvSpPr>
        <p:spPr bwMode="auto">
          <a:xfrm>
            <a:off x="7620000" y="1371600"/>
            <a:ext cx="609600" cy="817563"/>
          </a:xfrm>
          <a:prstGeom prst="rect">
            <a:avLst/>
          </a:prstGeom>
          <a:noFill/>
          <a:ln w="63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0905" name="Text Box 9"/>
          <p:cNvSpPr txBox="1">
            <a:spLocks noChangeArrowheads="1"/>
          </p:cNvSpPr>
          <p:nvPr/>
        </p:nvSpPr>
        <p:spPr bwMode="auto">
          <a:xfrm>
            <a:off x="228600" y="4953000"/>
            <a:ext cx="8686800" cy="167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600"/>
              <a:t>Three maps showing the field area described above.  All three maps show a mid-channel island, indicating that the flood of 1927 completely removed the island.  1906 and 1948 maps 1:62,000.</a:t>
            </a:r>
            <a:endParaRPr lang="en-US">
              <a:latin typeface="Times" charset="0"/>
            </a:endParaRPr>
          </a:p>
        </p:txBody>
      </p:sp>
      <p:sp>
        <p:nvSpPr>
          <p:cNvPr id="80906" name="Rectangle 10"/>
          <p:cNvSpPr>
            <a:spLocks noChangeArrowheads="1"/>
          </p:cNvSpPr>
          <p:nvPr/>
        </p:nvSpPr>
        <p:spPr bwMode="auto">
          <a:xfrm flipH="1">
            <a:off x="1143000" y="4648200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400"/>
              <a:t>1872</a:t>
            </a:r>
            <a:endParaRPr lang="en-US"/>
          </a:p>
        </p:txBody>
      </p:sp>
      <p:sp>
        <p:nvSpPr>
          <p:cNvPr id="80907" name="Rectangle 11"/>
          <p:cNvSpPr>
            <a:spLocks noChangeArrowheads="1"/>
          </p:cNvSpPr>
          <p:nvPr/>
        </p:nvSpPr>
        <p:spPr bwMode="auto">
          <a:xfrm flipH="1">
            <a:off x="4343400" y="4648200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400"/>
              <a:t>1906</a:t>
            </a:r>
            <a:endParaRPr lang="en-US"/>
          </a:p>
        </p:txBody>
      </p:sp>
      <p:sp>
        <p:nvSpPr>
          <p:cNvPr id="80908" name="Rectangle 12"/>
          <p:cNvSpPr>
            <a:spLocks noChangeArrowheads="1"/>
          </p:cNvSpPr>
          <p:nvPr/>
        </p:nvSpPr>
        <p:spPr bwMode="auto">
          <a:xfrm flipH="1">
            <a:off x="7239000" y="4648200"/>
            <a:ext cx="579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400"/>
              <a:t>1948</a:t>
            </a:r>
            <a:endParaRPr lang="en-US"/>
          </a:p>
        </p:txBody>
      </p:sp>
      <p:sp>
        <p:nvSpPr>
          <p:cNvPr id="80909" name="Text Box 13"/>
          <p:cNvSpPr txBox="1">
            <a:spLocks noChangeArrowheads="1"/>
          </p:cNvSpPr>
          <p:nvPr/>
        </p:nvSpPr>
        <p:spPr bwMode="auto">
          <a:xfrm>
            <a:off x="8713788" y="76200"/>
            <a:ext cx="354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2947" name="Object 1027"/>
          <p:cNvGraphicFramePr>
            <a:graphicFrameLocks noChangeAspect="1"/>
          </p:cNvGraphicFramePr>
          <p:nvPr/>
        </p:nvGraphicFramePr>
        <p:xfrm>
          <a:off x="0" y="730250"/>
          <a:ext cx="8915400" cy="5943600"/>
        </p:xfrm>
        <a:graphic>
          <a:graphicData uri="http://schemas.openxmlformats.org/presentationml/2006/ole">
            <p:oleObj spid="_x0000_s62466" name="Worksheet" r:id="rId4" imgW="7620000" imgH="4547616" progId="Excel.Sheet.8">
              <p:embed/>
            </p:oleObj>
          </a:graphicData>
        </a:graphic>
      </p:graphicFrame>
      <p:sp>
        <p:nvSpPr>
          <p:cNvPr id="82949" name="Text Box 1029"/>
          <p:cNvSpPr txBox="1">
            <a:spLocks noChangeArrowheads="1"/>
          </p:cNvSpPr>
          <p:nvPr/>
        </p:nvSpPr>
        <p:spPr bwMode="auto">
          <a:xfrm>
            <a:off x="8713788" y="76200"/>
            <a:ext cx="354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4995" name="Object 3"/>
          <p:cNvGraphicFramePr>
            <a:graphicFrameLocks noChangeAspect="1"/>
          </p:cNvGraphicFramePr>
          <p:nvPr/>
        </p:nvGraphicFramePr>
        <p:xfrm>
          <a:off x="-152400" y="493713"/>
          <a:ext cx="9144000" cy="5907087"/>
        </p:xfrm>
        <a:graphic>
          <a:graphicData uri="http://schemas.openxmlformats.org/presentationml/2006/ole">
            <p:oleObj spid="_x0000_s64514" name="Worksheet" r:id="rId4" imgW="7620000" imgH="4532376" progId="Excel.Sheet.8">
              <p:embed/>
            </p:oleObj>
          </a:graphicData>
        </a:graphic>
      </p:graphicFrame>
      <p:sp>
        <p:nvSpPr>
          <p:cNvPr id="84997" name="Text Box 5"/>
          <p:cNvSpPr txBox="1">
            <a:spLocks noChangeArrowheads="1"/>
          </p:cNvSpPr>
          <p:nvPr/>
        </p:nvSpPr>
        <p:spPr bwMode="auto">
          <a:xfrm>
            <a:off x="8713788" y="76200"/>
            <a:ext cx="354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11150" y="1179513"/>
            <a:ext cx="8478838" cy="2590800"/>
          </a:xfrm>
        </p:spPr>
        <p:txBody>
          <a:bodyPr/>
          <a:lstStyle/>
          <a:p>
            <a:r>
              <a:rPr lang="en-US"/>
              <a:t>Carbon-14 is also referred to as:</a:t>
            </a:r>
          </a:p>
          <a:p>
            <a:pPr lvl="1">
              <a:spcBef>
                <a:spcPct val="0"/>
              </a:spcBef>
              <a:buSzPct val="75000"/>
            </a:pPr>
            <a:r>
              <a:rPr lang="en-US"/>
              <a:t>C-14</a:t>
            </a:r>
          </a:p>
          <a:p>
            <a:pPr lvl="1">
              <a:spcBef>
                <a:spcPct val="0"/>
              </a:spcBef>
              <a:buSzPct val="75000"/>
            </a:pPr>
            <a:r>
              <a:rPr lang="en-US"/>
              <a:t>Radiocarbon</a:t>
            </a:r>
          </a:p>
          <a:p>
            <a:r>
              <a:rPr lang="en-US" sz="3600"/>
              <a:t>Types of carbon (isotopes)</a:t>
            </a:r>
          </a:p>
        </p:txBody>
      </p:sp>
      <p:sp>
        <p:nvSpPr>
          <p:cNvPr id="88067" name="WordArt 3"/>
          <p:cNvSpPr>
            <a:spLocks noChangeArrowheads="1" noChangeShapeType="1" noTextEdit="1"/>
          </p:cNvSpPr>
          <p:nvPr/>
        </p:nvSpPr>
        <p:spPr bwMode="auto">
          <a:xfrm>
            <a:off x="2060575" y="277813"/>
            <a:ext cx="5022850" cy="6683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noFill/>
                  <a:round/>
                  <a:headEnd/>
                  <a:tailEnd/>
                </a:ln>
                <a:solidFill>
                  <a:srgbClr val="FF9900"/>
                </a:solidFill>
                <a:effectLst>
                  <a:prstShdw prst="shdw17" dist="17961" dir="2700000">
                    <a:srgbClr val="FF9900">
                      <a:gamma/>
                      <a:shade val="60000"/>
                      <a:invGamma/>
                      <a:alpha val="74998"/>
                    </a:srgbClr>
                  </a:prstShdw>
                </a:effectLst>
                <a:latin typeface="Arial Rounded MT Bold"/>
                <a:ea typeface="Arial Rounded MT Bold"/>
                <a:cs typeface="Arial Rounded MT Bold"/>
              </a:rPr>
              <a:t>What is Carbon?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485775" y="3698875"/>
            <a:ext cx="7999413" cy="3159125"/>
            <a:chOff x="306" y="2330"/>
            <a:chExt cx="5039" cy="1990"/>
          </a:xfrm>
        </p:grpSpPr>
        <p:grpSp>
          <p:nvGrpSpPr>
            <p:cNvPr id="3" name="Group 5"/>
            <p:cNvGrpSpPr>
              <a:grpSpLocks/>
            </p:cNvGrpSpPr>
            <p:nvPr/>
          </p:nvGrpSpPr>
          <p:grpSpPr bwMode="auto">
            <a:xfrm>
              <a:off x="2459" y="2888"/>
              <a:ext cx="699" cy="826"/>
              <a:chOff x="2997" y="2673"/>
              <a:chExt cx="699" cy="826"/>
            </a:xfrm>
          </p:grpSpPr>
          <p:sp>
            <p:nvSpPr>
              <p:cNvPr id="88070" name="WordArt 6"/>
              <p:cNvSpPr>
                <a:spLocks noChangeArrowheads="1" noChangeShapeType="1" noTextEdit="1"/>
              </p:cNvSpPr>
              <p:nvPr/>
            </p:nvSpPr>
            <p:spPr bwMode="auto">
              <a:xfrm>
                <a:off x="3294" y="2793"/>
                <a:ext cx="402" cy="614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sz="3600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noFill/>
                    <a:latin typeface="Arial Black"/>
                    <a:ea typeface="Arial Black"/>
                    <a:cs typeface="Arial Black"/>
                  </a:rPr>
                  <a:t>C</a:t>
                </a:r>
              </a:p>
            </p:txBody>
          </p:sp>
          <p:sp>
            <p:nvSpPr>
              <p:cNvPr id="88071" name="Text Box 7"/>
              <p:cNvSpPr txBox="1">
                <a:spLocks noChangeArrowheads="1"/>
              </p:cNvSpPr>
              <p:nvPr/>
            </p:nvSpPr>
            <p:spPr bwMode="auto">
              <a:xfrm>
                <a:off x="2997" y="2673"/>
                <a:ext cx="444" cy="82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3200" b="1">
                    <a:solidFill>
                      <a:srgbClr val="000000"/>
                    </a:solidFill>
                    <a:latin typeface="Times New Roman" charset="0"/>
                  </a:rPr>
                  <a:t>14</a:t>
                </a:r>
              </a:p>
              <a:p>
                <a:pPr>
                  <a:spcBef>
                    <a:spcPct val="50000"/>
                  </a:spcBef>
                </a:pPr>
                <a:r>
                  <a:rPr lang="en-US" sz="3200" b="1">
                    <a:solidFill>
                      <a:srgbClr val="000000"/>
                    </a:solidFill>
                    <a:latin typeface="Times New Roman" charset="0"/>
                  </a:rPr>
                  <a:t>  6</a:t>
                </a:r>
              </a:p>
            </p:txBody>
          </p:sp>
        </p:grpSp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306" y="2888"/>
              <a:ext cx="699" cy="826"/>
              <a:chOff x="751" y="2743"/>
              <a:chExt cx="699" cy="826"/>
            </a:xfrm>
          </p:grpSpPr>
          <p:sp>
            <p:nvSpPr>
              <p:cNvPr id="88073" name="WordArt 9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48" y="2863"/>
                <a:ext cx="402" cy="614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sz="3600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noFill/>
                    <a:latin typeface="Arial Black"/>
                    <a:ea typeface="Arial Black"/>
                    <a:cs typeface="Arial Black"/>
                  </a:rPr>
                  <a:t>C</a:t>
                </a:r>
              </a:p>
            </p:txBody>
          </p:sp>
          <p:sp>
            <p:nvSpPr>
              <p:cNvPr id="88074" name="Text Box 10"/>
              <p:cNvSpPr txBox="1">
                <a:spLocks noChangeArrowheads="1"/>
              </p:cNvSpPr>
              <p:nvPr/>
            </p:nvSpPr>
            <p:spPr bwMode="auto">
              <a:xfrm>
                <a:off x="751" y="2743"/>
                <a:ext cx="444" cy="82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3200" b="1">
                    <a:solidFill>
                      <a:srgbClr val="000000"/>
                    </a:solidFill>
                    <a:latin typeface="Times New Roman" charset="0"/>
                  </a:rPr>
                  <a:t>  9</a:t>
                </a:r>
              </a:p>
              <a:p>
                <a:pPr>
                  <a:spcBef>
                    <a:spcPct val="50000"/>
                  </a:spcBef>
                </a:pPr>
                <a:r>
                  <a:rPr lang="en-US" sz="3200" b="1">
                    <a:solidFill>
                      <a:srgbClr val="000000"/>
                    </a:solidFill>
                    <a:latin typeface="Times New Roman" charset="0"/>
                  </a:rPr>
                  <a:t>  6</a:t>
                </a:r>
              </a:p>
            </p:txBody>
          </p:sp>
        </p:grpSp>
        <p:grpSp>
          <p:nvGrpSpPr>
            <p:cNvPr id="5" name="Group 11"/>
            <p:cNvGrpSpPr>
              <a:grpSpLocks/>
            </p:cNvGrpSpPr>
            <p:nvPr/>
          </p:nvGrpSpPr>
          <p:grpSpPr bwMode="auto">
            <a:xfrm>
              <a:off x="4534" y="2888"/>
              <a:ext cx="699" cy="826"/>
              <a:chOff x="4429" y="2652"/>
              <a:chExt cx="699" cy="826"/>
            </a:xfrm>
          </p:grpSpPr>
          <p:sp>
            <p:nvSpPr>
              <p:cNvPr id="88076" name="WordArt 12"/>
              <p:cNvSpPr>
                <a:spLocks noChangeArrowheads="1" noChangeShapeType="1" noTextEdit="1"/>
              </p:cNvSpPr>
              <p:nvPr/>
            </p:nvSpPr>
            <p:spPr bwMode="auto">
              <a:xfrm>
                <a:off x="4726" y="2772"/>
                <a:ext cx="402" cy="614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sz="3600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noFill/>
                    <a:latin typeface="Arial Black"/>
                    <a:ea typeface="Arial Black"/>
                    <a:cs typeface="Arial Black"/>
                  </a:rPr>
                  <a:t>C</a:t>
                </a:r>
              </a:p>
            </p:txBody>
          </p:sp>
          <p:sp>
            <p:nvSpPr>
              <p:cNvPr id="88077" name="Text Box 13"/>
              <p:cNvSpPr txBox="1">
                <a:spLocks noChangeArrowheads="1"/>
              </p:cNvSpPr>
              <p:nvPr/>
            </p:nvSpPr>
            <p:spPr bwMode="auto">
              <a:xfrm>
                <a:off x="4429" y="2652"/>
                <a:ext cx="444" cy="82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3200" b="1">
                    <a:solidFill>
                      <a:srgbClr val="000000"/>
                    </a:solidFill>
                    <a:latin typeface="Times New Roman" charset="0"/>
                  </a:rPr>
                  <a:t>16</a:t>
                </a:r>
              </a:p>
              <a:p>
                <a:pPr>
                  <a:spcBef>
                    <a:spcPct val="50000"/>
                  </a:spcBef>
                </a:pPr>
                <a:r>
                  <a:rPr lang="en-US" sz="3200" b="1">
                    <a:solidFill>
                      <a:srgbClr val="000000"/>
                    </a:solidFill>
                    <a:latin typeface="Times New Roman" charset="0"/>
                  </a:rPr>
                  <a:t>  6</a:t>
                </a:r>
              </a:p>
            </p:txBody>
          </p:sp>
        </p:grpSp>
        <p:sp>
          <p:nvSpPr>
            <p:cNvPr id="88078" name="Text Box 14"/>
            <p:cNvSpPr txBox="1">
              <a:spLocks noChangeArrowheads="1"/>
            </p:cNvSpPr>
            <p:nvPr/>
          </p:nvSpPr>
          <p:spPr bwMode="auto">
            <a:xfrm>
              <a:off x="3090" y="2330"/>
              <a:ext cx="2041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sz="3600" b="1">
                  <a:solidFill>
                    <a:srgbClr val="000000"/>
                  </a:solidFill>
                  <a:latin typeface="Times New Roman" charset="0"/>
                </a:rPr>
                <a:t>Atomic mass</a:t>
              </a:r>
              <a:endParaRPr lang="en-US" sz="3600" b="1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imes New Roman" charset="0"/>
              </a:endParaRPr>
            </a:p>
          </p:txBody>
        </p:sp>
        <p:sp>
          <p:nvSpPr>
            <p:cNvPr id="88079" name="Text Box 15"/>
            <p:cNvSpPr txBox="1">
              <a:spLocks noChangeArrowheads="1"/>
            </p:cNvSpPr>
            <p:nvPr/>
          </p:nvSpPr>
          <p:spPr bwMode="auto">
            <a:xfrm>
              <a:off x="3042" y="3916"/>
              <a:ext cx="2303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sz="3600" b="1">
                  <a:solidFill>
                    <a:srgbClr val="000000"/>
                  </a:solidFill>
                  <a:latin typeface="Times New Roman" charset="0"/>
                </a:rPr>
                <a:t>Atomic number</a:t>
              </a:r>
            </a:p>
          </p:txBody>
        </p:sp>
        <p:sp>
          <p:nvSpPr>
            <p:cNvPr id="88080" name="Line 16"/>
            <p:cNvSpPr>
              <a:spLocks noChangeShapeType="1"/>
            </p:cNvSpPr>
            <p:nvPr/>
          </p:nvSpPr>
          <p:spPr bwMode="auto">
            <a:xfrm flipH="1">
              <a:off x="2736" y="2553"/>
              <a:ext cx="353" cy="366"/>
            </a:xfrm>
            <a:prstGeom prst="line">
              <a:avLst/>
            </a:prstGeom>
            <a:noFill/>
            <a:ln w="38100">
              <a:solidFill>
                <a:srgbClr val="D60093"/>
              </a:solidFill>
              <a:round/>
              <a:headEnd/>
              <a:tailEnd type="triangle" w="med" len="med"/>
            </a:ln>
            <a:effectLst>
              <a:prstShdw prst="shdw17" dist="17961" dir="2700000">
                <a:srgbClr val="D60093">
                  <a:gamma/>
                  <a:shade val="60000"/>
                  <a:invGamma/>
                  <a:alpha val="74998"/>
                </a:srgbClr>
              </a:prstShdw>
            </a:effectLst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081" name="Line 17"/>
            <p:cNvSpPr>
              <a:spLocks noChangeShapeType="1"/>
            </p:cNvSpPr>
            <p:nvPr/>
          </p:nvSpPr>
          <p:spPr bwMode="auto">
            <a:xfrm flipH="1" flipV="1">
              <a:off x="2736" y="3679"/>
              <a:ext cx="314" cy="471"/>
            </a:xfrm>
            <a:prstGeom prst="line">
              <a:avLst/>
            </a:prstGeom>
            <a:noFill/>
            <a:ln w="38100">
              <a:solidFill>
                <a:srgbClr val="D60093"/>
              </a:solidFill>
              <a:round/>
              <a:headEnd/>
              <a:tailEnd type="triangle" w="med" len="med"/>
            </a:ln>
            <a:effectLst>
              <a:prstShdw prst="shdw17" dist="17961" dir="2700000">
                <a:srgbClr val="D60093">
                  <a:gamma/>
                  <a:shade val="60000"/>
                  <a:invGamma/>
                  <a:alpha val="74998"/>
                </a:srgbClr>
              </a:prstShdw>
            </a:effectLst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082" name="Line 18"/>
            <p:cNvSpPr>
              <a:spLocks noChangeShapeType="1"/>
            </p:cNvSpPr>
            <p:nvPr/>
          </p:nvSpPr>
          <p:spPr bwMode="auto">
            <a:xfrm>
              <a:off x="1126" y="3286"/>
              <a:ext cx="1374" cy="0"/>
            </a:xfrm>
            <a:prstGeom prst="line">
              <a:avLst/>
            </a:prstGeom>
            <a:noFill/>
            <a:ln w="57150">
              <a:solidFill>
                <a:srgbClr val="FFFF00"/>
              </a:solidFill>
              <a:prstDash val="dash"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083" name="Line 19"/>
            <p:cNvSpPr>
              <a:spLocks noChangeShapeType="1"/>
            </p:cNvSpPr>
            <p:nvPr/>
          </p:nvSpPr>
          <p:spPr bwMode="auto">
            <a:xfrm>
              <a:off x="3290" y="3286"/>
              <a:ext cx="1374" cy="0"/>
            </a:xfrm>
            <a:prstGeom prst="line">
              <a:avLst/>
            </a:prstGeom>
            <a:noFill/>
            <a:ln w="57150">
              <a:solidFill>
                <a:srgbClr val="FFFF00"/>
              </a:solidFill>
              <a:prstDash val="dash"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8084" name="Text Box 20"/>
          <p:cNvSpPr txBox="1">
            <a:spLocks noChangeArrowheads="1"/>
          </p:cNvSpPr>
          <p:nvPr/>
        </p:nvSpPr>
        <p:spPr bwMode="auto">
          <a:xfrm>
            <a:off x="8686800" y="762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80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8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80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880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80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880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6" grpId="0" build="p" autoUpdateAnimBg="0"/>
      <p:bldP spid="8806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77838" y="1282700"/>
            <a:ext cx="8374062" cy="2903538"/>
          </a:xfrm>
        </p:spPr>
        <p:txBody>
          <a:bodyPr/>
          <a:lstStyle/>
          <a:p>
            <a:pPr>
              <a:lnSpc>
                <a:spcPct val="95000"/>
              </a:lnSpc>
            </a:pPr>
            <a:r>
              <a:rPr lang="en-US"/>
              <a:t>The nucleus of an atom changes into a new element</a:t>
            </a:r>
          </a:p>
          <a:p>
            <a:pPr lvl="1">
              <a:lnSpc>
                <a:spcPct val="95000"/>
              </a:lnSpc>
            </a:pPr>
            <a:r>
              <a:rPr lang="en-US"/>
              <a:t>The proton number (atomic number) must change</a:t>
            </a:r>
          </a:p>
          <a:p>
            <a:pPr lvl="1">
              <a:lnSpc>
                <a:spcPct val="95000"/>
              </a:lnSpc>
              <a:spcBef>
                <a:spcPct val="5000"/>
              </a:spcBef>
            </a:pPr>
            <a:r>
              <a:rPr lang="en-US"/>
              <a:t>A neutron changes into a proton</a:t>
            </a:r>
          </a:p>
          <a:p>
            <a:pPr lvl="1">
              <a:lnSpc>
                <a:spcPct val="95000"/>
              </a:lnSpc>
              <a:spcBef>
                <a:spcPct val="5000"/>
              </a:spcBef>
            </a:pPr>
            <a:r>
              <a:rPr lang="en-US"/>
              <a:t>This is Beta emission or electron loss</a:t>
            </a:r>
          </a:p>
        </p:txBody>
      </p:sp>
      <p:sp>
        <p:nvSpPr>
          <p:cNvPr id="89091" name="WordArt 3"/>
          <p:cNvSpPr>
            <a:spLocks noChangeArrowheads="1" noChangeShapeType="1" noTextEdit="1"/>
          </p:cNvSpPr>
          <p:nvPr/>
        </p:nvSpPr>
        <p:spPr bwMode="auto">
          <a:xfrm>
            <a:off x="1162050" y="258763"/>
            <a:ext cx="6864350" cy="7731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noFill/>
                  <a:round/>
                  <a:headEnd/>
                  <a:tailEnd/>
                </a:ln>
                <a:solidFill>
                  <a:srgbClr val="FF9900"/>
                </a:solidFill>
                <a:effectLst>
                  <a:prstShdw prst="shdw17" dist="17961" dir="2700000">
                    <a:srgbClr val="FF9900">
                      <a:gamma/>
                      <a:shade val="60000"/>
                      <a:invGamma/>
                      <a:alpha val="74998"/>
                    </a:srgbClr>
                  </a:prstShdw>
                </a:effectLst>
                <a:latin typeface="Arial Rounded MT Bold"/>
                <a:ea typeface="Arial Rounded MT Bold"/>
                <a:cs typeface="Arial Rounded MT Bold"/>
              </a:rPr>
              <a:t>What is Radioactive Decay?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2452688" y="4446588"/>
            <a:ext cx="3892550" cy="1403350"/>
            <a:chOff x="1545" y="2801"/>
            <a:chExt cx="2452" cy="884"/>
          </a:xfrm>
        </p:grpSpPr>
        <p:sp>
          <p:nvSpPr>
            <p:cNvPr id="89093" name="WordArt 5"/>
            <p:cNvSpPr>
              <a:spLocks noChangeArrowheads="1" noChangeShapeType="1" noTextEdit="1"/>
            </p:cNvSpPr>
            <p:nvPr/>
          </p:nvSpPr>
          <p:spPr bwMode="auto">
            <a:xfrm>
              <a:off x="1842" y="2921"/>
              <a:ext cx="402" cy="61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00"/>
                  </a:solidFill>
                  <a:latin typeface="Arial Black"/>
                  <a:ea typeface="Arial Black"/>
                  <a:cs typeface="Arial Black"/>
                </a:rPr>
                <a:t>C</a:t>
              </a:r>
            </a:p>
          </p:txBody>
        </p:sp>
        <p:sp>
          <p:nvSpPr>
            <p:cNvPr id="89094" name="WordArt 6"/>
            <p:cNvSpPr>
              <a:spLocks noChangeArrowheads="1" noChangeShapeType="1" noTextEdit="1"/>
            </p:cNvSpPr>
            <p:nvPr/>
          </p:nvSpPr>
          <p:spPr bwMode="auto">
            <a:xfrm>
              <a:off x="3595" y="2909"/>
              <a:ext cx="402" cy="61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00"/>
                  </a:solidFill>
                  <a:latin typeface="Arial Black"/>
                  <a:ea typeface="Arial Black"/>
                  <a:cs typeface="Arial Black"/>
                </a:rPr>
                <a:t>N</a:t>
              </a:r>
            </a:p>
          </p:txBody>
        </p:sp>
        <p:sp>
          <p:nvSpPr>
            <p:cNvPr id="89095" name="Line 7"/>
            <p:cNvSpPr>
              <a:spLocks noChangeShapeType="1"/>
            </p:cNvSpPr>
            <p:nvPr/>
          </p:nvSpPr>
          <p:spPr bwMode="auto">
            <a:xfrm>
              <a:off x="2436" y="3183"/>
              <a:ext cx="749" cy="0"/>
            </a:xfrm>
            <a:prstGeom prst="line">
              <a:avLst/>
            </a:prstGeom>
            <a:noFill/>
            <a:ln w="57150">
              <a:solidFill>
                <a:srgbClr val="FFFF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096" name="Rectangle 8"/>
            <p:cNvSpPr>
              <a:spLocks noChangeArrowheads="1"/>
            </p:cNvSpPr>
            <p:nvPr/>
          </p:nvSpPr>
          <p:spPr bwMode="auto">
            <a:xfrm>
              <a:off x="1625" y="3310"/>
              <a:ext cx="328" cy="367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rgbClr val="D60093"/>
              </a:solidFill>
              <a:miter lim="800000"/>
              <a:headEnd/>
              <a:tailEnd/>
            </a:ln>
            <a:effectLst>
              <a:prstShdw prst="shdw17" dist="17961" dir="2700000">
                <a:srgbClr val="D60093">
                  <a:gamma/>
                  <a:shade val="60000"/>
                  <a:invGamma/>
                  <a:alpha val="74998"/>
                </a:srgbClr>
              </a:prstShdw>
            </a:effectLst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097" name="Rectangle 9"/>
            <p:cNvSpPr>
              <a:spLocks noChangeArrowheads="1"/>
            </p:cNvSpPr>
            <p:nvPr/>
          </p:nvSpPr>
          <p:spPr bwMode="auto">
            <a:xfrm>
              <a:off x="3330" y="3299"/>
              <a:ext cx="328" cy="367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rgbClr val="D60093"/>
              </a:solidFill>
              <a:miter lim="800000"/>
              <a:headEnd/>
              <a:tailEnd/>
            </a:ln>
            <a:effectLst>
              <a:prstShdw prst="shdw17" dist="17961" dir="2700000">
                <a:srgbClr val="D60093">
                  <a:gamma/>
                  <a:shade val="60000"/>
                  <a:invGamma/>
                  <a:alpha val="74998"/>
                </a:srgbClr>
              </a:prstShdw>
            </a:effectLst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098" name="Line 10"/>
            <p:cNvSpPr>
              <a:spLocks noChangeShapeType="1"/>
            </p:cNvSpPr>
            <p:nvPr/>
          </p:nvSpPr>
          <p:spPr bwMode="auto">
            <a:xfrm>
              <a:off x="2042" y="3508"/>
              <a:ext cx="1270" cy="0"/>
            </a:xfrm>
            <a:prstGeom prst="line">
              <a:avLst/>
            </a:prstGeom>
            <a:noFill/>
            <a:ln w="57150">
              <a:solidFill>
                <a:srgbClr val="D60093"/>
              </a:solidFill>
              <a:prstDash val="sysDot"/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099" name="Text Box 11"/>
            <p:cNvSpPr txBox="1">
              <a:spLocks noChangeArrowheads="1"/>
            </p:cNvSpPr>
            <p:nvPr/>
          </p:nvSpPr>
          <p:spPr bwMode="auto">
            <a:xfrm>
              <a:off x="1545" y="2801"/>
              <a:ext cx="444" cy="8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200" b="1">
                  <a:solidFill>
                    <a:schemeClr val="bg1"/>
                  </a:solidFill>
                  <a:latin typeface="Times New Roman" charset="0"/>
                </a:rPr>
                <a:t>14</a:t>
              </a:r>
            </a:p>
            <a:p>
              <a:pPr>
                <a:spcBef>
                  <a:spcPct val="50000"/>
                </a:spcBef>
              </a:pPr>
              <a:r>
                <a:rPr lang="en-US" sz="3200" b="1">
                  <a:solidFill>
                    <a:schemeClr val="bg1"/>
                  </a:solidFill>
                  <a:latin typeface="Times New Roman" charset="0"/>
                </a:rPr>
                <a:t>  </a:t>
              </a:r>
              <a:r>
                <a:rPr lang="en-US" sz="3600" b="1">
                  <a:solidFill>
                    <a:schemeClr val="bg1"/>
                  </a:solidFill>
                  <a:latin typeface="Times New Roman" charset="0"/>
                </a:rPr>
                <a:t>6</a:t>
              </a:r>
            </a:p>
          </p:txBody>
        </p:sp>
        <p:sp>
          <p:nvSpPr>
            <p:cNvPr id="89100" name="Text Box 12"/>
            <p:cNvSpPr txBox="1">
              <a:spLocks noChangeArrowheads="1"/>
            </p:cNvSpPr>
            <p:nvPr/>
          </p:nvSpPr>
          <p:spPr bwMode="auto">
            <a:xfrm>
              <a:off x="3238" y="2801"/>
              <a:ext cx="444" cy="8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200" b="1">
                  <a:solidFill>
                    <a:schemeClr val="bg1"/>
                  </a:solidFill>
                  <a:latin typeface="Times New Roman" charset="0"/>
                </a:rPr>
                <a:t>14</a:t>
              </a:r>
            </a:p>
            <a:p>
              <a:pPr>
                <a:spcBef>
                  <a:spcPct val="50000"/>
                </a:spcBef>
              </a:pPr>
              <a:r>
                <a:rPr lang="en-US" sz="3200" b="1">
                  <a:solidFill>
                    <a:schemeClr val="bg1"/>
                  </a:solidFill>
                  <a:latin typeface="Times New Roman" charset="0"/>
                </a:rPr>
                <a:t> </a:t>
              </a:r>
              <a:r>
                <a:rPr lang="en-US" sz="3600" b="1">
                  <a:solidFill>
                    <a:schemeClr val="bg1"/>
                  </a:solidFill>
                  <a:latin typeface="Times New Roman" charset="0"/>
                </a:rPr>
                <a:t> 7</a:t>
              </a:r>
            </a:p>
          </p:txBody>
        </p:sp>
      </p:grpSp>
      <p:sp>
        <p:nvSpPr>
          <p:cNvPr id="89101" name="Text Box 13"/>
          <p:cNvSpPr txBox="1">
            <a:spLocks noChangeArrowheads="1"/>
          </p:cNvSpPr>
          <p:nvPr/>
        </p:nvSpPr>
        <p:spPr bwMode="auto">
          <a:xfrm>
            <a:off x="1038225" y="6019800"/>
            <a:ext cx="70675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sz="3200" b="1">
                <a:solidFill>
                  <a:schemeClr val="bg1"/>
                </a:solidFill>
                <a:latin typeface="Times New Roman" charset="0"/>
              </a:rPr>
              <a:t>How long does this take?</a:t>
            </a:r>
          </a:p>
        </p:txBody>
      </p:sp>
      <p:sp>
        <p:nvSpPr>
          <p:cNvPr id="89102" name="Text Box 14"/>
          <p:cNvSpPr txBox="1">
            <a:spLocks noChangeArrowheads="1"/>
          </p:cNvSpPr>
          <p:nvPr/>
        </p:nvSpPr>
        <p:spPr bwMode="auto">
          <a:xfrm>
            <a:off x="8686800" y="762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90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9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90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890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890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890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89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0" grpId="0" build="p" bldLvl="2" autoUpdateAnimBg="0"/>
      <p:bldP spid="89091" grpId="0" animBg="1"/>
      <p:bldP spid="89101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42938" y="1635125"/>
            <a:ext cx="7897812" cy="257016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/>
              <a:t>The rate of decay is measured by how long it takes for half an element to decay  (half-life)</a:t>
            </a:r>
          </a:p>
          <a:p>
            <a:pPr>
              <a:lnSpc>
                <a:spcPct val="90000"/>
              </a:lnSpc>
            </a:pPr>
            <a:r>
              <a:rPr lang="en-US"/>
              <a:t>The half-life of C-14 is 5,730 years</a:t>
            </a:r>
          </a:p>
          <a:p>
            <a:pPr>
              <a:lnSpc>
                <a:spcPct val="90000"/>
              </a:lnSpc>
            </a:pPr>
            <a:endParaRPr lang="en-US"/>
          </a:p>
        </p:txBody>
      </p:sp>
      <p:sp>
        <p:nvSpPr>
          <p:cNvPr id="90115" name="WordArt 3"/>
          <p:cNvSpPr>
            <a:spLocks noChangeArrowheads="1" noChangeShapeType="1" noTextEdit="1"/>
          </p:cNvSpPr>
          <p:nvPr/>
        </p:nvSpPr>
        <p:spPr bwMode="auto">
          <a:xfrm>
            <a:off x="1955800" y="277813"/>
            <a:ext cx="5230813" cy="6699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noFill/>
                  <a:round/>
                  <a:headEnd/>
                  <a:tailEnd/>
                </a:ln>
                <a:solidFill>
                  <a:srgbClr val="FF9900"/>
                </a:solidFill>
                <a:effectLst>
                  <a:prstShdw prst="shdw17" dist="17961" dir="2700000">
                    <a:srgbClr val="FF9900">
                      <a:gamma/>
                      <a:shade val="60000"/>
                      <a:invGamma/>
                      <a:alpha val="74998"/>
                    </a:srgbClr>
                  </a:prstShdw>
                </a:effectLst>
                <a:latin typeface="Arial Rounded MT Bold"/>
                <a:ea typeface="Arial Rounded MT Bold"/>
                <a:cs typeface="Arial Rounded MT Bold"/>
              </a:rPr>
              <a:t>What is Half-Life?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647700" y="3381375"/>
            <a:ext cx="1866900" cy="2933700"/>
            <a:chOff x="396" y="1140"/>
            <a:chExt cx="1176" cy="1848"/>
          </a:xfrm>
        </p:grpSpPr>
        <p:sp>
          <p:nvSpPr>
            <p:cNvPr id="90117" name="Rectangle 5" descr="Large checker board"/>
            <p:cNvSpPr>
              <a:spLocks noChangeArrowheads="1"/>
            </p:cNvSpPr>
            <p:nvPr/>
          </p:nvSpPr>
          <p:spPr bwMode="auto">
            <a:xfrm>
              <a:off x="600" y="1680"/>
              <a:ext cx="648" cy="1308"/>
            </a:xfrm>
            <a:prstGeom prst="rect">
              <a:avLst/>
            </a:prstGeom>
            <a:pattFill prst="lgCheck">
              <a:fgClr>
                <a:schemeClr val="accent1"/>
              </a:fgClr>
              <a:bgClr>
                <a:schemeClr val="bg1"/>
              </a:bgClr>
            </a:pattFill>
            <a:ln w="38100">
              <a:solidFill>
                <a:srgbClr val="D60093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118" name="Text Box 6"/>
            <p:cNvSpPr txBox="1">
              <a:spLocks noChangeArrowheads="1"/>
            </p:cNvSpPr>
            <p:nvPr/>
          </p:nvSpPr>
          <p:spPr bwMode="auto">
            <a:xfrm>
              <a:off x="576" y="1800"/>
              <a:ext cx="960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sz="3600" b="1">
                  <a:latin typeface="Times New Roman" charset="0"/>
                </a:rPr>
                <a:t>C-14</a:t>
              </a:r>
            </a:p>
          </p:txBody>
        </p:sp>
        <p:sp>
          <p:nvSpPr>
            <p:cNvPr id="90119" name="Text Box 7"/>
            <p:cNvSpPr txBox="1">
              <a:spLocks noChangeArrowheads="1"/>
            </p:cNvSpPr>
            <p:nvPr/>
          </p:nvSpPr>
          <p:spPr bwMode="auto">
            <a:xfrm>
              <a:off x="396" y="1140"/>
              <a:ext cx="1176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sz="2800" b="1">
                  <a:solidFill>
                    <a:schemeClr val="bg1"/>
                  </a:solidFill>
                  <a:latin typeface="Times New Roman" charset="0"/>
                </a:rPr>
                <a:t>Time = 0</a:t>
              </a:r>
            </a:p>
          </p:txBody>
        </p:sp>
      </p:grpSp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3048000" y="3248025"/>
            <a:ext cx="2171700" cy="3067050"/>
            <a:chOff x="1908" y="1056"/>
            <a:chExt cx="1368" cy="1932"/>
          </a:xfrm>
        </p:grpSpPr>
        <p:sp>
          <p:nvSpPr>
            <p:cNvPr id="90121" name="Rectangle 9" descr="Large checker board"/>
            <p:cNvSpPr>
              <a:spLocks noChangeArrowheads="1"/>
            </p:cNvSpPr>
            <p:nvPr/>
          </p:nvSpPr>
          <p:spPr bwMode="auto">
            <a:xfrm>
              <a:off x="2316" y="1680"/>
              <a:ext cx="648" cy="1308"/>
            </a:xfrm>
            <a:prstGeom prst="rect">
              <a:avLst/>
            </a:prstGeom>
            <a:pattFill prst="lgCheck">
              <a:fgClr>
                <a:schemeClr val="accent1"/>
              </a:fgClr>
              <a:bgClr>
                <a:schemeClr val="bg1"/>
              </a:bgClr>
            </a:pattFill>
            <a:ln w="38100">
              <a:solidFill>
                <a:srgbClr val="D60093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122" name="Text Box 10"/>
            <p:cNvSpPr txBox="1">
              <a:spLocks noChangeArrowheads="1"/>
            </p:cNvSpPr>
            <p:nvPr/>
          </p:nvSpPr>
          <p:spPr bwMode="auto">
            <a:xfrm>
              <a:off x="2268" y="2388"/>
              <a:ext cx="864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sz="3600" b="1">
                  <a:latin typeface="Times New Roman" charset="0"/>
                </a:rPr>
                <a:t>C-14</a:t>
              </a:r>
            </a:p>
          </p:txBody>
        </p:sp>
        <p:sp>
          <p:nvSpPr>
            <p:cNvPr id="90123" name="Rectangle 11"/>
            <p:cNvSpPr>
              <a:spLocks noChangeArrowheads="1"/>
            </p:cNvSpPr>
            <p:nvPr/>
          </p:nvSpPr>
          <p:spPr bwMode="auto">
            <a:xfrm>
              <a:off x="2322" y="1686"/>
              <a:ext cx="642" cy="600"/>
            </a:xfrm>
            <a:prstGeom prst="rect">
              <a:avLst/>
            </a:prstGeom>
            <a:solidFill>
              <a:srgbClr val="0000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124" name="Text Box 12"/>
            <p:cNvSpPr txBox="1">
              <a:spLocks noChangeArrowheads="1"/>
            </p:cNvSpPr>
            <p:nvPr/>
          </p:nvSpPr>
          <p:spPr bwMode="auto">
            <a:xfrm>
              <a:off x="1908" y="1056"/>
              <a:ext cx="1368" cy="5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 eaLnBrk="1" hangingPunct="1">
                <a:lnSpc>
                  <a:spcPct val="80000"/>
                </a:lnSpc>
                <a:spcBef>
                  <a:spcPct val="10000"/>
                </a:spcBef>
              </a:pPr>
              <a:r>
                <a:rPr lang="en-US" sz="2800" b="1">
                  <a:solidFill>
                    <a:schemeClr val="bg1"/>
                  </a:solidFill>
                  <a:latin typeface="Times New Roman" charset="0"/>
                </a:rPr>
                <a:t>5,730 years</a:t>
              </a:r>
            </a:p>
            <a:p>
              <a:pPr algn="ctr" eaLnBrk="1" hangingPunct="1">
                <a:lnSpc>
                  <a:spcPct val="80000"/>
                </a:lnSpc>
                <a:spcBef>
                  <a:spcPct val="10000"/>
                </a:spcBef>
              </a:pPr>
              <a:r>
                <a:rPr lang="en-US" sz="2800" b="1">
                  <a:solidFill>
                    <a:schemeClr val="bg1"/>
                  </a:solidFill>
                  <a:latin typeface="Times New Roman" charset="0"/>
                </a:rPr>
                <a:t>1 half-life</a:t>
              </a:r>
            </a:p>
          </p:txBody>
        </p:sp>
      </p:grpSp>
      <p:grpSp>
        <p:nvGrpSpPr>
          <p:cNvPr id="4" name="Group 13"/>
          <p:cNvGrpSpPr>
            <a:grpSpLocks/>
          </p:cNvGrpSpPr>
          <p:nvPr/>
        </p:nvGrpSpPr>
        <p:grpSpPr bwMode="auto">
          <a:xfrm>
            <a:off x="6019800" y="3276600"/>
            <a:ext cx="2171700" cy="3067050"/>
            <a:chOff x="3780" y="1056"/>
            <a:chExt cx="1368" cy="1932"/>
          </a:xfrm>
        </p:grpSpPr>
        <p:sp>
          <p:nvSpPr>
            <p:cNvPr id="90126" name="Rectangle 14" descr="Large checker board"/>
            <p:cNvSpPr>
              <a:spLocks noChangeArrowheads="1"/>
            </p:cNvSpPr>
            <p:nvPr/>
          </p:nvSpPr>
          <p:spPr bwMode="auto">
            <a:xfrm>
              <a:off x="4212" y="1680"/>
              <a:ext cx="648" cy="1308"/>
            </a:xfrm>
            <a:prstGeom prst="rect">
              <a:avLst/>
            </a:prstGeom>
            <a:pattFill prst="lgCheck">
              <a:fgClr>
                <a:schemeClr val="accent1"/>
              </a:fgClr>
              <a:bgClr>
                <a:schemeClr val="bg1"/>
              </a:bgClr>
            </a:pattFill>
            <a:ln w="38100">
              <a:solidFill>
                <a:srgbClr val="D60093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127" name="Text Box 15"/>
            <p:cNvSpPr txBox="1">
              <a:spLocks noChangeArrowheads="1"/>
            </p:cNvSpPr>
            <p:nvPr/>
          </p:nvSpPr>
          <p:spPr bwMode="auto">
            <a:xfrm>
              <a:off x="4164" y="2520"/>
              <a:ext cx="960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sz="3600" b="1">
                  <a:latin typeface="Times New Roman" charset="0"/>
                </a:rPr>
                <a:t>C-14</a:t>
              </a:r>
            </a:p>
          </p:txBody>
        </p:sp>
        <p:sp>
          <p:nvSpPr>
            <p:cNvPr id="90128" name="Rectangle 16"/>
            <p:cNvSpPr>
              <a:spLocks noChangeArrowheads="1"/>
            </p:cNvSpPr>
            <p:nvPr/>
          </p:nvSpPr>
          <p:spPr bwMode="auto">
            <a:xfrm>
              <a:off x="4218" y="1686"/>
              <a:ext cx="642" cy="864"/>
            </a:xfrm>
            <a:prstGeom prst="rect">
              <a:avLst/>
            </a:prstGeom>
            <a:solidFill>
              <a:srgbClr val="0000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129" name="Text Box 17"/>
            <p:cNvSpPr txBox="1">
              <a:spLocks noChangeArrowheads="1"/>
            </p:cNvSpPr>
            <p:nvPr/>
          </p:nvSpPr>
          <p:spPr bwMode="auto">
            <a:xfrm>
              <a:off x="3780" y="1056"/>
              <a:ext cx="1368" cy="5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 eaLnBrk="1" hangingPunct="1">
                <a:lnSpc>
                  <a:spcPct val="80000"/>
                </a:lnSpc>
                <a:spcBef>
                  <a:spcPct val="10000"/>
                </a:spcBef>
              </a:pPr>
              <a:r>
                <a:rPr lang="en-US" sz="2800" b="1">
                  <a:solidFill>
                    <a:schemeClr val="bg1"/>
                  </a:solidFill>
                  <a:latin typeface="Times New Roman" charset="0"/>
                </a:rPr>
                <a:t>11,460 years</a:t>
              </a:r>
            </a:p>
            <a:p>
              <a:pPr algn="ctr" eaLnBrk="1" hangingPunct="1">
                <a:lnSpc>
                  <a:spcPct val="80000"/>
                </a:lnSpc>
                <a:spcBef>
                  <a:spcPct val="10000"/>
                </a:spcBef>
              </a:pPr>
              <a:r>
                <a:rPr lang="en-US" sz="2800" b="1">
                  <a:solidFill>
                    <a:schemeClr val="bg1"/>
                  </a:solidFill>
                  <a:latin typeface="Times New Roman" charset="0"/>
                </a:rPr>
                <a:t>2 half-lives</a:t>
              </a:r>
            </a:p>
          </p:txBody>
        </p:sp>
      </p:grpSp>
      <p:sp>
        <p:nvSpPr>
          <p:cNvPr id="90130" name="Text Box 18"/>
          <p:cNvSpPr txBox="1">
            <a:spLocks noChangeArrowheads="1"/>
          </p:cNvSpPr>
          <p:nvPr/>
        </p:nvSpPr>
        <p:spPr bwMode="auto">
          <a:xfrm>
            <a:off x="8686800" y="762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0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0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90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901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4" grpId="0" build="p" autoUpdateAnimBg="0"/>
      <p:bldP spid="901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endParaRPr lang="en-US"/>
          </a:p>
        </p:txBody>
      </p:sp>
      <p:sp>
        <p:nvSpPr>
          <p:cNvPr id="1730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04800" y="5105400"/>
            <a:ext cx="8305800" cy="1752600"/>
          </a:xfrm>
        </p:spPr>
        <p:txBody>
          <a:bodyPr/>
          <a:lstStyle/>
          <a:p>
            <a:r>
              <a:rPr lang="en-US" dirty="0"/>
              <a:t>http://</a:t>
            </a:r>
            <a:r>
              <a:rPr lang="en-US" dirty="0" err="1"/>
              <a:t>lectureonline.cl.msu.edu/~mmp/applist/decay/decay.htm</a:t>
            </a:r>
            <a:endParaRPr lang="en-US" dirty="0"/>
          </a:p>
        </p:txBody>
      </p:sp>
      <p:pic>
        <p:nvPicPr>
          <p:cNvPr id="17306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304800"/>
            <a:ext cx="6477000" cy="4668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WordArt 2"/>
          <p:cNvSpPr>
            <a:spLocks noChangeArrowheads="1" noChangeShapeType="1" noTextEdit="1"/>
          </p:cNvSpPr>
          <p:nvPr/>
        </p:nvSpPr>
        <p:spPr bwMode="auto">
          <a:xfrm>
            <a:off x="1730375" y="304800"/>
            <a:ext cx="5683250" cy="6048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noFill/>
                  <a:round/>
                  <a:headEnd/>
                  <a:tailEnd/>
                </a:ln>
                <a:solidFill>
                  <a:srgbClr val="FF9900"/>
                </a:solidFill>
                <a:effectLst>
                  <a:prstShdw prst="shdw17" dist="17961" dir="2700000">
                    <a:srgbClr val="FF9900">
                      <a:gamma/>
                      <a:shade val="60000"/>
                      <a:invGamma/>
                      <a:alpha val="74998"/>
                    </a:srgbClr>
                  </a:prstShdw>
                </a:effectLst>
                <a:latin typeface="Arial Rounded MT Bold"/>
                <a:ea typeface="Arial Rounded MT Bold"/>
                <a:cs typeface="Arial Rounded MT Bold"/>
              </a:rPr>
              <a:t>How C-14 is Produced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0" y="1257300"/>
            <a:ext cx="9182100" cy="1181100"/>
            <a:chOff x="0" y="912"/>
            <a:chExt cx="5760" cy="744"/>
          </a:xfrm>
        </p:grpSpPr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0" y="912"/>
              <a:ext cx="5760" cy="744"/>
              <a:chOff x="0" y="912"/>
              <a:chExt cx="5760" cy="744"/>
            </a:xfrm>
          </p:grpSpPr>
          <p:grpSp>
            <p:nvGrpSpPr>
              <p:cNvPr id="4" name="Group 5"/>
              <p:cNvGrpSpPr>
                <a:grpSpLocks/>
              </p:cNvGrpSpPr>
              <p:nvPr/>
            </p:nvGrpSpPr>
            <p:grpSpPr bwMode="auto">
              <a:xfrm>
                <a:off x="0" y="912"/>
                <a:ext cx="5760" cy="744"/>
                <a:chOff x="0" y="912"/>
                <a:chExt cx="5760" cy="744"/>
              </a:xfrm>
            </p:grpSpPr>
            <p:sp>
              <p:nvSpPr>
                <p:cNvPr id="91142" name="Rectangle 6"/>
                <p:cNvSpPr>
                  <a:spLocks noChangeArrowheads="1"/>
                </p:cNvSpPr>
                <p:nvPr/>
              </p:nvSpPr>
              <p:spPr bwMode="auto">
                <a:xfrm>
                  <a:off x="0" y="912"/>
                  <a:ext cx="5760" cy="744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1143" name="AutoShape 7"/>
                <p:cNvSpPr>
                  <a:spLocks noChangeArrowheads="1"/>
                </p:cNvSpPr>
                <p:nvPr/>
              </p:nvSpPr>
              <p:spPr bwMode="auto">
                <a:xfrm>
                  <a:off x="2556" y="1056"/>
                  <a:ext cx="228" cy="240"/>
                </a:xfrm>
                <a:prstGeom prst="star5">
                  <a:avLst/>
                </a:prstGeom>
                <a:solidFill>
                  <a:srgbClr val="0000FF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1144" name="AutoShape 8"/>
                <p:cNvSpPr>
                  <a:spLocks noChangeArrowheads="1"/>
                </p:cNvSpPr>
                <p:nvPr/>
              </p:nvSpPr>
              <p:spPr bwMode="auto">
                <a:xfrm>
                  <a:off x="3120" y="936"/>
                  <a:ext cx="228" cy="240"/>
                </a:xfrm>
                <a:prstGeom prst="star5">
                  <a:avLst/>
                </a:prstGeom>
                <a:solidFill>
                  <a:srgbClr val="0000FF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1145" name="AutoShape 9"/>
                <p:cNvSpPr>
                  <a:spLocks noChangeArrowheads="1"/>
                </p:cNvSpPr>
                <p:nvPr/>
              </p:nvSpPr>
              <p:spPr bwMode="auto">
                <a:xfrm>
                  <a:off x="288" y="1056"/>
                  <a:ext cx="228" cy="240"/>
                </a:xfrm>
                <a:prstGeom prst="star5">
                  <a:avLst/>
                </a:prstGeom>
                <a:solidFill>
                  <a:srgbClr val="0000FF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1146" name="AutoShape 10"/>
                <p:cNvSpPr>
                  <a:spLocks noChangeArrowheads="1"/>
                </p:cNvSpPr>
                <p:nvPr/>
              </p:nvSpPr>
              <p:spPr bwMode="auto">
                <a:xfrm>
                  <a:off x="3012" y="1248"/>
                  <a:ext cx="228" cy="240"/>
                </a:xfrm>
                <a:prstGeom prst="star5">
                  <a:avLst/>
                </a:prstGeom>
                <a:solidFill>
                  <a:srgbClr val="0000FF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grpSp>
              <p:nvGrpSpPr>
                <p:cNvPr id="5" name="Group 11"/>
                <p:cNvGrpSpPr>
                  <a:grpSpLocks/>
                </p:cNvGrpSpPr>
                <p:nvPr/>
              </p:nvGrpSpPr>
              <p:grpSpPr bwMode="auto">
                <a:xfrm>
                  <a:off x="5008" y="924"/>
                  <a:ext cx="752" cy="723"/>
                  <a:chOff x="281" y="1248"/>
                  <a:chExt cx="1052" cy="1012"/>
                </a:xfrm>
              </p:grpSpPr>
              <p:sp>
                <p:nvSpPr>
                  <p:cNvPr id="91148" name="Freeform 12"/>
                  <p:cNvSpPr>
                    <a:spLocks/>
                  </p:cNvSpPr>
                  <p:nvPr/>
                </p:nvSpPr>
                <p:spPr bwMode="auto">
                  <a:xfrm>
                    <a:off x="777" y="1248"/>
                    <a:ext cx="487" cy="1002"/>
                  </a:xfrm>
                  <a:custGeom>
                    <a:avLst/>
                    <a:gdLst/>
                    <a:ahLst/>
                    <a:cxnLst>
                      <a:cxn ang="0">
                        <a:pos x="340" y="763"/>
                      </a:cxn>
                      <a:cxn ang="0">
                        <a:pos x="305" y="762"/>
                      </a:cxn>
                      <a:cxn ang="0">
                        <a:pos x="169" y="718"/>
                      </a:cxn>
                      <a:cxn ang="0">
                        <a:pos x="201" y="809"/>
                      </a:cxn>
                      <a:cxn ang="0">
                        <a:pos x="125" y="761"/>
                      </a:cxn>
                      <a:cxn ang="0">
                        <a:pos x="135" y="833"/>
                      </a:cxn>
                      <a:cxn ang="0">
                        <a:pos x="143" y="954"/>
                      </a:cxn>
                      <a:cxn ang="0">
                        <a:pos x="100" y="910"/>
                      </a:cxn>
                      <a:cxn ang="0">
                        <a:pos x="35" y="809"/>
                      </a:cxn>
                      <a:cxn ang="0">
                        <a:pos x="10" y="778"/>
                      </a:cxn>
                      <a:cxn ang="0">
                        <a:pos x="10" y="109"/>
                      </a:cxn>
                      <a:cxn ang="0">
                        <a:pos x="21" y="82"/>
                      </a:cxn>
                      <a:cxn ang="0">
                        <a:pos x="27" y="141"/>
                      </a:cxn>
                      <a:cxn ang="0">
                        <a:pos x="55" y="95"/>
                      </a:cxn>
                      <a:cxn ang="0">
                        <a:pos x="93" y="30"/>
                      </a:cxn>
                      <a:cxn ang="0">
                        <a:pos x="104" y="0"/>
                      </a:cxn>
                      <a:cxn ang="0">
                        <a:pos x="105" y="18"/>
                      </a:cxn>
                      <a:cxn ang="0">
                        <a:pos x="89" y="120"/>
                      </a:cxn>
                      <a:cxn ang="0">
                        <a:pos x="100" y="172"/>
                      </a:cxn>
                      <a:cxn ang="0">
                        <a:pos x="130" y="120"/>
                      </a:cxn>
                      <a:cxn ang="0">
                        <a:pos x="134" y="121"/>
                      </a:cxn>
                      <a:cxn ang="0">
                        <a:pos x="134" y="185"/>
                      </a:cxn>
                      <a:cxn ang="0">
                        <a:pos x="187" y="127"/>
                      </a:cxn>
                      <a:cxn ang="0">
                        <a:pos x="270" y="44"/>
                      </a:cxn>
                      <a:cxn ang="0">
                        <a:pos x="290" y="15"/>
                      </a:cxn>
                      <a:cxn ang="0">
                        <a:pos x="274" y="56"/>
                      </a:cxn>
                      <a:cxn ang="0">
                        <a:pos x="248" y="100"/>
                      </a:cxn>
                      <a:cxn ang="0">
                        <a:pos x="217" y="168"/>
                      </a:cxn>
                      <a:cxn ang="0">
                        <a:pos x="200" y="251"/>
                      </a:cxn>
                      <a:cxn ang="0">
                        <a:pos x="210" y="252"/>
                      </a:cxn>
                      <a:cxn ang="0">
                        <a:pos x="253" y="207"/>
                      </a:cxn>
                      <a:cxn ang="0">
                        <a:pos x="266" y="187"/>
                      </a:cxn>
                      <a:cxn ang="0">
                        <a:pos x="259" y="213"/>
                      </a:cxn>
                      <a:cxn ang="0">
                        <a:pos x="246" y="273"/>
                      </a:cxn>
                      <a:cxn ang="0">
                        <a:pos x="305" y="263"/>
                      </a:cxn>
                      <a:cxn ang="0">
                        <a:pos x="387" y="233"/>
                      </a:cxn>
                      <a:cxn ang="0">
                        <a:pos x="483" y="194"/>
                      </a:cxn>
                      <a:cxn ang="0">
                        <a:pos x="486" y="198"/>
                      </a:cxn>
                      <a:cxn ang="0">
                        <a:pos x="340" y="289"/>
                      </a:cxn>
                      <a:cxn ang="0">
                        <a:pos x="275" y="345"/>
                      </a:cxn>
                      <a:cxn ang="0">
                        <a:pos x="295" y="345"/>
                      </a:cxn>
                      <a:cxn ang="0">
                        <a:pos x="344" y="329"/>
                      </a:cxn>
                      <a:cxn ang="0">
                        <a:pos x="323" y="351"/>
                      </a:cxn>
                      <a:cxn ang="0">
                        <a:pos x="289" y="381"/>
                      </a:cxn>
                      <a:cxn ang="0">
                        <a:pos x="220" y="635"/>
                      </a:cxn>
                    </a:cxnLst>
                    <a:rect l="0" t="0" r="r" b="b"/>
                    <a:pathLst>
                      <a:path w="487" h="1002">
                        <a:moveTo>
                          <a:pt x="275" y="693"/>
                        </a:moveTo>
                        <a:lnTo>
                          <a:pt x="327" y="747"/>
                        </a:lnTo>
                        <a:lnTo>
                          <a:pt x="340" y="763"/>
                        </a:lnTo>
                        <a:lnTo>
                          <a:pt x="356" y="791"/>
                        </a:lnTo>
                        <a:lnTo>
                          <a:pt x="333" y="776"/>
                        </a:lnTo>
                        <a:lnTo>
                          <a:pt x="305" y="762"/>
                        </a:lnTo>
                        <a:lnTo>
                          <a:pt x="196" y="724"/>
                        </a:lnTo>
                        <a:lnTo>
                          <a:pt x="185" y="720"/>
                        </a:lnTo>
                        <a:lnTo>
                          <a:pt x="169" y="718"/>
                        </a:lnTo>
                        <a:lnTo>
                          <a:pt x="177" y="758"/>
                        </a:lnTo>
                        <a:lnTo>
                          <a:pt x="186" y="785"/>
                        </a:lnTo>
                        <a:lnTo>
                          <a:pt x="201" y="809"/>
                        </a:lnTo>
                        <a:lnTo>
                          <a:pt x="177" y="795"/>
                        </a:lnTo>
                        <a:lnTo>
                          <a:pt x="146" y="776"/>
                        </a:lnTo>
                        <a:lnTo>
                          <a:pt x="125" y="761"/>
                        </a:lnTo>
                        <a:lnTo>
                          <a:pt x="112" y="748"/>
                        </a:lnTo>
                        <a:lnTo>
                          <a:pt x="114" y="758"/>
                        </a:lnTo>
                        <a:lnTo>
                          <a:pt x="135" y="833"/>
                        </a:lnTo>
                        <a:lnTo>
                          <a:pt x="141" y="872"/>
                        </a:lnTo>
                        <a:lnTo>
                          <a:pt x="143" y="913"/>
                        </a:lnTo>
                        <a:lnTo>
                          <a:pt x="143" y="954"/>
                        </a:lnTo>
                        <a:lnTo>
                          <a:pt x="138" y="1001"/>
                        </a:lnTo>
                        <a:lnTo>
                          <a:pt x="113" y="937"/>
                        </a:lnTo>
                        <a:lnTo>
                          <a:pt x="100" y="910"/>
                        </a:lnTo>
                        <a:lnTo>
                          <a:pt x="86" y="884"/>
                        </a:lnTo>
                        <a:lnTo>
                          <a:pt x="56" y="844"/>
                        </a:lnTo>
                        <a:lnTo>
                          <a:pt x="35" y="809"/>
                        </a:lnTo>
                        <a:lnTo>
                          <a:pt x="21" y="781"/>
                        </a:lnTo>
                        <a:lnTo>
                          <a:pt x="18" y="764"/>
                        </a:lnTo>
                        <a:lnTo>
                          <a:pt x="10" y="778"/>
                        </a:lnTo>
                        <a:lnTo>
                          <a:pt x="0" y="797"/>
                        </a:lnTo>
                        <a:lnTo>
                          <a:pt x="0" y="132"/>
                        </a:lnTo>
                        <a:lnTo>
                          <a:pt x="10" y="109"/>
                        </a:lnTo>
                        <a:lnTo>
                          <a:pt x="18" y="81"/>
                        </a:lnTo>
                        <a:lnTo>
                          <a:pt x="20" y="81"/>
                        </a:lnTo>
                        <a:lnTo>
                          <a:pt x="21" y="82"/>
                        </a:lnTo>
                        <a:lnTo>
                          <a:pt x="22" y="96"/>
                        </a:lnTo>
                        <a:lnTo>
                          <a:pt x="25" y="123"/>
                        </a:lnTo>
                        <a:lnTo>
                          <a:pt x="27" y="141"/>
                        </a:lnTo>
                        <a:lnTo>
                          <a:pt x="29" y="154"/>
                        </a:lnTo>
                        <a:lnTo>
                          <a:pt x="42" y="121"/>
                        </a:lnTo>
                        <a:lnTo>
                          <a:pt x="55" y="95"/>
                        </a:lnTo>
                        <a:lnTo>
                          <a:pt x="69" y="71"/>
                        </a:lnTo>
                        <a:lnTo>
                          <a:pt x="77" y="57"/>
                        </a:lnTo>
                        <a:lnTo>
                          <a:pt x="93" y="30"/>
                        </a:lnTo>
                        <a:lnTo>
                          <a:pt x="97" y="19"/>
                        </a:lnTo>
                        <a:lnTo>
                          <a:pt x="100" y="11"/>
                        </a:lnTo>
                        <a:lnTo>
                          <a:pt x="104" y="0"/>
                        </a:lnTo>
                        <a:lnTo>
                          <a:pt x="106" y="0"/>
                        </a:lnTo>
                        <a:lnTo>
                          <a:pt x="107" y="2"/>
                        </a:lnTo>
                        <a:lnTo>
                          <a:pt x="105" y="18"/>
                        </a:lnTo>
                        <a:lnTo>
                          <a:pt x="103" y="40"/>
                        </a:lnTo>
                        <a:lnTo>
                          <a:pt x="93" y="80"/>
                        </a:lnTo>
                        <a:lnTo>
                          <a:pt x="89" y="120"/>
                        </a:lnTo>
                        <a:lnTo>
                          <a:pt x="92" y="161"/>
                        </a:lnTo>
                        <a:lnTo>
                          <a:pt x="96" y="176"/>
                        </a:lnTo>
                        <a:lnTo>
                          <a:pt x="100" y="172"/>
                        </a:lnTo>
                        <a:lnTo>
                          <a:pt x="117" y="149"/>
                        </a:lnTo>
                        <a:lnTo>
                          <a:pt x="126" y="130"/>
                        </a:lnTo>
                        <a:lnTo>
                          <a:pt x="130" y="120"/>
                        </a:lnTo>
                        <a:lnTo>
                          <a:pt x="131" y="119"/>
                        </a:lnTo>
                        <a:lnTo>
                          <a:pt x="133" y="119"/>
                        </a:lnTo>
                        <a:lnTo>
                          <a:pt x="134" y="121"/>
                        </a:lnTo>
                        <a:lnTo>
                          <a:pt x="134" y="149"/>
                        </a:lnTo>
                        <a:lnTo>
                          <a:pt x="133" y="170"/>
                        </a:lnTo>
                        <a:lnTo>
                          <a:pt x="134" y="185"/>
                        </a:lnTo>
                        <a:lnTo>
                          <a:pt x="135" y="187"/>
                        </a:lnTo>
                        <a:lnTo>
                          <a:pt x="153" y="164"/>
                        </a:lnTo>
                        <a:lnTo>
                          <a:pt x="187" y="127"/>
                        </a:lnTo>
                        <a:lnTo>
                          <a:pt x="227" y="91"/>
                        </a:lnTo>
                        <a:lnTo>
                          <a:pt x="248" y="71"/>
                        </a:lnTo>
                        <a:lnTo>
                          <a:pt x="270" y="44"/>
                        </a:lnTo>
                        <a:lnTo>
                          <a:pt x="288" y="18"/>
                        </a:lnTo>
                        <a:lnTo>
                          <a:pt x="288" y="16"/>
                        </a:lnTo>
                        <a:lnTo>
                          <a:pt x="290" y="15"/>
                        </a:lnTo>
                        <a:lnTo>
                          <a:pt x="292" y="15"/>
                        </a:lnTo>
                        <a:lnTo>
                          <a:pt x="293" y="17"/>
                        </a:lnTo>
                        <a:lnTo>
                          <a:pt x="274" y="56"/>
                        </a:lnTo>
                        <a:lnTo>
                          <a:pt x="261" y="79"/>
                        </a:lnTo>
                        <a:lnTo>
                          <a:pt x="256" y="87"/>
                        </a:lnTo>
                        <a:lnTo>
                          <a:pt x="248" y="100"/>
                        </a:lnTo>
                        <a:lnTo>
                          <a:pt x="238" y="121"/>
                        </a:lnTo>
                        <a:lnTo>
                          <a:pt x="230" y="136"/>
                        </a:lnTo>
                        <a:lnTo>
                          <a:pt x="217" y="168"/>
                        </a:lnTo>
                        <a:lnTo>
                          <a:pt x="206" y="208"/>
                        </a:lnTo>
                        <a:lnTo>
                          <a:pt x="202" y="227"/>
                        </a:lnTo>
                        <a:lnTo>
                          <a:pt x="200" y="251"/>
                        </a:lnTo>
                        <a:lnTo>
                          <a:pt x="200" y="254"/>
                        </a:lnTo>
                        <a:lnTo>
                          <a:pt x="201" y="255"/>
                        </a:lnTo>
                        <a:lnTo>
                          <a:pt x="210" y="252"/>
                        </a:lnTo>
                        <a:lnTo>
                          <a:pt x="222" y="244"/>
                        </a:lnTo>
                        <a:lnTo>
                          <a:pt x="238" y="227"/>
                        </a:lnTo>
                        <a:lnTo>
                          <a:pt x="253" y="207"/>
                        </a:lnTo>
                        <a:lnTo>
                          <a:pt x="263" y="187"/>
                        </a:lnTo>
                        <a:lnTo>
                          <a:pt x="265" y="187"/>
                        </a:lnTo>
                        <a:lnTo>
                          <a:pt x="266" y="187"/>
                        </a:lnTo>
                        <a:lnTo>
                          <a:pt x="267" y="188"/>
                        </a:lnTo>
                        <a:lnTo>
                          <a:pt x="261" y="206"/>
                        </a:lnTo>
                        <a:lnTo>
                          <a:pt x="259" y="213"/>
                        </a:lnTo>
                        <a:lnTo>
                          <a:pt x="254" y="227"/>
                        </a:lnTo>
                        <a:lnTo>
                          <a:pt x="247" y="257"/>
                        </a:lnTo>
                        <a:lnTo>
                          <a:pt x="246" y="273"/>
                        </a:lnTo>
                        <a:lnTo>
                          <a:pt x="246" y="274"/>
                        </a:lnTo>
                        <a:lnTo>
                          <a:pt x="255" y="274"/>
                        </a:lnTo>
                        <a:lnTo>
                          <a:pt x="305" y="263"/>
                        </a:lnTo>
                        <a:lnTo>
                          <a:pt x="321" y="257"/>
                        </a:lnTo>
                        <a:lnTo>
                          <a:pt x="356" y="246"/>
                        </a:lnTo>
                        <a:lnTo>
                          <a:pt x="387" y="233"/>
                        </a:lnTo>
                        <a:lnTo>
                          <a:pt x="438" y="212"/>
                        </a:lnTo>
                        <a:lnTo>
                          <a:pt x="465" y="201"/>
                        </a:lnTo>
                        <a:lnTo>
                          <a:pt x="483" y="194"/>
                        </a:lnTo>
                        <a:lnTo>
                          <a:pt x="485" y="194"/>
                        </a:lnTo>
                        <a:lnTo>
                          <a:pt x="486" y="195"/>
                        </a:lnTo>
                        <a:lnTo>
                          <a:pt x="486" y="198"/>
                        </a:lnTo>
                        <a:lnTo>
                          <a:pt x="447" y="222"/>
                        </a:lnTo>
                        <a:lnTo>
                          <a:pt x="383" y="261"/>
                        </a:lnTo>
                        <a:lnTo>
                          <a:pt x="340" y="289"/>
                        </a:lnTo>
                        <a:lnTo>
                          <a:pt x="305" y="314"/>
                        </a:lnTo>
                        <a:lnTo>
                          <a:pt x="289" y="328"/>
                        </a:lnTo>
                        <a:lnTo>
                          <a:pt x="275" y="345"/>
                        </a:lnTo>
                        <a:lnTo>
                          <a:pt x="275" y="345"/>
                        </a:lnTo>
                        <a:lnTo>
                          <a:pt x="278" y="347"/>
                        </a:lnTo>
                        <a:lnTo>
                          <a:pt x="295" y="345"/>
                        </a:lnTo>
                        <a:lnTo>
                          <a:pt x="333" y="333"/>
                        </a:lnTo>
                        <a:lnTo>
                          <a:pt x="342" y="329"/>
                        </a:lnTo>
                        <a:lnTo>
                          <a:pt x="344" y="329"/>
                        </a:lnTo>
                        <a:lnTo>
                          <a:pt x="346" y="330"/>
                        </a:lnTo>
                        <a:lnTo>
                          <a:pt x="345" y="332"/>
                        </a:lnTo>
                        <a:lnTo>
                          <a:pt x="323" y="351"/>
                        </a:lnTo>
                        <a:lnTo>
                          <a:pt x="308" y="362"/>
                        </a:lnTo>
                        <a:lnTo>
                          <a:pt x="292" y="378"/>
                        </a:lnTo>
                        <a:lnTo>
                          <a:pt x="289" y="381"/>
                        </a:lnTo>
                        <a:lnTo>
                          <a:pt x="265" y="385"/>
                        </a:lnTo>
                        <a:lnTo>
                          <a:pt x="253" y="511"/>
                        </a:lnTo>
                        <a:lnTo>
                          <a:pt x="220" y="635"/>
                        </a:lnTo>
                        <a:lnTo>
                          <a:pt x="275" y="693"/>
                        </a:lnTo>
                      </a:path>
                    </a:pathLst>
                  </a:custGeom>
                  <a:solidFill>
                    <a:srgbClr val="FAFD00"/>
                  </a:solidFill>
                  <a:ln w="12700" cap="rnd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91149" name="Freeform 13"/>
                  <p:cNvSpPr>
                    <a:spLocks/>
                  </p:cNvSpPr>
                  <p:nvPr/>
                </p:nvSpPr>
                <p:spPr bwMode="auto">
                  <a:xfrm>
                    <a:off x="281" y="1249"/>
                    <a:ext cx="497" cy="1011"/>
                  </a:xfrm>
                  <a:custGeom>
                    <a:avLst/>
                    <a:gdLst/>
                    <a:ahLst/>
                    <a:cxnLst>
                      <a:cxn ang="0">
                        <a:pos x="481" y="827"/>
                      </a:cxn>
                      <a:cxn ang="0">
                        <a:pos x="457" y="837"/>
                      </a:cxn>
                      <a:cxn ang="0">
                        <a:pos x="447" y="777"/>
                      </a:cxn>
                      <a:cxn ang="0">
                        <a:pos x="422" y="795"/>
                      </a:cxn>
                      <a:cxn ang="0">
                        <a:pos x="346" y="894"/>
                      </a:cxn>
                      <a:cxn ang="0">
                        <a:pos x="302" y="977"/>
                      </a:cxn>
                      <a:cxn ang="0">
                        <a:pos x="288" y="946"/>
                      </a:cxn>
                      <a:cxn ang="0">
                        <a:pos x="306" y="867"/>
                      </a:cxn>
                      <a:cxn ang="0">
                        <a:pos x="337" y="785"/>
                      </a:cxn>
                      <a:cxn ang="0">
                        <a:pos x="330" y="750"/>
                      </a:cxn>
                      <a:cxn ang="0">
                        <a:pos x="269" y="800"/>
                      </a:cxn>
                      <a:cxn ang="0">
                        <a:pos x="288" y="711"/>
                      </a:cxn>
                      <a:cxn ang="0">
                        <a:pos x="258" y="720"/>
                      </a:cxn>
                      <a:cxn ang="0">
                        <a:pos x="172" y="756"/>
                      </a:cxn>
                      <a:cxn ang="0">
                        <a:pos x="108" y="772"/>
                      </a:cxn>
                      <a:cxn ang="0">
                        <a:pos x="181" y="700"/>
                      </a:cxn>
                      <a:cxn ang="0">
                        <a:pos x="167" y="670"/>
                      </a:cxn>
                      <a:cxn ang="0">
                        <a:pos x="142" y="650"/>
                      </a:cxn>
                      <a:cxn ang="0">
                        <a:pos x="176" y="599"/>
                      </a:cxn>
                      <a:cxn ang="0">
                        <a:pos x="97" y="613"/>
                      </a:cxn>
                      <a:cxn ang="0">
                        <a:pos x="0" y="646"/>
                      </a:cxn>
                      <a:cxn ang="0">
                        <a:pos x="107" y="564"/>
                      </a:cxn>
                      <a:cxn ang="0">
                        <a:pos x="180" y="510"/>
                      </a:cxn>
                      <a:cxn ang="0">
                        <a:pos x="119" y="489"/>
                      </a:cxn>
                      <a:cxn ang="0">
                        <a:pos x="179" y="455"/>
                      </a:cxn>
                      <a:cxn ang="0">
                        <a:pos x="123" y="420"/>
                      </a:cxn>
                      <a:cxn ang="0">
                        <a:pos x="61" y="403"/>
                      </a:cxn>
                      <a:cxn ang="0">
                        <a:pos x="14" y="396"/>
                      </a:cxn>
                      <a:cxn ang="0">
                        <a:pos x="25" y="388"/>
                      </a:cxn>
                      <a:cxn ang="0">
                        <a:pos x="94" y="379"/>
                      </a:cxn>
                      <a:cxn ang="0">
                        <a:pos x="171" y="379"/>
                      </a:cxn>
                      <a:cxn ang="0">
                        <a:pos x="167" y="352"/>
                      </a:cxn>
                      <a:cxn ang="0">
                        <a:pos x="121" y="318"/>
                      </a:cxn>
                      <a:cxn ang="0">
                        <a:pos x="142" y="319"/>
                      </a:cxn>
                      <a:cxn ang="0">
                        <a:pos x="204" y="329"/>
                      </a:cxn>
                      <a:cxn ang="0">
                        <a:pos x="200" y="325"/>
                      </a:cxn>
                      <a:cxn ang="0">
                        <a:pos x="150" y="272"/>
                      </a:cxn>
                      <a:cxn ang="0">
                        <a:pos x="86" y="239"/>
                      </a:cxn>
                      <a:cxn ang="0">
                        <a:pos x="68" y="224"/>
                      </a:cxn>
                      <a:cxn ang="0">
                        <a:pos x="126" y="222"/>
                      </a:cxn>
                      <a:cxn ang="0">
                        <a:pos x="188" y="244"/>
                      </a:cxn>
                      <a:cxn ang="0">
                        <a:pos x="245" y="263"/>
                      </a:cxn>
                      <a:cxn ang="0">
                        <a:pos x="221" y="198"/>
                      </a:cxn>
                      <a:cxn ang="0">
                        <a:pos x="245" y="211"/>
                      </a:cxn>
                      <a:cxn ang="0">
                        <a:pos x="283" y="228"/>
                      </a:cxn>
                      <a:cxn ang="0">
                        <a:pos x="265" y="175"/>
                      </a:cxn>
                      <a:cxn ang="0">
                        <a:pos x="256" y="81"/>
                      </a:cxn>
                      <a:cxn ang="0">
                        <a:pos x="244" y="2"/>
                      </a:cxn>
                      <a:cxn ang="0">
                        <a:pos x="252" y="8"/>
                      </a:cxn>
                      <a:cxn ang="0">
                        <a:pos x="307" y="135"/>
                      </a:cxn>
                      <a:cxn ang="0">
                        <a:pos x="358" y="194"/>
                      </a:cxn>
                      <a:cxn ang="0">
                        <a:pos x="384" y="155"/>
                      </a:cxn>
                      <a:cxn ang="0">
                        <a:pos x="412" y="83"/>
                      </a:cxn>
                      <a:cxn ang="0">
                        <a:pos x="403" y="9"/>
                      </a:cxn>
                      <a:cxn ang="0">
                        <a:pos x="405" y="5"/>
                      </a:cxn>
                      <a:cxn ang="0">
                        <a:pos x="431" y="49"/>
                      </a:cxn>
                      <a:cxn ang="0">
                        <a:pos x="465" y="134"/>
                      </a:cxn>
                      <a:cxn ang="0">
                        <a:pos x="496" y="130"/>
                      </a:cxn>
                    </a:cxnLst>
                    <a:rect l="0" t="0" r="r" b="b"/>
                    <a:pathLst>
                      <a:path w="497" h="1011">
                        <a:moveTo>
                          <a:pt x="496" y="130"/>
                        </a:moveTo>
                        <a:lnTo>
                          <a:pt x="496" y="796"/>
                        </a:lnTo>
                        <a:lnTo>
                          <a:pt x="481" y="827"/>
                        </a:lnTo>
                        <a:lnTo>
                          <a:pt x="467" y="871"/>
                        </a:lnTo>
                        <a:lnTo>
                          <a:pt x="464" y="862"/>
                        </a:lnTo>
                        <a:lnTo>
                          <a:pt x="457" y="837"/>
                        </a:lnTo>
                        <a:lnTo>
                          <a:pt x="453" y="818"/>
                        </a:lnTo>
                        <a:lnTo>
                          <a:pt x="448" y="794"/>
                        </a:lnTo>
                        <a:lnTo>
                          <a:pt x="447" y="777"/>
                        </a:lnTo>
                        <a:lnTo>
                          <a:pt x="447" y="763"/>
                        </a:lnTo>
                        <a:lnTo>
                          <a:pt x="439" y="774"/>
                        </a:lnTo>
                        <a:lnTo>
                          <a:pt x="422" y="795"/>
                        </a:lnTo>
                        <a:lnTo>
                          <a:pt x="394" y="827"/>
                        </a:lnTo>
                        <a:lnTo>
                          <a:pt x="370" y="861"/>
                        </a:lnTo>
                        <a:lnTo>
                          <a:pt x="346" y="894"/>
                        </a:lnTo>
                        <a:lnTo>
                          <a:pt x="326" y="926"/>
                        </a:lnTo>
                        <a:lnTo>
                          <a:pt x="312" y="952"/>
                        </a:lnTo>
                        <a:lnTo>
                          <a:pt x="302" y="977"/>
                        </a:lnTo>
                        <a:lnTo>
                          <a:pt x="289" y="1010"/>
                        </a:lnTo>
                        <a:lnTo>
                          <a:pt x="286" y="978"/>
                        </a:lnTo>
                        <a:lnTo>
                          <a:pt x="288" y="946"/>
                        </a:lnTo>
                        <a:lnTo>
                          <a:pt x="292" y="920"/>
                        </a:lnTo>
                        <a:lnTo>
                          <a:pt x="296" y="901"/>
                        </a:lnTo>
                        <a:lnTo>
                          <a:pt x="306" y="867"/>
                        </a:lnTo>
                        <a:lnTo>
                          <a:pt x="316" y="841"/>
                        </a:lnTo>
                        <a:lnTo>
                          <a:pt x="327" y="813"/>
                        </a:lnTo>
                        <a:lnTo>
                          <a:pt x="337" y="785"/>
                        </a:lnTo>
                        <a:lnTo>
                          <a:pt x="345" y="760"/>
                        </a:lnTo>
                        <a:lnTo>
                          <a:pt x="347" y="726"/>
                        </a:lnTo>
                        <a:lnTo>
                          <a:pt x="330" y="750"/>
                        </a:lnTo>
                        <a:lnTo>
                          <a:pt x="313" y="766"/>
                        </a:lnTo>
                        <a:lnTo>
                          <a:pt x="297" y="780"/>
                        </a:lnTo>
                        <a:lnTo>
                          <a:pt x="269" y="800"/>
                        </a:lnTo>
                        <a:lnTo>
                          <a:pt x="278" y="761"/>
                        </a:lnTo>
                        <a:lnTo>
                          <a:pt x="284" y="736"/>
                        </a:lnTo>
                        <a:lnTo>
                          <a:pt x="288" y="711"/>
                        </a:lnTo>
                        <a:lnTo>
                          <a:pt x="290" y="699"/>
                        </a:lnTo>
                        <a:lnTo>
                          <a:pt x="272" y="712"/>
                        </a:lnTo>
                        <a:lnTo>
                          <a:pt x="258" y="720"/>
                        </a:lnTo>
                        <a:lnTo>
                          <a:pt x="233" y="732"/>
                        </a:lnTo>
                        <a:lnTo>
                          <a:pt x="207" y="742"/>
                        </a:lnTo>
                        <a:lnTo>
                          <a:pt x="172" y="756"/>
                        </a:lnTo>
                        <a:lnTo>
                          <a:pt x="124" y="781"/>
                        </a:lnTo>
                        <a:lnTo>
                          <a:pt x="94" y="800"/>
                        </a:lnTo>
                        <a:lnTo>
                          <a:pt x="108" y="772"/>
                        </a:lnTo>
                        <a:lnTo>
                          <a:pt x="123" y="753"/>
                        </a:lnTo>
                        <a:lnTo>
                          <a:pt x="156" y="722"/>
                        </a:lnTo>
                        <a:lnTo>
                          <a:pt x="181" y="700"/>
                        </a:lnTo>
                        <a:lnTo>
                          <a:pt x="221" y="660"/>
                        </a:lnTo>
                        <a:lnTo>
                          <a:pt x="201" y="666"/>
                        </a:lnTo>
                        <a:lnTo>
                          <a:pt x="167" y="670"/>
                        </a:lnTo>
                        <a:lnTo>
                          <a:pt x="138" y="674"/>
                        </a:lnTo>
                        <a:lnTo>
                          <a:pt x="109" y="675"/>
                        </a:lnTo>
                        <a:lnTo>
                          <a:pt x="142" y="650"/>
                        </a:lnTo>
                        <a:lnTo>
                          <a:pt x="177" y="621"/>
                        </a:lnTo>
                        <a:lnTo>
                          <a:pt x="190" y="600"/>
                        </a:lnTo>
                        <a:lnTo>
                          <a:pt x="176" y="599"/>
                        </a:lnTo>
                        <a:lnTo>
                          <a:pt x="146" y="603"/>
                        </a:lnTo>
                        <a:lnTo>
                          <a:pt x="122" y="607"/>
                        </a:lnTo>
                        <a:lnTo>
                          <a:pt x="97" y="613"/>
                        </a:lnTo>
                        <a:lnTo>
                          <a:pt x="54" y="627"/>
                        </a:lnTo>
                        <a:lnTo>
                          <a:pt x="19" y="639"/>
                        </a:lnTo>
                        <a:lnTo>
                          <a:pt x="0" y="646"/>
                        </a:lnTo>
                        <a:lnTo>
                          <a:pt x="11" y="635"/>
                        </a:lnTo>
                        <a:lnTo>
                          <a:pt x="67" y="592"/>
                        </a:lnTo>
                        <a:lnTo>
                          <a:pt x="107" y="564"/>
                        </a:lnTo>
                        <a:lnTo>
                          <a:pt x="124" y="555"/>
                        </a:lnTo>
                        <a:lnTo>
                          <a:pt x="191" y="516"/>
                        </a:lnTo>
                        <a:lnTo>
                          <a:pt x="180" y="510"/>
                        </a:lnTo>
                        <a:lnTo>
                          <a:pt x="162" y="501"/>
                        </a:lnTo>
                        <a:lnTo>
                          <a:pt x="146" y="493"/>
                        </a:lnTo>
                        <a:lnTo>
                          <a:pt x="119" y="489"/>
                        </a:lnTo>
                        <a:lnTo>
                          <a:pt x="103" y="489"/>
                        </a:lnTo>
                        <a:lnTo>
                          <a:pt x="143" y="472"/>
                        </a:lnTo>
                        <a:lnTo>
                          <a:pt x="179" y="455"/>
                        </a:lnTo>
                        <a:lnTo>
                          <a:pt x="184" y="453"/>
                        </a:lnTo>
                        <a:lnTo>
                          <a:pt x="185" y="451"/>
                        </a:lnTo>
                        <a:lnTo>
                          <a:pt x="123" y="420"/>
                        </a:lnTo>
                        <a:lnTo>
                          <a:pt x="92" y="409"/>
                        </a:lnTo>
                        <a:lnTo>
                          <a:pt x="74" y="405"/>
                        </a:lnTo>
                        <a:lnTo>
                          <a:pt x="61" y="403"/>
                        </a:lnTo>
                        <a:lnTo>
                          <a:pt x="44" y="401"/>
                        </a:lnTo>
                        <a:lnTo>
                          <a:pt x="14" y="396"/>
                        </a:lnTo>
                        <a:lnTo>
                          <a:pt x="14" y="396"/>
                        </a:lnTo>
                        <a:lnTo>
                          <a:pt x="13" y="395"/>
                        </a:lnTo>
                        <a:lnTo>
                          <a:pt x="13" y="394"/>
                        </a:lnTo>
                        <a:lnTo>
                          <a:pt x="25" y="388"/>
                        </a:lnTo>
                        <a:lnTo>
                          <a:pt x="50" y="382"/>
                        </a:lnTo>
                        <a:lnTo>
                          <a:pt x="69" y="379"/>
                        </a:lnTo>
                        <a:lnTo>
                          <a:pt x="94" y="379"/>
                        </a:lnTo>
                        <a:lnTo>
                          <a:pt x="117" y="382"/>
                        </a:lnTo>
                        <a:lnTo>
                          <a:pt x="145" y="381"/>
                        </a:lnTo>
                        <a:lnTo>
                          <a:pt x="171" y="379"/>
                        </a:lnTo>
                        <a:lnTo>
                          <a:pt x="190" y="377"/>
                        </a:lnTo>
                        <a:lnTo>
                          <a:pt x="190" y="375"/>
                        </a:lnTo>
                        <a:lnTo>
                          <a:pt x="167" y="352"/>
                        </a:lnTo>
                        <a:lnTo>
                          <a:pt x="140" y="330"/>
                        </a:lnTo>
                        <a:lnTo>
                          <a:pt x="122" y="319"/>
                        </a:lnTo>
                        <a:lnTo>
                          <a:pt x="121" y="318"/>
                        </a:lnTo>
                        <a:lnTo>
                          <a:pt x="122" y="316"/>
                        </a:lnTo>
                        <a:lnTo>
                          <a:pt x="122" y="315"/>
                        </a:lnTo>
                        <a:lnTo>
                          <a:pt x="142" y="319"/>
                        </a:lnTo>
                        <a:lnTo>
                          <a:pt x="157" y="324"/>
                        </a:lnTo>
                        <a:lnTo>
                          <a:pt x="191" y="329"/>
                        </a:lnTo>
                        <a:lnTo>
                          <a:pt x="204" y="329"/>
                        </a:lnTo>
                        <a:lnTo>
                          <a:pt x="204" y="327"/>
                        </a:lnTo>
                        <a:lnTo>
                          <a:pt x="202" y="325"/>
                        </a:lnTo>
                        <a:lnTo>
                          <a:pt x="200" y="325"/>
                        </a:lnTo>
                        <a:lnTo>
                          <a:pt x="200" y="322"/>
                        </a:lnTo>
                        <a:lnTo>
                          <a:pt x="175" y="293"/>
                        </a:lnTo>
                        <a:lnTo>
                          <a:pt x="150" y="272"/>
                        </a:lnTo>
                        <a:lnTo>
                          <a:pt x="130" y="259"/>
                        </a:lnTo>
                        <a:lnTo>
                          <a:pt x="92" y="242"/>
                        </a:lnTo>
                        <a:lnTo>
                          <a:pt x="86" y="239"/>
                        </a:lnTo>
                        <a:lnTo>
                          <a:pt x="70" y="227"/>
                        </a:lnTo>
                        <a:lnTo>
                          <a:pt x="68" y="225"/>
                        </a:lnTo>
                        <a:lnTo>
                          <a:pt x="68" y="224"/>
                        </a:lnTo>
                        <a:lnTo>
                          <a:pt x="70" y="222"/>
                        </a:lnTo>
                        <a:lnTo>
                          <a:pt x="100" y="219"/>
                        </a:lnTo>
                        <a:lnTo>
                          <a:pt x="126" y="222"/>
                        </a:lnTo>
                        <a:lnTo>
                          <a:pt x="146" y="226"/>
                        </a:lnTo>
                        <a:lnTo>
                          <a:pt x="164" y="233"/>
                        </a:lnTo>
                        <a:lnTo>
                          <a:pt x="188" y="244"/>
                        </a:lnTo>
                        <a:lnTo>
                          <a:pt x="209" y="254"/>
                        </a:lnTo>
                        <a:lnTo>
                          <a:pt x="219" y="257"/>
                        </a:lnTo>
                        <a:lnTo>
                          <a:pt x="245" y="263"/>
                        </a:lnTo>
                        <a:lnTo>
                          <a:pt x="246" y="261"/>
                        </a:lnTo>
                        <a:lnTo>
                          <a:pt x="224" y="206"/>
                        </a:lnTo>
                        <a:lnTo>
                          <a:pt x="221" y="198"/>
                        </a:lnTo>
                        <a:lnTo>
                          <a:pt x="221" y="197"/>
                        </a:lnTo>
                        <a:lnTo>
                          <a:pt x="222" y="196"/>
                        </a:lnTo>
                        <a:lnTo>
                          <a:pt x="245" y="211"/>
                        </a:lnTo>
                        <a:lnTo>
                          <a:pt x="281" y="228"/>
                        </a:lnTo>
                        <a:lnTo>
                          <a:pt x="283" y="228"/>
                        </a:lnTo>
                        <a:lnTo>
                          <a:pt x="283" y="228"/>
                        </a:lnTo>
                        <a:lnTo>
                          <a:pt x="285" y="228"/>
                        </a:lnTo>
                        <a:lnTo>
                          <a:pt x="272" y="200"/>
                        </a:lnTo>
                        <a:lnTo>
                          <a:pt x="265" y="175"/>
                        </a:lnTo>
                        <a:lnTo>
                          <a:pt x="263" y="159"/>
                        </a:lnTo>
                        <a:lnTo>
                          <a:pt x="258" y="107"/>
                        </a:lnTo>
                        <a:lnTo>
                          <a:pt x="256" y="81"/>
                        </a:lnTo>
                        <a:lnTo>
                          <a:pt x="253" y="60"/>
                        </a:lnTo>
                        <a:lnTo>
                          <a:pt x="245" y="6"/>
                        </a:lnTo>
                        <a:lnTo>
                          <a:pt x="244" y="2"/>
                        </a:lnTo>
                        <a:lnTo>
                          <a:pt x="245" y="0"/>
                        </a:lnTo>
                        <a:lnTo>
                          <a:pt x="247" y="1"/>
                        </a:lnTo>
                        <a:lnTo>
                          <a:pt x="252" y="8"/>
                        </a:lnTo>
                        <a:lnTo>
                          <a:pt x="267" y="52"/>
                        </a:lnTo>
                        <a:lnTo>
                          <a:pt x="285" y="95"/>
                        </a:lnTo>
                        <a:lnTo>
                          <a:pt x="307" y="135"/>
                        </a:lnTo>
                        <a:lnTo>
                          <a:pt x="319" y="153"/>
                        </a:lnTo>
                        <a:lnTo>
                          <a:pt x="337" y="172"/>
                        </a:lnTo>
                        <a:lnTo>
                          <a:pt x="358" y="194"/>
                        </a:lnTo>
                        <a:lnTo>
                          <a:pt x="362" y="149"/>
                        </a:lnTo>
                        <a:lnTo>
                          <a:pt x="364" y="130"/>
                        </a:lnTo>
                        <a:lnTo>
                          <a:pt x="384" y="155"/>
                        </a:lnTo>
                        <a:lnTo>
                          <a:pt x="404" y="178"/>
                        </a:lnTo>
                        <a:lnTo>
                          <a:pt x="409" y="126"/>
                        </a:lnTo>
                        <a:lnTo>
                          <a:pt x="412" y="83"/>
                        </a:lnTo>
                        <a:lnTo>
                          <a:pt x="413" y="63"/>
                        </a:lnTo>
                        <a:lnTo>
                          <a:pt x="410" y="40"/>
                        </a:lnTo>
                        <a:lnTo>
                          <a:pt x="403" y="9"/>
                        </a:lnTo>
                        <a:lnTo>
                          <a:pt x="402" y="7"/>
                        </a:lnTo>
                        <a:lnTo>
                          <a:pt x="402" y="6"/>
                        </a:lnTo>
                        <a:lnTo>
                          <a:pt x="405" y="5"/>
                        </a:lnTo>
                        <a:lnTo>
                          <a:pt x="406" y="5"/>
                        </a:lnTo>
                        <a:lnTo>
                          <a:pt x="419" y="24"/>
                        </a:lnTo>
                        <a:lnTo>
                          <a:pt x="431" y="49"/>
                        </a:lnTo>
                        <a:lnTo>
                          <a:pt x="454" y="111"/>
                        </a:lnTo>
                        <a:lnTo>
                          <a:pt x="460" y="126"/>
                        </a:lnTo>
                        <a:lnTo>
                          <a:pt x="465" y="134"/>
                        </a:lnTo>
                        <a:lnTo>
                          <a:pt x="472" y="147"/>
                        </a:lnTo>
                        <a:lnTo>
                          <a:pt x="481" y="157"/>
                        </a:lnTo>
                        <a:lnTo>
                          <a:pt x="496" y="130"/>
                        </a:lnTo>
                      </a:path>
                    </a:pathLst>
                  </a:custGeom>
                  <a:solidFill>
                    <a:srgbClr val="FAFD00"/>
                  </a:solidFill>
                  <a:ln w="12700" cap="rnd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91150" name="Freeform 14"/>
                  <p:cNvSpPr>
                    <a:spLocks/>
                  </p:cNvSpPr>
                  <p:nvPr/>
                </p:nvSpPr>
                <p:spPr bwMode="auto">
                  <a:xfrm>
                    <a:off x="303" y="1274"/>
                    <a:ext cx="392" cy="489"/>
                  </a:xfrm>
                  <a:custGeom>
                    <a:avLst/>
                    <a:gdLst/>
                    <a:ahLst/>
                    <a:cxnLst>
                      <a:cxn ang="0">
                        <a:pos x="207" y="448"/>
                      </a:cxn>
                      <a:cxn ang="0">
                        <a:pos x="217" y="373"/>
                      </a:cxn>
                      <a:cxn ang="0">
                        <a:pos x="240" y="320"/>
                      </a:cxn>
                      <a:cxn ang="0">
                        <a:pos x="292" y="258"/>
                      </a:cxn>
                      <a:cxn ang="0">
                        <a:pos x="359" y="216"/>
                      </a:cxn>
                      <a:cxn ang="0">
                        <a:pos x="380" y="160"/>
                      </a:cxn>
                      <a:cxn ang="0">
                        <a:pos x="340" y="149"/>
                      </a:cxn>
                      <a:cxn ang="0">
                        <a:pos x="333" y="177"/>
                      </a:cxn>
                      <a:cxn ang="0">
                        <a:pos x="280" y="115"/>
                      </a:cxn>
                      <a:cxn ang="0">
                        <a:pos x="228" y="0"/>
                      </a:cxn>
                      <a:cxn ang="0">
                        <a:pos x="238" y="80"/>
                      </a:cxn>
                      <a:cxn ang="0">
                        <a:pos x="245" y="147"/>
                      </a:cxn>
                      <a:cxn ang="0">
                        <a:pos x="255" y="178"/>
                      </a:cxn>
                      <a:cxn ang="0">
                        <a:pos x="222" y="192"/>
                      </a:cxn>
                      <a:cxn ang="0">
                        <a:pos x="231" y="244"/>
                      </a:cxn>
                      <a:cxn ang="0">
                        <a:pos x="164" y="223"/>
                      </a:cxn>
                      <a:cxn ang="0">
                        <a:pos x="122" y="205"/>
                      </a:cxn>
                      <a:cxn ang="0">
                        <a:pos x="56" y="201"/>
                      </a:cxn>
                      <a:cxn ang="0">
                        <a:pos x="106" y="226"/>
                      </a:cxn>
                      <a:cxn ang="0">
                        <a:pos x="152" y="261"/>
                      </a:cxn>
                      <a:cxn ang="0">
                        <a:pos x="194" y="309"/>
                      </a:cxn>
                      <a:cxn ang="0">
                        <a:pos x="136" y="302"/>
                      </a:cxn>
                      <a:cxn ang="0">
                        <a:pos x="148" y="323"/>
                      </a:cxn>
                      <a:cxn ang="0">
                        <a:pos x="147" y="357"/>
                      </a:cxn>
                      <a:cxn ang="0">
                        <a:pos x="121" y="359"/>
                      </a:cxn>
                      <a:cxn ang="0">
                        <a:pos x="76" y="357"/>
                      </a:cxn>
                      <a:cxn ang="0">
                        <a:pos x="28" y="359"/>
                      </a:cxn>
                      <a:cxn ang="0">
                        <a:pos x="0" y="368"/>
                      </a:cxn>
                      <a:cxn ang="0">
                        <a:pos x="39" y="371"/>
                      </a:cxn>
                      <a:cxn ang="0">
                        <a:pos x="105" y="390"/>
                      </a:cxn>
                      <a:cxn ang="0">
                        <a:pos x="152" y="435"/>
                      </a:cxn>
                      <a:cxn ang="0">
                        <a:pos x="124" y="462"/>
                      </a:cxn>
                      <a:cxn ang="0">
                        <a:pos x="157" y="477"/>
                      </a:cxn>
                      <a:cxn ang="0">
                        <a:pos x="208" y="482"/>
                      </a:cxn>
                    </a:cxnLst>
                    <a:rect l="0" t="0" r="r" b="b"/>
                    <a:pathLst>
                      <a:path w="392" h="489">
                        <a:moveTo>
                          <a:pt x="208" y="482"/>
                        </a:moveTo>
                        <a:lnTo>
                          <a:pt x="207" y="448"/>
                        </a:lnTo>
                        <a:lnTo>
                          <a:pt x="210" y="406"/>
                        </a:lnTo>
                        <a:lnTo>
                          <a:pt x="217" y="373"/>
                        </a:lnTo>
                        <a:lnTo>
                          <a:pt x="228" y="344"/>
                        </a:lnTo>
                        <a:lnTo>
                          <a:pt x="240" y="320"/>
                        </a:lnTo>
                        <a:lnTo>
                          <a:pt x="262" y="289"/>
                        </a:lnTo>
                        <a:lnTo>
                          <a:pt x="292" y="258"/>
                        </a:lnTo>
                        <a:lnTo>
                          <a:pt x="321" y="235"/>
                        </a:lnTo>
                        <a:lnTo>
                          <a:pt x="359" y="216"/>
                        </a:lnTo>
                        <a:lnTo>
                          <a:pt x="391" y="205"/>
                        </a:lnTo>
                        <a:lnTo>
                          <a:pt x="380" y="160"/>
                        </a:lnTo>
                        <a:lnTo>
                          <a:pt x="342" y="117"/>
                        </a:lnTo>
                        <a:lnTo>
                          <a:pt x="340" y="149"/>
                        </a:lnTo>
                        <a:lnTo>
                          <a:pt x="338" y="175"/>
                        </a:lnTo>
                        <a:lnTo>
                          <a:pt x="333" y="177"/>
                        </a:lnTo>
                        <a:lnTo>
                          <a:pt x="302" y="143"/>
                        </a:lnTo>
                        <a:lnTo>
                          <a:pt x="280" y="115"/>
                        </a:lnTo>
                        <a:lnTo>
                          <a:pt x="258" y="74"/>
                        </a:lnTo>
                        <a:lnTo>
                          <a:pt x="228" y="0"/>
                        </a:lnTo>
                        <a:lnTo>
                          <a:pt x="236" y="50"/>
                        </a:lnTo>
                        <a:lnTo>
                          <a:pt x="238" y="80"/>
                        </a:lnTo>
                        <a:lnTo>
                          <a:pt x="243" y="122"/>
                        </a:lnTo>
                        <a:lnTo>
                          <a:pt x="245" y="147"/>
                        </a:lnTo>
                        <a:lnTo>
                          <a:pt x="250" y="165"/>
                        </a:lnTo>
                        <a:lnTo>
                          <a:pt x="255" y="178"/>
                        </a:lnTo>
                        <a:lnTo>
                          <a:pt x="270" y="212"/>
                        </a:lnTo>
                        <a:lnTo>
                          <a:pt x="222" y="192"/>
                        </a:lnTo>
                        <a:lnTo>
                          <a:pt x="206" y="181"/>
                        </a:lnTo>
                        <a:lnTo>
                          <a:pt x="231" y="244"/>
                        </a:lnTo>
                        <a:lnTo>
                          <a:pt x="183" y="234"/>
                        </a:lnTo>
                        <a:lnTo>
                          <a:pt x="164" y="223"/>
                        </a:lnTo>
                        <a:lnTo>
                          <a:pt x="142" y="213"/>
                        </a:lnTo>
                        <a:lnTo>
                          <a:pt x="122" y="205"/>
                        </a:lnTo>
                        <a:lnTo>
                          <a:pt x="89" y="199"/>
                        </a:lnTo>
                        <a:lnTo>
                          <a:pt x="56" y="201"/>
                        </a:lnTo>
                        <a:lnTo>
                          <a:pt x="83" y="214"/>
                        </a:lnTo>
                        <a:lnTo>
                          <a:pt x="106" y="226"/>
                        </a:lnTo>
                        <a:lnTo>
                          <a:pt x="127" y="240"/>
                        </a:lnTo>
                        <a:lnTo>
                          <a:pt x="152" y="261"/>
                        </a:lnTo>
                        <a:lnTo>
                          <a:pt x="169" y="279"/>
                        </a:lnTo>
                        <a:lnTo>
                          <a:pt x="194" y="309"/>
                        </a:lnTo>
                        <a:lnTo>
                          <a:pt x="165" y="307"/>
                        </a:lnTo>
                        <a:lnTo>
                          <a:pt x="136" y="302"/>
                        </a:lnTo>
                        <a:lnTo>
                          <a:pt x="116" y="297"/>
                        </a:lnTo>
                        <a:lnTo>
                          <a:pt x="148" y="323"/>
                        </a:lnTo>
                        <a:lnTo>
                          <a:pt x="178" y="355"/>
                        </a:lnTo>
                        <a:lnTo>
                          <a:pt x="147" y="357"/>
                        </a:lnTo>
                        <a:lnTo>
                          <a:pt x="132" y="357"/>
                        </a:lnTo>
                        <a:lnTo>
                          <a:pt x="121" y="359"/>
                        </a:lnTo>
                        <a:lnTo>
                          <a:pt x="88" y="359"/>
                        </a:lnTo>
                        <a:lnTo>
                          <a:pt x="76" y="357"/>
                        </a:lnTo>
                        <a:lnTo>
                          <a:pt x="52" y="356"/>
                        </a:lnTo>
                        <a:lnTo>
                          <a:pt x="28" y="359"/>
                        </a:lnTo>
                        <a:lnTo>
                          <a:pt x="11" y="362"/>
                        </a:lnTo>
                        <a:lnTo>
                          <a:pt x="0" y="368"/>
                        </a:lnTo>
                        <a:lnTo>
                          <a:pt x="22" y="368"/>
                        </a:lnTo>
                        <a:lnTo>
                          <a:pt x="39" y="371"/>
                        </a:lnTo>
                        <a:lnTo>
                          <a:pt x="72" y="379"/>
                        </a:lnTo>
                        <a:lnTo>
                          <a:pt x="105" y="390"/>
                        </a:lnTo>
                        <a:lnTo>
                          <a:pt x="172" y="424"/>
                        </a:lnTo>
                        <a:lnTo>
                          <a:pt x="152" y="435"/>
                        </a:lnTo>
                        <a:lnTo>
                          <a:pt x="102" y="457"/>
                        </a:lnTo>
                        <a:lnTo>
                          <a:pt x="124" y="462"/>
                        </a:lnTo>
                        <a:lnTo>
                          <a:pt x="142" y="468"/>
                        </a:lnTo>
                        <a:lnTo>
                          <a:pt x="157" y="477"/>
                        </a:lnTo>
                        <a:lnTo>
                          <a:pt x="175" y="488"/>
                        </a:lnTo>
                        <a:lnTo>
                          <a:pt x="208" y="482"/>
                        </a:lnTo>
                      </a:path>
                    </a:pathLst>
                  </a:custGeom>
                  <a:solidFill>
                    <a:srgbClr val="FF8000"/>
                  </a:solidFill>
                  <a:ln w="9525" cap="rnd">
                    <a:noFill/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91151" name="Freeform 15"/>
                  <p:cNvSpPr>
                    <a:spLocks/>
                  </p:cNvSpPr>
                  <p:nvPr/>
                </p:nvSpPr>
                <p:spPr bwMode="auto">
                  <a:xfrm>
                    <a:off x="303" y="1759"/>
                    <a:ext cx="811" cy="476"/>
                  </a:xfrm>
                  <a:custGeom>
                    <a:avLst/>
                    <a:gdLst/>
                    <a:ahLst/>
                    <a:cxnLst>
                      <a:cxn ang="0">
                        <a:pos x="99" y="50"/>
                      </a:cxn>
                      <a:cxn ang="0">
                        <a:pos x="15" y="110"/>
                      </a:cxn>
                      <a:cxn ang="0">
                        <a:pos x="83" y="95"/>
                      </a:cxn>
                      <a:cxn ang="0">
                        <a:pos x="131" y="87"/>
                      </a:cxn>
                      <a:cxn ang="0">
                        <a:pos x="170" y="85"/>
                      </a:cxn>
                      <a:cxn ang="0">
                        <a:pos x="173" y="91"/>
                      </a:cxn>
                      <a:cxn ang="0">
                        <a:pos x="136" y="133"/>
                      </a:cxn>
                      <a:cxn ang="0">
                        <a:pos x="102" y="160"/>
                      </a:cxn>
                      <a:cxn ang="0">
                        <a:pos x="190" y="146"/>
                      </a:cxn>
                      <a:cxn ang="0">
                        <a:pos x="204" y="149"/>
                      </a:cxn>
                      <a:cxn ang="0">
                        <a:pos x="161" y="193"/>
                      </a:cxn>
                      <a:cxn ang="0">
                        <a:pos x="90" y="263"/>
                      </a:cxn>
                      <a:cxn ang="0">
                        <a:pos x="95" y="267"/>
                      </a:cxn>
                      <a:cxn ang="0">
                        <a:pos x="200" y="218"/>
                      </a:cxn>
                      <a:cxn ang="0">
                        <a:pos x="248" y="195"/>
                      </a:cxn>
                      <a:cxn ang="0">
                        <a:pos x="271" y="180"/>
                      </a:cxn>
                      <a:cxn ang="0">
                        <a:pos x="262" y="240"/>
                      </a:cxn>
                      <a:cxn ang="0">
                        <a:pos x="289" y="249"/>
                      </a:cxn>
                      <a:cxn ang="0">
                        <a:pos x="327" y="204"/>
                      </a:cxn>
                      <a:cxn ang="0">
                        <a:pos x="326" y="249"/>
                      </a:cxn>
                      <a:cxn ang="0">
                        <a:pos x="295" y="337"/>
                      </a:cxn>
                      <a:cxn ang="0">
                        <a:pos x="272" y="411"/>
                      </a:cxn>
                      <a:cxn ang="0">
                        <a:pos x="268" y="475"/>
                      </a:cxn>
                      <a:cxn ang="0">
                        <a:pos x="280" y="445"/>
                      </a:cxn>
                      <a:cxn ang="0">
                        <a:pos x="340" y="346"/>
                      </a:cxn>
                      <a:cxn ang="0">
                        <a:pos x="426" y="236"/>
                      </a:cxn>
                      <a:cxn ang="0">
                        <a:pos x="430" y="240"/>
                      </a:cxn>
                      <a:cxn ang="0">
                        <a:pos x="435" y="315"/>
                      </a:cxn>
                      <a:cxn ang="0">
                        <a:pos x="455" y="306"/>
                      </a:cxn>
                      <a:cxn ang="0">
                        <a:pos x="493" y="238"/>
                      </a:cxn>
                      <a:cxn ang="0">
                        <a:pos x="498" y="266"/>
                      </a:cxn>
                      <a:cxn ang="0">
                        <a:pos x="561" y="368"/>
                      </a:cxn>
                      <a:cxn ang="0">
                        <a:pos x="603" y="460"/>
                      </a:cxn>
                      <a:cxn ang="0">
                        <a:pos x="608" y="450"/>
                      </a:cxn>
                      <a:cxn ang="0">
                        <a:pos x="601" y="320"/>
                      </a:cxn>
                      <a:cxn ang="0">
                        <a:pos x="578" y="222"/>
                      </a:cxn>
                      <a:cxn ang="0">
                        <a:pos x="584" y="228"/>
                      </a:cxn>
                      <a:cxn ang="0">
                        <a:pos x="626" y="262"/>
                      </a:cxn>
                      <a:cxn ang="0">
                        <a:pos x="655" y="279"/>
                      </a:cxn>
                      <a:cxn ang="0">
                        <a:pos x="633" y="204"/>
                      </a:cxn>
                      <a:cxn ang="0">
                        <a:pos x="681" y="211"/>
                      </a:cxn>
                      <a:cxn ang="0">
                        <a:pos x="800" y="245"/>
                      </a:cxn>
                      <a:cxn ang="0">
                        <a:pos x="708" y="182"/>
                      </a:cxn>
                      <a:cxn ang="0">
                        <a:pos x="662" y="189"/>
                      </a:cxn>
                      <a:cxn ang="0">
                        <a:pos x="553" y="201"/>
                      </a:cxn>
                      <a:cxn ang="0">
                        <a:pos x="514" y="210"/>
                      </a:cxn>
                      <a:cxn ang="0">
                        <a:pos x="422" y="212"/>
                      </a:cxn>
                      <a:cxn ang="0">
                        <a:pos x="328" y="178"/>
                      </a:cxn>
                      <a:cxn ang="0">
                        <a:pos x="254" y="109"/>
                      </a:cxn>
                      <a:cxn ang="0">
                        <a:pos x="217" y="33"/>
                      </a:cxn>
                    </a:cxnLst>
                    <a:rect l="0" t="0" r="r" b="b"/>
                    <a:pathLst>
                      <a:path w="811" h="476">
                        <a:moveTo>
                          <a:pt x="209" y="0"/>
                        </a:moveTo>
                        <a:lnTo>
                          <a:pt x="175" y="6"/>
                        </a:lnTo>
                        <a:lnTo>
                          <a:pt x="99" y="50"/>
                        </a:lnTo>
                        <a:lnTo>
                          <a:pt x="83" y="60"/>
                        </a:lnTo>
                        <a:lnTo>
                          <a:pt x="43" y="87"/>
                        </a:lnTo>
                        <a:lnTo>
                          <a:pt x="15" y="110"/>
                        </a:lnTo>
                        <a:lnTo>
                          <a:pt x="0" y="123"/>
                        </a:lnTo>
                        <a:lnTo>
                          <a:pt x="32" y="111"/>
                        </a:lnTo>
                        <a:lnTo>
                          <a:pt x="83" y="95"/>
                        </a:lnTo>
                        <a:lnTo>
                          <a:pt x="98" y="92"/>
                        </a:lnTo>
                        <a:lnTo>
                          <a:pt x="120" y="88"/>
                        </a:lnTo>
                        <a:lnTo>
                          <a:pt x="131" y="87"/>
                        </a:lnTo>
                        <a:lnTo>
                          <a:pt x="143" y="86"/>
                        </a:lnTo>
                        <a:lnTo>
                          <a:pt x="168" y="83"/>
                        </a:lnTo>
                        <a:lnTo>
                          <a:pt x="170" y="85"/>
                        </a:lnTo>
                        <a:lnTo>
                          <a:pt x="171" y="87"/>
                        </a:lnTo>
                        <a:lnTo>
                          <a:pt x="173" y="89"/>
                        </a:lnTo>
                        <a:lnTo>
                          <a:pt x="173" y="91"/>
                        </a:lnTo>
                        <a:lnTo>
                          <a:pt x="173" y="93"/>
                        </a:lnTo>
                        <a:lnTo>
                          <a:pt x="160" y="111"/>
                        </a:lnTo>
                        <a:lnTo>
                          <a:pt x="136" y="133"/>
                        </a:lnTo>
                        <a:lnTo>
                          <a:pt x="100" y="160"/>
                        </a:lnTo>
                        <a:lnTo>
                          <a:pt x="101" y="160"/>
                        </a:lnTo>
                        <a:lnTo>
                          <a:pt x="102" y="160"/>
                        </a:lnTo>
                        <a:lnTo>
                          <a:pt x="161" y="153"/>
                        </a:lnTo>
                        <a:lnTo>
                          <a:pt x="177" y="150"/>
                        </a:lnTo>
                        <a:lnTo>
                          <a:pt x="190" y="146"/>
                        </a:lnTo>
                        <a:lnTo>
                          <a:pt x="203" y="142"/>
                        </a:lnTo>
                        <a:lnTo>
                          <a:pt x="204" y="144"/>
                        </a:lnTo>
                        <a:lnTo>
                          <a:pt x="204" y="149"/>
                        </a:lnTo>
                        <a:lnTo>
                          <a:pt x="200" y="154"/>
                        </a:lnTo>
                        <a:lnTo>
                          <a:pt x="164" y="189"/>
                        </a:lnTo>
                        <a:lnTo>
                          <a:pt x="161" y="193"/>
                        </a:lnTo>
                        <a:lnTo>
                          <a:pt x="139" y="212"/>
                        </a:lnTo>
                        <a:lnTo>
                          <a:pt x="109" y="240"/>
                        </a:lnTo>
                        <a:lnTo>
                          <a:pt x="90" y="263"/>
                        </a:lnTo>
                        <a:lnTo>
                          <a:pt x="83" y="275"/>
                        </a:lnTo>
                        <a:lnTo>
                          <a:pt x="83" y="275"/>
                        </a:lnTo>
                        <a:lnTo>
                          <a:pt x="95" y="267"/>
                        </a:lnTo>
                        <a:lnTo>
                          <a:pt x="141" y="243"/>
                        </a:lnTo>
                        <a:lnTo>
                          <a:pt x="179" y="227"/>
                        </a:lnTo>
                        <a:lnTo>
                          <a:pt x="200" y="218"/>
                        </a:lnTo>
                        <a:lnTo>
                          <a:pt x="217" y="212"/>
                        </a:lnTo>
                        <a:lnTo>
                          <a:pt x="235" y="204"/>
                        </a:lnTo>
                        <a:lnTo>
                          <a:pt x="248" y="195"/>
                        </a:lnTo>
                        <a:lnTo>
                          <a:pt x="267" y="178"/>
                        </a:lnTo>
                        <a:lnTo>
                          <a:pt x="270" y="178"/>
                        </a:lnTo>
                        <a:lnTo>
                          <a:pt x="271" y="180"/>
                        </a:lnTo>
                        <a:lnTo>
                          <a:pt x="269" y="200"/>
                        </a:lnTo>
                        <a:lnTo>
                          <a:pt x="266" y="221"/>
                        </a:lnTo>
                        <a:lnTo>
                          <a:pt x="262" y="240"/>
                        </a:lnTo>
                        <a:lnTo>
                          <a:pt x="253" y="277"/>
                        </a:lnTo>
                        <a:lnTo>
                          <a:pt x="269" y="266"/>
                        </a:lnTo>
                        <a:lnTo>
                          <a:pt x="289" y="249"/>
                        </a:lnTo>
                        <a:lnTo>
                          <a:pt x="306" y="231"/>
                        </a:lnTo>
                        <a:lnTo>
                          <a:pt x="324" y="204"/>
                        </a:lnTo>
                        <a:lnTo>
                          <a:pt x="327" y="204"/>
                        </a:lnTo>
                        <a:lnTo>
                          <a:pt x="328" y="205"/>
                        </a:lnTo>
                        <a:lnTo>
                          <a:pt x="329" y="211"/>
                        </a:lnTo>
                        <a:lnTo>
                          <a:pt x="326" y="249"/>
                        </a:lnTo>
                        <a:lnTo>
                          <a:pt x="319" y="272"/>
                        </a:lnTo>
                        <a:lnTo>
                          <a:pt x="307" y="306"/>
                        </a:lnTo>
                        <a:lnTo>
                          <a:pt x="295" y="337"/>
                        </a:lnTo>
                        <a:lnTo>
                          <a:pt x="286" y="357"/>
                        </a:lnTo>
                        <a:lnTo>
                          <a:pt x="276" y="396"/>
                        </a:lnTo>
                        <a:lnTo>
                          <a:pt x="272" y="411"/>
                        </a:lnTo>
                        <a:lnTo>
                          <a:pt x="271" y="420"/>
                        </a:lnTo>
                        <a:lnTo>
                          <a:pt x="267" y="458"/>
                        </a:lnTo>
                        <a:lnTo>
                          <a:pt x="268" y="475"/>
                        </a:lnTo>
                        <a:lnTo>
                          <a:pt x="269" y="474"/>
                        </a:lnTo>
                        <a:lnTo>
                          <a:pt x="270" y="470"/>
                        </a:lnTo>
                        <a:lnTo>
                          <a:pt x="280" y="445"/>
                        </a:lnTo>
                        <a:lnTo>
                          <a:pt x="297" y="409"/>
                        </a:lnTo>
                        <a:lnTo>
                          <a:pt x="310" y="387"/>
                        </a:lnTo>
                        <a:lnTo>
                          <a:pt x="340" y="346"/>
                        </a:lnTo>
                        <a:lnTo>
                          <a:pt x="365" y="314"/>
                        </a:lnTo>
                        <a:lnTo>
                          <a:pt x="411" y="259"/>
                        </a:lnTo>
                        <a:lnTo>
                          <a:pt x="426" y="236"/>
                        </a:lnTo>
                        <a:lnTo>
                          <a:pt x="428" y="236"/>
                        </a:lnTo>
                        <a:lnTo>
                          <a:pt x="429" y="238"/>
                        </a:lnTo>
                        <a:lnTo>
                          <a:pt x="430" y="240"/>
                        </a:lnTo>
                        <a:lnTo>
                          <a:pt x="428" y="261"/>
                        </a:lnTo>
                        <a:lnTo>
                          <a:pt x="430" y="289"/>
                        </a:lnTo>
                        <a:lnTo>
                          <a:pt x="435" y="315"/>
                        </a:lnTo>
                        <a:lnTo>
                          <a:pt x="444" y="340"/>
                        </a:lnTo>
                        <a:lnTo>
                          <a:pt x="444" y="339"/>
                        </a:lnTo>
                        <a:lnTo>
                          <a:pt x="455" y="306"/>
                        </a:lnTo>
                        <a:lnTo>
                          <a:pt x="473" y="271"/>
                        </a:lnTo>
                        <a:lnTo>
                          <a:pt x="492" y="238"/>
                        </a:lnTo>
                        <a:lnTo>
                          <a:pt x="493" y="238"/>
                        </a:lnTo>
                        <a:lnTo>
                          <a:pt x="494" y="238"/>
                        </a:lnTo>
                        <a:lnTo>
                          <a:pt x="494" y="246"/>
                        </a:lnTo>
                        <a:lnTo>
                          <a:pt x="498" y="266"/>
                        </a:lnTo>
                        <a:lnTo>
                          <a:pt x="505" y="283"/>
                        </a:lnTo>
                        <a:lnTo>
                          <a:pt x="525" y="318"/>
                        </a:lnTo>
                        <a:lnTo>
                          <a:pt x="561" y="368"/>
                        </a:lnTo>
                        <a:lnTo>
                          <a:pt x="574" y="391"/>
                        </a:lnTo>
                        <a:lnTo>
                          <a:pt x="589" y="423"/>
                        </a:lnTo>
                        <a:lnTo>
                          <a:pt x="603" y="460"/>
                        </a:lnTo>
                        <a:lnTo>
                          <a:pt x="606" y="466"/>
                        </a:lnTo>
                        <a:lnTo>
                          <a:pt x="606" y="465"/>
                        </a:lnTo>
                        <a:lnTo>
                          <a:pt x="608" y="450"/>
                        </a:lnTo>
                        <a:lnTo>
                          <a:pt x="609" y="413"/>
                        </a:lnTo>
                        <a:lnTo>
                          <a:pt x="606" y="362"/>
                        </a:lnTo>
                        <a:lnTo>
                          <a:pt x="601" y="320"/>
                        </a:lnTo>
                        <a:lnTo>
                          <a:pt x="578" y="241"/>
                        </a:lnTo>
                        <a:lnTo>
                          <a:pt x="576" y="225"/>
                        </a:lnTo>
                        <a:lnTo>
                          <a:pt x="578" y="222"/>
                        </a:lnTo>
                        <a:lnTo>
                          <a:pt x="580" y="221"/>
                        </a:lnTo>
                        <a:lnTo>
                          <a:pt x="582" y="223"/>
                        </a:lnTo>
                        <a:lnTo>
                          <a:pt x="584" y="228"/>
                        </a:lnTo>
                        <a:lnTo>
                          <a:pt x="596" y="242"/>
                        </a:lnTo>
                        <a:lnTo>
                          <a:pt x="621" y="259"/>
                        </a:lnTo>
                        <a:lnTo>
                          <a:pt x="626" y="262"/>
                        </a:lnTo>
                        <a:lnTo>
                          <a:pt x="631" y="266"/>
                        </a:lnTo>
                        <a:lnTo>
                          <a:pt x="648" y="276"/>
                        </a:lnTo>
                        <a:lnTo>
                          <a:pt x="655" y="279"/>
                        </a:lnTo>
                        <a:lnTo>
                          <a:pt x="651" y="272"/>
                        </a:lnTo>
                        <a:lnTo>
                          <a:pt x="642" y="245"/>
                        </a:lnTo>
                        <a:lnTo>
                          <a:pt x="633" y="204"/>
                        </a:lnTo>
                        <a:lnTo>
                          <a:pt x="636" y="200"/>
                        </a:lnTo>
                        <a:lnTo>
                          <a:pt x="651" y="201"/>
                        </a:lnTo>
                        <a:lnTo>
                          <a:pt x="681" y="211"/>
                        </a:lnTo>
                        <a:lnTo>
                          <a:pt x="773" y="243"/>
                        </a:lnTo>
                        <a:lnTo>
                          <a:pt x="810" y="261"/>
                        </a:lnTo>
                        <a:lnTo>
                          <a:pt x="800" y="245"/>
                        </a:lnTo>
                        <a:lnTo>
                          <a:pt x="774" y="217"/>
                        </a:lnTo>
                        <a:lnTo>
                          <a:pt x="738" y="181"/>
                        </a:lnTo>
                        <a:lnTo>
                          <a:pt x="708" y="182"/>
                        </a:lnTo>
                        <a:lnTo>
                          <a:pt x="695" y="184"/>
                        </a:lnTo>
                        <a:lnTo>
                          <a:pt x="688" y="186"/>
                        </a:lnTo>
                        <a:lnTo>
                          <a:pt x="662" y="189"/>
                        </a:lnTo>
                        <a:lnTo>
                          <a:pt x="654" y="191"/>
                        </a:lnTo>
                        <a:lnTo>
                          <a:pt x="602" y="196"/>
                        </a:lnTo>
                        <a:lnTo>
                          <a:pt x="553" y="201"/>
                        </a:lnTo>
                        <a:lnTo>
                          <a:pt x="536" y="203"/>
                        </a:lnTo>
                        <a:lnTo>
                          <a:pt x="532" y="205"/>
                        </a:lnTo>
                        <a:lnTo>
                          <a:pt x="514" y="210"/>
                        </a:lnTo>
                        <a:lnTo>
                          <a:pt x="482" y="214"/>
                        </a:lnTo>
                        <a:lnTo>
                          <a:pt x="452" y="215"/>
                        </a:lnTo>
                        <a:lnTo>
                          <a:pt x="422" y="212"/>
                        </a:lnTo>
                        <a:lnTo>
                          <a:pt x="391" y="206"/>
                        </a:lnTo>
                        <a:lnTo>
                          <a:pt x="358" y="194"/>
                        </a:lnTo>
                        <a:lnTo>
                          <a:pt x="328" y="178"/>
                        </a:lnTo>
                        <a:lnTo>
                          <a:pt x="300" y="158"/>
                        </a:lnTo>
                        <a:lnTo>
                          <a:pt x="276" y="136"/>
                        </a:lnTo>
                        <a:lnTo>
                          <a:pt x="254" y="109"/>
                        </a:lnTo>
                        <a:lnTo>
                          <a:pt x="239" y="85"/>
                        </a:lnTo>
                        <a:lnTo>
                          <a:pt x="230" y="68"/>
                        </a:lnTo>
                        <a:lnTo>
                          <a:pt x="217" y="33"/>
                        </a:lnTo>
                        <a:lnTo>
                          <a:pt x="209" y="0"/>
                        </a:lnTo>
                      </a:path>
                    </a:pathLst>
                  </a:custGeom>
                  <a:solidFill>
                    <a:srgbClr val="FF8000"/>
                  </a:solidFill>
                  <a:ln w="9525" cap="rnd">
                    <a:noFill/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91152" name="Freeform 16"/>
                  <p:cNvSpPr>
                    <a:spLocks/>
                  </p:cNvSpPr>
                  <p:nvPr/>
                </p:nvSpPr>
                <p:spPr bwMode="auto">
                  <a:xfrm>
                    <a:off x="687" y="1263"/>
                    <a:ext cx="548" cy="382"/>
                  </a:xfrm>
                  <a:custGeom>
                    <a:avLst/>
                    <a:gdLst/>
                    <a:ahLst/>
                    <a:cxnLst>
                      <a:cxn ang="0">
                        <a:pos x="33" y="210"/>
                      </a:cxn>
                      <a:cxn ang="0">
                        <a:pos x="75" y="192"/>
                      </a:cxn>
                      <a:cxn ang="0">
                        <a:pos x="97" y="178"/>
                      </a:cxn>
                      <a:cxn ang="0">
                        <a:pos x="102" y="188"/>
                      </a:cxn>
                      <a:cxn ang="0">
                        <a:pos x="95" y="201"/>
                      </a:cxn>
                      <a:cxn ang="0">
                        <a:pos x="84" y="207"/>
                      </a:cxn>
                      <a:cxn ang="0">
                        <a:pos x="128" y="212"/>
                      </a:cxn>
                      <a:cxn ang="0">
                        <a:pos x="190" y="233"/>
                      </a:cxn>
                      <a:cxn ang="0">
                        <a:pos x="246" y="272"/>
                      </a:cxn>
                      <a:cxn ang="0">
                        <a:pos x="289" y="321"/>
                      </a:cxn>
                      <a:cxn ang="0">
                        <a:pos x="318" y="381"/>
                      </a:cxn>
                      <a:cxn ang="0">
                        <a:pos x="368" y="365"/>
                      </a:cxn>
                      <a:cxn ang="0">
                        <a:pos x="415" y="322"/>
                      </a:cxn>
                      <a:cxn ang="0">
                        <a:pos x="376" y="333"/>
                      </a:cxn>
                      <a:cxn ang="0">
                        <a:pos x="356" y="328"/>
                      </a:cxn>
                      <a:cxn ang="0">
                        <a:pos x="397" y="288"/>
                      </a:cxn>
                      <a:cxn ang="0">
                        <a:pos x="470" y="238"/>
                      </a:cxn>
                      <a:cxn ang="0">
                        <a:pos x="547" y="192"/>
                      </a:cxn>
                      <a:cxn ang="0">
                        <a:pos x="444" y="233"/>
                      </a:cxn>
                      <a:cxn ang="0">
                        <a:pos x="355" y="259"/>
                      </a:cxn>
                      <a:cxn ang="0">
                        <a:pos x="330" y="235"/>
                      </a:cxn>
                      <a:cxn ang="0">
                        <a:pos x="339" y="202"/>
                      </a:cxn>
                      <a:cxn ang="0">
                        <a:pos x="312" y="232"/>
                      </a:cxn>
                      <a:cxn ang="0">
                        <a:pos x="294" y="242"/>
                      </a:cxn>
                      <a:cxn ang="0">
                        <a:pos x="283" y="237"/>
                      </a:cxn>
                      <a:cxn ang="0">
                        <a:pos x="292" y="181"/>
                      </a:cxn>
                      <a:cxn ang="0">
                        <a:pos x="313" y="119"/>
                      </a:cxn>
                      <a:cxn ang="0">
                        <a:pos x="340" y="69"/>
                      </a:cxn>
                      <a:cxn ang="0">
                        <a:pos x="361" y="33"/>
                      </a:cxn>
                      <a:cxn ang="0">
                        <a:pos x="277" y="115"/>
                      </a:cxn>
                      <a:cxn ang="0">
                        <a:pos x="226" y="175"/>
                      </a:cxn>
                      <a:cxn ang="0">
                        <a:pos x="218" y="170"/>
                      </a:cxn>
                      <a:cxn ang="0">
                        <a:pos x="218" y="131"/>
                      </a:cxn>
                      <a:cxn ang="0">
                        <a:pos x="213" y="129"/>
                      </a:cxn>
                      <a:cxn ang="0">
                        <a:pos x="182" y="168"/>
                      </a:cxn>
                      <a:cxn ang="0">
                        <a:pos x="175" y="126"/>
                      </a:cxn>
                      <a:cxn ang="0">
                        <a:pos x="177" y="67"/>
                      </a:cxn>
                      <a:cxn ang="0">
                        <a:pos x="187" y="28"/>
                      </a:cxn>
                      <a:cxn ang="0">
                        <a:pos x="172" y="42"/>
                      </a:cxn>
                      <a:cxn ang="0">
                        <a:pos x="154" y="71"/>
                      </a:cxn>
                      <a:cxn ang="0">
                        <a:pos x="130" y="119"/>
                      </a:cxn>
                      <a:cxn ang="0">
                        <a:pos x="113" y="143"/>
                      </a:cxn>
                      <a:cxn ang="0">
                        <a:pos x="103" y="94"/>
                      </a:cxn>
                      <a:cxn ang="0">
                        <a:pos x="79" y="148"/>
                      </a:cxn>
                      <a:cxn ang="0">
                        <a:pos x="65" y="138"/>
                      </a:cxn>
                      <a:cxn ang="0">
                        <a:pos x="40" y="89"/>
                      </a:cxn>
                      <a:cxn ang="0">
                        <a:pos x="20" y="34"/>
                      </a:cxn>
                      <a:cxn ang="0">
                        <a:pos x="3" y="0"/>
                      </a:cxn>
                      <a:cxn ang="0">
                        <a:pos x="12" y="44"/>
                      </a:cxn>
                      <a:cxn ang="0">
                        <a:pos x="8" y="120"/>
                      </a:cxn>
                      <a:cxn ang="0">
                        <a:pos x="11" y="215"/>
                      </a:cxn>
                    </a:cxnLst>
                    <a:rect l="0" t="0" r="r" b="b"/>
                    <a:pathLst>
                      <a:path w="548" h="382">
                        <a:moveTo>
                          <a:pt x="11" y="215"/>
                        </a:moveTo>
                        <a:lnTo>
                          <a:pt x="33" y="210"/>
                        </a:lnTo>
                        <a:lnTo>
                          <a:pt x="61" y="207"/>
                        </a:lnTo>
                        <a:lnTo>
                          <a:pt x="75" y="192"/>
                        </a:lnTo>
                        <a:lnTo>
                          <a:pt x="84" y="184"/>
                        </a:lnTo>
                        <a:lnTo>
                          <a:pt x="97" y="178"/>
                        </a:lnTo>
                        <a:lnTo>
                          <a:pt x="100" y="180"/>
                        </a:lnTo>
                        <a:lnTo>
                          <a:pt x="102" y="188"/>
                        </a:lnTo>
                        <a:lnTo>
                          <a:pt x="102" y="198"/>
                        </a:lnTo>
                        <a:lnTo>
                          <a:pt x="95" y="201"/>
                        </a:lnTo>
                        <a:lnTo>
                          <a:pt x="89" y="203"/>
                        </a:lnTo>
                        <a:lnTo>
                          <a:pt x="84" y="207"/>
                        </a:lnTo>
                        <a:lnTo>
                          <a:pt x="92" y="207"/>
                        </a:lnTo>
                        <a:lnTo>
                          <a:pt x="128" y="212"/>
                        </a:lnTo>
                        <a:lnTo>
                          <a:pt x="158" y="220"/>
                        </a:lnTo>
                        <a:lnTo>
                          <a:pt x="190" y="233"/>
                        </a:lnTo>
                        <a:lnTo>
                          <a:pt x="220" y="251"/>
                        </a:lnTo>
                        <a:lnTo>
                          <a:pt x="246" y="272"/>
                        </a:lnTo>
                        <a:lnTo>
                          <a:pt x="270" y="296"/>
                        </a:lnTo>
                        <a:lnTo>
                          <a:pt x="289" y="321"/>
                        </a:lnTo>
                        <a:lnTo>
                          <a:pt x="304" y="347"/>
                        </a:lnTo>
                        <a:lnTo>
                          <a:pt x="318" y="381"/>
                        </a:lnTo>
                        <a:lnTo>
                          <a:pt x="337" y="374"/>
                        </a:lnTo>
                        <a:lnTo>
                          <a:pt x="368" y="365"/>
                        </a:lnTo>
                        <a:lnTo>
                          <a:pt x="385" y="347"/>
                        </a:lnTo>
                        <a:lnTo>
                          <a:pt x="415" y="322"/>
                        </a:lnTo>
                        <a:lnTo>
                          <a:pt x="392" y="329"/>
                        </a:lnTo>
                        <a:lnTo>
                          <a:pt x="376" y="333"/>
                        </a:lnTo>
                        <a:lnTo>
                          <a:pt x="363" y="333"/>
                        </a:lnTo>
                        <a:lnTo>
                          <a:pt x="356" y="328"/>
                        </a:lnTo>
                        <a:lnTo>
                          <a:pt x="371" y="310"/>
                        </a:lnTo>
                        <a:lnTo>
                          <a:pt x="397" y="288"/>
                        </a:lnTo>
                        <a:lnTo>
                          <a:pt x="420" y="271"/>
                        </a:lnTo>
                        <a:lnTo>
                          <a:pt x="470" y="238"/>
                        </a:lnTo>
                        <a:lnTo>
                          <a:pt x="531" y="201"/>
                        </a:lnTo>
                        <a:lnTo>
                          <a:pt x="547" y="192"/>
                        </a:lnTo>
                        <a:lnTo>
                          <a:pt x="531" y="198"/>
                        </a:lnTo>
                        <a:lnTo>
                          <a:pt x="444" y="233"/>
                        </a:lnTo>
                        <a:lnTo>
                          <a:pt x="398" y="248"/>
                        </a:lnTo>
                        <a:lnTo>
                          <a:pt x="355" y="259"/>
                        </a:lnTo>
                        <a:lnTo>
                          <a:pt x="328" y="262"/>
                        </a:lnTo>
                        <a:lnTo>
                          <a:pt x="330" y="235"/>
                        </a:lnTo>
                        <a:lnTo>
                          <a:pt x="334" y="221"/>
                        </a:lnTo>
                        <a:lnTo>
                          <a:pt x="339" y="202"/>
                        </a:lnTo>
                        <a:lnTo>
                          <a:pt x="329" y="215"/>
                        </a:lnTo>
                        <a:lnTo>
                          <a:pt x="312" y="232"/>
                        </a:lnTo>
                        <a:lnTo>
                          <a:pt x="304" y="238"/>
                        </a:lnTo>
                        <a:lnTo>
                          <a:pt x="294" y="242"/>
                        </a:lnTo>
                        <a:lnTo>
                          <a:pt x="285" y="243"/>
                        </a:lnTo>
                        <a:lnTo>
                          <a:pt x="283" y="237"/>
                        </a:lnTo>
                        <a:lnTo>
                          <a:pt x="284" y="216"/>
                        </a:lnTo>
                        <a:lnTo>
                          <a:pt x="292" y="181"/>
                        </a:lnTo>
                        <a:lnTo>
                          <a:pt x="305" y="141"/>
                        </a:lnTo>
                        <a:lnTo>
                          <a:pt x="313" y="119"/>
                        </a:lnTo>
                        <a:lnTo>
                          <a:pt x="328" y="90"/>
                        </a:lnTo>
                        <a:lnTo>
                          <a:pt x="340" y="69"/>
                        </a:lnTo>
                        <a:lnTo>
                          <a:pt x="351" y="51"/>
                        </a:lnTo>
                        <a:lnTo>
                          <a:pt x="361" y="33"/>
                        </a:lnTo>
                        <a:lnTo>
                          <a:pt x="341" y="56"/>
                        </a:lnTo>
                        <a:lnTo>
                          <a:pt x="277" y="115"/>
                        </a:lnTo>
                        <a:lnTo>
                          <a:pt x="247" y="148"/>
                        </a:lnTo>
                        <a:lnTo>
                          <a:pt x="226" y="175"/>
                        </a:lnTo>
                        <a:lnTo>
                          <a:pt x="219" y="186"/>
                        </a:lnTo>
                        <a:lnTo>
                          <a:pt x="218" y="170"/>
                        </a:lnTo>
                        <a:lnTo>
                          <a:pt x="216" y="147"/>
                        </a:lnTo>
                        <a:lnTo>
                          <a:pt x="218" y="131"/>
                        </a:lnTo>
                        <a:lnTo>
                          <a:pt x="219" y="117"/>
                        </a:lnTo>
                        <a:lnTo>
                          <a:pt x="213" y="129"/>
                        </a:lnTo>
                        <a:lnTo>
                          <a:pt x="196" y="155"/>
                        </a:lnTo>
                        <a:lnTo>
                          <a:pt x="182" y="168"/>
                        </a:lnTo>
                        <a:lnTo>
                          <a:pt x="176" y="146"/>
                        </a:lnTo>
                        <a:lnTo>
                          <a:pt x="175" y="126"/>
                        </a:lnTo>
                        <a:lnTo>
                          <a:pt x="176" y="92"/>
                        </a:lnTo>
                        <a:lnTo>
                          <a:pt x="177" y="67"/>
                        </a:lnTo>
                        <a:lnTo>
                          <a:pt x="181" y="48"/>
                        </a:lnTo>
                        <a:lnTo>
                          <a:pt x="187" y="28"/>
                        </a:lnTo>
                        <a:lnTo>
                          <a:pt x="189" y="10"/>
                        </a:lnTo>
                        <a:lnTo>
                          <a:pt x="172" y="42"/>
                        </a:lnTo>
                        <a:lnTo>
                          <a:pt x="162" y="58"/>
                        </a:lnTo>
                        <a:lnTo>
                          <a:pt x="154" y="71"/>
                        </a:lnTo>
                        <a:lnTo>
                          <a:pt x="142" y="94"/>
                        </a:lnTo>
                        <a:lnTo>
                          <a:pt x="130" y="119"/>
                        </a:lnTo>
                        <a:lnTo>
                          <a:pt x="118" y="151"/>
                        </a:lnTo>
                        <a:lnTo>
                          <a:pt x="113" y="143"/>
                        </a:lnTo>
                        <a:lnTo>
                          <a:pt x="107" y="80"/>
                        </a:lnTo>
                        <a:lnTo>
                          <a:pt x="103" y="94"/>
                        </a:lnTo>
                        <a:lnTo>
                          <a:pt x="89" y="126"/>
                        </a:lnTo>
                        <a:lnTo>
                          <a:pt x="79" y="148"/>
                        </a:lnTo>
                        <a:lnTo>
                          <a:pt x="74" y="148"/>
                        </a:lnTo>
                        <a:lnTo>
                          <a:pt x="65" y="138"/>
                        </a:lnTo>
                        <a:lnTo>
                          <a:pt x="50" y="113"/>
                        </a:lnTo>
                        <a:lnTo>
                          <a:pt x="40" y="89"/>
                        </a:lnTo>
                        <a:lnTo>
                          <a:pt x="26" y="51"/>
                        </a:lnTo>
                        <a:lnTo>
                          <a:pt x="20" y="34"/>
                        </a:lnTo>
                        <a:lnTo>
                          <a:pt x="12" y="15"/>
                        </a:lnTo>
                        <a:lnTo>
                          <a:pt x="3" y="0"/>
                        </a:lnTo>
                        <a:lnTo>
                          <a:pt x="9" y="24"/>
                        </a:lnTo>
                        <a:lnTo>
                          <a:pt x="12" y="44"/>
                        </a:lnTo>
                        <a:lnTo>
                          <a:pt x="10" y="91"/>
                        </a:lnTo>
                        <a:lnTo>
                          <a:pt x="8" y="120"/>
                        </a:lnTo>
                        <a:lnTo>
                          <a:pt x="0" y="170"/>
                        </a:lnTo>
                        <a:lnTo>
                          <a:pt x="11" y="215"/>
                        </a:lnTo>
                      </a:path>
                    </a:pathLst>
                  </a:custGeom>
                  <a:solidFill>
                    <a:srgbClr val="FF8000"/>
                  </a:solidFill>
                  <a:ln w="9525" cap="rnd">
                    <a:noFill/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91153" name="Freeform 17"/>
                  <p:cNvSpPr>
                    <a:spLocks/>
                  </p:cNvSpPr>
                  <p:nvPr/>
                </p:nvSpPr>
                <p:spPr bwMode="auto">
                  <a:xfrm>
                    <a:off x="910" y="1600"/>
                    <a:ext cx="423" cy="352"/>
                  </a:xfrm>
                  <a:custGeom>
                    <a:avLst/>
                    <a:gdLst/>
                    <a:ahLst/>
                    <a:cxnLst>
                      <a:cxn ang="0">
                        <a:pos x="176" y="10"/>
                      </a:cxn>
                      <a:cxn ang="0">
                        <a:pos x="186" y="14"/>
                      </a:cxn>
                      <a:cxn ang="0">
                        <a:pos x="208" y="17"/>
                      </a:cxn>
                      <a:cxn ang="0">
                        <a:pos x="252" y="15"/>
                      </a:cxn>
                      <a:cxn ang="0">
                        <a:pos x="269" y="12"/>
                      </a:cxn>
                      <a:cxn ang="0">
                        <a:pos x="298" y="7"/>
                      </a:cxn>
                      <a:cxn ang="0">
                        <a:pos x="335" y="4"/>
                      </a:cxn>
                      <a:cxn ang="0">
                        <a:pos x="339" y="6"/>
                      </a:cxn>
                      <a:cxn ang="0">
                        <a:pos x="342" y="12"/>
                      </a:cxn>
                      <a:cxn ang="0">
                        <a:pos x="260" y="42"/>
                      </a:cxn>
                      <a:cxn ang="0">
                        <a:pos x="228" y="58"/>
                      </a:cxn>
                      <a:cxn ang="0">
                        <a:pos x="217" y="66"/>
                      </a:cxn>
                      <a:cxn ang="0">
                        <a:pos x="207" y="75"/>
                      </a:cxn>
                      <a:cxn ang="0">
                        <a:pos x="208" y="79"/>
                      </a:cxn>
                      <a:cxn ang="0">
                        <a:pos x="222" y="80"/>
                      </a:cxn>
                      <a:cxn ang="0">
                        <a:pos x="262" y="79"/>
                      </a:cxn>
                      <a:cxn ang="0">
                        <a:pos x="300" y="81"/>
                      </a:cxn>
                      <a:cxn ang="0">
                        <a:pos x="319" y="81"/>
                      </a:cxn>
                      <a:cxn ang="0">
                        <a:pos x="326" y="81"/>
                      </a:cxn>
                      <a:cxn ang="0">
                        <a:pos x="263" y="108"/>
                      </a:cxn>
                      <a:cxn ang="0">
                        <a:pos x="225" y="124"/>
                      </a:cxn>
                      <a:cxn ang="0">
                        <a:pos x="191" y="141"/>
                      </a:cxn>
                      <a:cxn ang="0">
                        <a:pos x="188" y="143"/>
                      </a:cxn>
                      <a:cxn ang="0">
                        <a:pos x="190" y="147"/>
                      </a:cxn>
                      <a:cxn ang="0">
                        <a:pos x="194" y="148"/>
                      </a:cxn>
                      <a:cxn ang="0">
                        <a:pos x="206" y="144"/>
                      </a:cxn>
                      <a:cxn ang="0">
                        <a:pos x="240" y="142"/>
                      </a:cxn>
                      <a:cxn ang="0">
                        <a:pos x="269" y="146"/>
                      </a:cxn>
                      <a:cxn ang="0">
                        <a:pos x="302" y="156"/>
                      </a:cxn>
                      <a:cxn ang="0">
                        <a:pos x="401" y="172"/>
                      </a:cxn>
                      <a:cxn ang="0">
                        <a:pos x="415" y="173"/>
                      </a:cxn>
                      <a:cxn ang="0">
                        <a:pos x="422" y="174"/>
                      </a:cxn>
                      <a:cxn ang="0">
                        <a:pos x="362" y="186"/>
                      </a:cxn>
                      <a:cxn ang="0">
                        <a:pos x="260" y="211"/>
                      </a:cxn>
                      <a:cxn ang="0">
                        <a:pos x="180" y="233"/>
                      </a:cxn>
                      <a:cxn ang="0">
                        <a:pos x="177" y="238"/>
                      </a:cxn>
                      <a:cxn ang="0">
                        <a:pos x="182" y="241"/>
                      </a:cxn>
                      <a:cxn ang="0">
                        <a:pos x="221" y="258"/>
                      </a:cxn>
                      <a:cxn ang="0">
                        <a:pos x="249" y="265"/>
                      </a:cxn>
                      <a:cxn ang="0">
                        <a:pos x="243" y="268"/>
                      </a:cxn>
                      <a:cxn ang="0">
                        <a:pos x="176" y="286"/>
                      </a:cxn>
                      <a:cxn ang="0">
                        <a:pos x="158" y="293"/>
                      </a:cxn>
                      <a:cxn ang="0">
                        <a:pos x="150" y="296"/>
                      </a:cxn>
                      <a:cxn ang="0">
                        <a:pos x="146" y="300"/>
                      </a:cxn>
                      <a:cxn ang="0">
                        <a:pos x="148" y="303"/>
                      </a:cxn>
                      <a:cxn ang="0">
                        <a:pos x="159" y="307"/>
                      </a:cxn>
                      <a:cxn ang="0">
                        <a:pos x="160" y="308"/>
                      </a:cxn>
                      <a:cxn ang="0">
                        <a:pos x="51" y="339"/>
                      </a:cxn>
                      <a:cxn ang="0">
                        <a:pos x="0" y="351"/>
                      </a:cxn>
                      <a:cxn ang="0">
                        <a:pos x="41" y="307"/>
                      </a:cxn>
                      <a:cxn ang="0">
                        <a:pos x="83" y="249"/>
                      </a:cxn>
                      <a:cxn ang="0">
                        <a:pos x="104" y="206"/>
                      </a:cxn>
                      <a:cxn ang="0">
                        <a:pos x="115" y="162"/>
                      </a:cxn>
                      <a:cxn ang="0">
                        <a:pos x="114" y="113"/>
                      </a:cxn>
                      <a:cxn ang="0">
                        <a:pos x="106" y="83"/>
                      </a:cxn>
                      <a:cxn ang="0">
                        <a:pos x="84" y="40"/>
                      </a:cxn>
                      <a:cxn ang="0">
                        <a:pos x="83" y="40"/>
                      </a:cxn>
                      <a:cxn ang="0">
                        <a:pos x="82" y="38"/>
                      </a:cxn>
                      <a:cxn ang="0">
                        <a:pos x="121" y="20"/>
                      </a:cxn>
                      <a:cxn ang="0">
                        <a:pos x="170" y="1"/>
                      </a:cxn>
                      <a:cxn ang="0">
                        <a:pos x="174" y="0"/>
                      </a:cxn>
                      <a:cxn ang="0">
                        <a:pos x="176" y="10"/>
                      </a:cxn>
                    </a:cxnLst>
                    <a:rect l="0" t="0" r="r" b="b"/>
                    <a:pathLst>
                      <a:path w="423" h="352">
                        <a:moveTo>
                          <a:pt x="176" y="10"/>
                        </a:moveTo>
                        <a:lnTo>
                          <a:pt x="186" y="14"/>
                        </a:lnTo>
                        <a:lnTo>
                          <a:pt x="208" y="17"/>
                        </a:lnTo>
                        <a:lnTo>
                          <a:pt x="252" y="15"/>
                        </a:lnTo>
                        <a:lnTo>
                          <a:pt x="269" y="12"/>
                        </a:lnTo>
                        <a:lnTo>
                          <a:pt x="298" y="7"/>
                        </a:lnTo>
                        <a:lnTo>
                          <a:pt x="335" y="4"/>
                        </a:lnTo>
                        <a:lnTo>
                          <a:pt x="339" y="6"/>
                        </a:lnTo>
                        <a:lnTo>
                          <a:pt x="342" y="12"/>
                        </a:lnTo>
                        <a:lnTo>
                          <a:pt x="260" y="42"/>
                        </a:lnTo>
                        <a:lnTo>
                          <a:pt x="228" y="58"/>
                        </a:lnTo>
                        <a:lnTo>
                          <a:pt x="217" y="66"/>
                        </a:lnTo>
                        <a:lnTo>
                          <a:pt x="207" y="75"/>
                        </a:lnTo>
                        <a:lnTo>
                          <a:pt x="208" y="79"/>
                        </a:lnTo>
                        <a:lnTo>
                          <a:pt x="222" y="80"/>
                        </a:lnTo>
                        <a:lnTo>
                          <a:pt x="262" y="79"/>
                        </a:lnTo>
                        <a:lnTo>
                          <a:pt x="300" y="81"/>
                        </a:lnTo>
                        <a:lnTo>
                          <a:pt x="319" y="81"/>
                        </a:lnTo>
                        <a:lnTo>
                          <a:pt x="326" y="81"/>
                        </a:lnTo>
                        <a:lnTo>
                          <a:pt x="263" y="108"/>
                        </a:lnTo>
                        <a:lnTo>
                          <a:pt x="225" y="124"/>
                        </a:lnTo>
                        <a:lnTo>
                          <a:pt x="191" y="141"/>
                        </a:lnTo>
                        <a:lnTo>
                          <a:pt x="188" y="143"/>
                        </a:lnTo>
                        <a:lnTo>
                          <a:pt x="190" y="147"/>
                        </a:lnTo>
                        <a:lnTo>
                          <a:pt x="194" y="148"/>
                        </a:lnTo>
                        <a:lnTo>
                          <a:pt x="206" y="144"/>
                        </a:lnTo>
                        <a:lnTo>
                          <a:pt x="240" y="142"/>
                        </a:lnTo>
                        <a:lnTo>
                          <a:pt x="269" y="146"/>
                        </a:lnTo>
                        <a:lnTo>
                          <a:pt x="302" y="156"/>
                        </a:lnTo>
                        <a:lnTo>
                          <a:pt x="401" y="172"/>
                        </a:lnTo>
                        <a:lnTo>
                          <a:pt x="415" y="173"/>
                        </a:lnTo>
                        <a:lnTo>
                          <a:pt x="422" y="174"/>
                        </a:lnTo>
                        <a:lnTo>
                          <a:pt x="362" y="186"/>
                        </a:lnTo>
                        <a:lnTo>
                          <a:pt x="260" y="211"/>
                        </a:lnTo>
                        <a:lnTo>
                          <a:pt x="180" y="233"/>
                        </a:lnTo>
                        <a:lnTo>
                          <a:pt x="177" y="238"/>
                        </a:lnTo>
                        <a:lnTo>
                          <a:pt x="182" y="241"/>
                        </a:lnTo>
                        <a:lnTo>
                          <a:pt x="221" y="258"/>
                        </a:lnTo>
                        <a:lnTo>
                          <a:pt x="249" y="265"/>
                        </a:lnTo>
                        <a:lnTo>
                          <a:pt x="243" y="268"/>
                        </a:lnTo>
                        <a:lnTo>
                          <a:pt x="176" y="286"/>
                        </a:lnTo>
                        <a:lnTo>
                          <a:pt x="158" y="293"/>
                        </a:lnTo>
                        <a:lnTo>
                          <a:pt x="150" y="296"/>
                        </a:lnTo>
                        <a:lnTo>
                          <a:pt x="146" y="300"/>
                        </a:lnTo>
                        <a:lnTo>
                          <a:pt x="148" y="303"/>
                        </a:lnTo>
                        <a:lnTo>
                          <a:pt x="159" y="307"/>
                        </a:lnTo>
                        <a:lnTo>
                          <a:pt x="160" y="308"/>
                        </a:lnTo>
                        <a:lnTo>
                          <a:pt x="51" y="339"/>
                        </a:lnTo>
                        <a:lnTo>
                          <a:pt x="0" y="351"/>
                        </a:lnTo>
                        <a:lnTo>
                          <a:pt x="41" y="307"/>
                        </a:lnTo>
                        <a:lnTo>
                          <a:pt x="83" y="249"/>
                        </a:lnTo>
                        <a:lnTo>
                          <a:pt x="104" y="206"/>
                        </a:lnTo>
                        <a:lnTo>
                          <a:pt x="115" y="162"/>
                        </a:lnTo>
                        <a:lnTo>
                          <a:pt x="114" y="113"/>
                        </a:lnTo>
                        <a:lnTo>
                          <a:pt x="106" y="83"/>
                        </a:lnTo>
                        <a:lnTo>
                          <a:pt x="84" y="40"/>
                        </a:lnTo>
                        <a:lnTo>
                          <a:pt x="83" y="40"/>
                        </a:lnTo>
                        <a:lnTo>
                          <a:pt x="82" y="38"/>
                        </a:lnTo>
                        <a:lnTo>
                          <a:pt x="121" y="20"/>
                        </a:lnTo>
                        <a:lnTo>
                          <a:pt x="170" y="1"/>
                        </a:lnTo>
                        <a:lnTo>
                          <a:pt x="174" y="0"/>
                        </a:lnTo>
                        <a:lnTo>
                          <a:pt x="176" y="10"/>
                        </a:lnTo>
                      </a:path>
                    </a:pathLst>
                  </a:custGeom>
                  <a:solidFill>
                    <a:srgbClr val="FF8000"/>
                  </a:solidFill>
                  <a:ln w="9525" cap="rnd">
                    <a:noFill/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91154" name="Freeform 18"/>
                  <p:cNvSpPr>
                    <a:spLocks/>
                  </p:cNvSpPr>
                  <p:nvPr/>
                </p:nvSpPr>
                <p:spPr bwMode="auto">
                  <a:xfrm>
                    <a:off x="1194" y="1820"/>
                    <a:ext cx="46" cy="31"/>
                  </a:xfrm>
                  <a:custGeom>
                    <a:avLst/>
                    <a:gdLst/>
                    <a:ahLst/>
                    <a:cxnLst>
                      <a:cxn ang="0">
                        <a:pos x="45" y="2"/>
                      </a:cxn>
                      <a:cxn ang="0">
                        <a:pos x="42" y="9"/>
                      </a:cxn>
                      <a:cxn ang="0">
                        <a:pos x="42" y="13"/>
                      </a:cxn>
                      <a:cxn ang="0">
                        <a:pos x="26" y="20"/>
                      </a:cxn>
                      <a:cxn ang="0">
                        <a:pos x="4" y="29"/>
                      </a:cxn>
                      <a:cxn ang="0">
                        <a:pos x="3" y="30"/>
                      </a:cxn>
                      <a:cxn ang="0">
                        <a:pos x="1" y="27"/>
                      </a:cxn>
                      <a:cxn ang="0">
                        <a:pos x="0" y="19"/>
                      </a:cxn>
                      <a:cxn ang="0">
                        <a:pos x="2" y="12"/>
                      </a:cxn>
                      <a:cxn ang="0">
                        <a:pos x="16" y="6"/>
                      </a:cxn>
                      <a:cxn ang="0">
                        <a:pos x="21" y="3"/>
                      </a:cxn>
                      <a:cxn ang="0">
                        <a:pos x="22" y="6"/>
                      </a:cxn>
                      <a:cxn ang="0">
                        <a:pos x="21" y="10"/>
                      </a:cxn>
                      <a:cxn ang="0">
                        <a:pos x="16" y="14"/>
                      </a:cxn>
                      <a:cxn ang="0">
                        <a:pos x="16" y="16"/>
                      </a:cxn>
                      <a:cxn ang="0">
                        <a:pos x="17" y="18"/>
                      </a:cxn>
                      <a:cxn ang="0">
                        <a:pos x="21" y="17"/>
                      </a:cxn>
                      <a:cxn ang="0">
                        <a:pos x="42" y="0"/>
                      </a:cxn>
                      <a:cxn ang="0">
                        <a:pos x="43" y="0"/>
                      </a:cxn>
                      <a:cxn ang="0">
                        <a:pos x="45" y="2"/>
                      </a:cxn>
                    </a:cxnLst>
                    <a:rect l="0" t="0" r="r" b="b"/>
                    <a:pathLst>
                      <a:path w="46" h="31">
                        <a:moveTo>
                          <a:pt x="45" y="2"/>
                        </a:moveTo>
                        <a:lnTo>
                          <a:pt x="42" y="9"/>
                        </a:lnTo>
                        <a:lnTo>
                          <a:pt x="42" y="13"/>
                        </a:lnTo>
                        <a:lnTo>
                          <a:pt x="26" y="20"/>
                        </a:lnTo>
                        <a:lnTo>
                          <a:pt x="4" y="29"/>
                        </a:lnTo>
                        <a:lnTo>
                          <a:pt x="3" y="30"/>
                        </a:lnTo>
                        <a:lnTo>
                          <a:pt x="1" y="27"/>
                        </a:lnTo>
                        <a:lnTo>
                          <a:pt x="0" y="19"/>
                        </a:lnTo>
                        <a:lnTo>
                          <a:pt x="2" y="12"/>
                        </a:lnTo>
                        <a:lnTo>
                          <a:pt x="16" y="6"/>
                        </a:lnTo>
                        <a:lnTo>
                          <a:pt x="21" y="3"/>
                        </a:lnTo>
                        <a:lnTo>
                          <a:pt x="22" y="6"/>
                        </a:lnTo>
                        <a:lnTo>
                          <a:pt x="21" y="10"/>
                        </a:lnTo>
                        <a:lnTo>
                          <a:pt x="16" y="14"/>
                        </a:lnTo>
                        <a:lnTo>
                          <a:pt x="16" y="16"/>
                        </a:lnTo>
                        <a:lnTo>
                          <a:pt x="17" y="18"/>
                        </a:lnTo>
                        <a:lnTo>
                          <a:pt x="21" y="17"/>
                        </a:lnTo>
                        <a:lnTo>
                          <a:pt x="42" y="0"/>
                        </a:lnTo>
                        <a:lnTo>
                          <a:pt x="43" y="0"/>
                        </a:lnTo>
                        <a:lnTo>
                          <a:pt x="45" y="2"/>
                        </a:lnTo>
                      </a:path>
                    </a:pathLst>
                  </a:custGeom>
                  <a:solidFill>
                    <a:srgbClr val="FFFFFF"/>
                  </a:solidFill>
                  <a:ln w="12700" cap="rnd" cmpd="sng">
                    <a:solidFill>
                      <a:srgbClr val="FFFFFF"/>
                    </a:solidFill>
                    <a:prstDash val="solid"/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91155" name="Freeform 19"/>
                  <p:cNvSpPr>
                    <a:spLocks/>
                  </p:cNvSpPr>
                  <p:nvPr/>
                </p:nvSpPr>
                <p:spPr bwMode="auto">
                  <a:xfrm>
                    <a:off x="1242" y="1827"/>
                    <a:ext cx="57" cy="17"/>
                  </a:xfrm>
                  <a:custGeom>
                    <a:avLst/>
                    <a:gdLst/>
                    <a:ahLst/>
                    <a:cxnLst>
                      <a:cxn ang="0">
                        <a:pos x="36" y="9"/>
                      </a:cxn>
                      <a:cxn ang="0">
                        <a:pos x="54" y="8"/>
                      </a:cxn>
                      <a:cxn ang="0">
                        <a:pos x="56" y="8"/>
                      </a:cxn>
                      <a:cxn ang="0">
                        <a:pos x="49" y="13"/>
                      </a:cxn>
                      <a:cxn ang="0">
                        <a:pos x="24" y="16"/>
                      </a:cxn>
                      <a:cxn ang="0">
                        <a:pos x="15" y="13"/>
                      </a:cxn>
                      <a:cxn ang="0">
                        <a:pos x="5" y="9"/>
                      </a:cxn>
                      <a:cxn ang="0">
                        <a:pos x="0" y="3"/>
                      </a:cxn>
                      <a:cxn ang="0">
                        <a:pos x="1" y="0"/>
                      </a:cxn>
                      <a:cxn ang="0">
                        <a:pos x="14" y="5"/>
                      </a:cxn>
                      <a:cxn ang="0">
                        <a:pos x="36" y="9"/>
                      </a:cxn>
                    </a:cxnLst>
                    <a:rect l="0" t="0" r="r" b="b"/>
                    <a:pathLst>
                      <a:path w="57" h="17">
                        <a:moveTo>
                          <a:pt x="36" y="9"/>
                        </a:moveTo>
                        <a:lnTo>
                          <a:pt x="54" y="8"/>
                        </a:lnTo>
                        <a:lnTo>
                          <a:pt x="56" y="8"/>
                        </a:lnTo>
                        <a:lnTo>
                          <a:pt x="49" y="13"/>
                        </a:lnTo>
                        <a:lnTo>
                          <a:pt x="24" y="16"/>
                        </a:lnTo>
                        <a:lnTo>
                          <a:pt x="15" y="13"/>
                        </a:lnTo>
                        <a:lnTo>
                          <a:pt x="5" y="9"/>
                        </a:lnTo>
                        <a:lnTo>
                          <a:pt x="0" y="3"/>
                        </a:lnTo>
                        <a:lnTo>
                          <a:pt x="1" y="0"/>
                        </a:lnTo>
                        <a:lnTo>
                          <a:pt x="14" y="5"/>
                        </a:lnTo>
                        <a:lnTo>
                          <a:pt x="36" y="9"/>
                        </a:lnTo>
                      </a:path>
                    </a:pathLst>
                  </a:custGeom>
                  <a:solidFill>
                    <a:srgbClr val="FFFFFF"/>
                  </a:solidFill>
                  <a:ln w="12700" cap="rnd" cmpd="sng">
                    <a:solidFill>
                      <a:srgbClr val="FFFFFF"/>
                    </a:solidFill>
                    <a:prstDash val="solid"/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91156" name="Line 20"/>
                  <p:cNvSpPr>
                    <a:spLocks noChangeShapeType="1"/>
                  </p:cNvSpPr>
                  <p:nvPr/>
                </p:nvSpPr>
                <p:spPr bwMode="auto">
                  <a:xfrm>
                    <a:off x="774" y="1454"/>
                    <a:ext cx="0" cy="504"/>
                  </a:xfrm>
                  <a:prstGeom prst="line">
                    <a:avLst/>
                  </a:prstGeom>
                  <a:noFill/>
                  <a:ln w="25400">
                    <a:solidFill>
                      <a:srgbClr val="FAFD00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1157" name="AutoShape 21"/>
              <p:cNvSpPr>
                <a:spLocks noChangeArrowheads="1"/>
              </p:cNvSpPr>
              <p:nvPr/>
            </p:nvSpPr>
            <p:spPr bwMode="auto">
              <a:xfrm>
                <a:off x="2124" y="1248"/>
                <a:ext cx="228" cy="240"/>
              </a:xfrm>
              <a:prstGeom prst="star5">
                <a:avLst/>
              </a:prstGeom>
              <a:solidFill>
                <a:srgbClr val="0000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91158" name="Text Box 22"/>
            <p:cNvSpPr txBox="1">
              <a:spLocks noChangeArrowheads="1"/>
            </p:cNvSpPr>
            <p:nvPr/>
          </p:nvSpPr>
          <p:spPr bwMode="auto">
            <a:xfrm>
              <a:off x="204" y="924"/>
              <a:ext cx="2040" cy="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3200" b="1">
                  <a:solidFill>
                    <a:srgbClr val="FFFF00"/>
                  </a:solidFill>
                  <a:latin typeface="Times New Roman" charset="0"/>
                </a:rPr>
                <a:t>Cosmic Rays (radiation)</a:t>
              </a:r>
            </a:p>
          </p:txBody>
        </p:sp>
      </p:grpSp>
      <p:sp>
        <p:nvSpPr>
          <p:cNvPr id="91159" name="Oval 23"/>
          <p:cNvSpPr>
            <a:spLocks noChangeArrowheads="1"/>
          </p:cNvSpPr>
          <p:nvPr/>
        </p:nvSpPr>
        <p:spPr bwMode="auto">
          <a:xfrm>
            <a:off x="0" y="5657850"/>
            <a:ext cx="9182100" cy="1200150"/>
          </a:xfrm>
          <a:prstGeom prst="ellipse">
            <a:avLst/>
          </a:prstGeom>
          <a:solidFill>
            <a:srgbClr val="996600"/>
          </a:solidFill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1160" name="Rectangle 24"/>
          <p:cNvSpPr>
            <a:spLocks noChangeArrowheads="1"/>
          </p:cNvSpPr>
          <p:nvPr/>
        </p:nvSpPr>
        <p:spPr bwMode="auto">
          <a:xfrm>
            <a:off x="0" y="6286500"/>
            <a:ext cx="9182100" cy="571500"/>
          </a:xfrm>
          <a:prstGeom prst="rect">
            <a:avLst/>
          </a:prstGeom>
          <a:gradFill rotWithShape="0">
            <a:gsLst>
              <a:gs pos="0">
                <a:srgbClr val="996600"/>
              </a:gs>
              <a:gs pos="100000">
                <a:srgbClr val="996600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6" name="Group 25"/>
          <p:cNvGrpSpPr>
            <a:grpSpLocks/>
          </p:cNvGrpSpPr>
          <p:nvPr/>
        </p:nvGrpSpPr>
        <p:grpSpPr bwMode="auto">
          <a:xfrm flipH="1">
            <a:off x="7275513" y="5221288"/>
            <a:ext cx="1293812" cy="989012"/>
            <a:chOff x="371" y="4744"/>
            <a:chExt cx="815" cy="623"/>
          </a:xfrm>
        </p:grpSpPr>
        <p:sp>
          <p:nvSpPr>
            <p:cNvPr id="91162" name="Freeform 26"/>
            <p:cNvSpPr>
              <a:spLocks/>
            </p:cNvSpPr>
            <p:nvPr/>
          </p:nvSpPr>
          <p:spPr bwMode="auto">
            <a:xfrm>
              <a:off x="407" y="5214"/>
              <a:ext cx="42" cy="122"/>
            </a:xfrm>
            <a:custGeom>
              <a:avLst/>
              <a:gdLst/>
              <a:ahLst/>
              <a:cxnLst>
                <a:cxn ang="0">
                  <a:pos x="16" y="7"/>
                </a:cxn>
                <a:cxn ang="0">
                  <a:pos x="11" y="29"/>
                </a:cxn>
                <a:cxn ang="0">
                  <a:pos x="14" y="63"/>
                </a:cxn>
                <a:cxn ang="0">
                  <a:pos x="19" y="78"/>
                </a:cxn>
                <a:cxn ang="0">
                  <a:pos x="20" y="86"/>
                </a:cxn>
                <a:cxn ang="0">
                  <a:pos x="22" y="97"/>
                </a:cxn>
                <a:cxn ang="0">
                  <a:pos x="41" y="116"/>
                </a:cxn>
                <a:cxn ang="0">
                  <a:pos x="8" y="121"/>
                </a:cxn>
                <a:cxn ang="0">
                  <a:pos x="2" y="117"/>
                </a:cxn>
                <a:cxn ang="0">
                  <a:pos x="2" y="103"/>
                </a:cxn>
                <a:cxn ang="0">
                  <a:pos x="0" y="0"/>
                </a:cxn>
                <a:cxn ang="0">
                  <a:pos x="16" y="7"/>
                </a:cxn>
                <a:cxn ang="0">
                  <a:pos x="16" y="7"/>
                </a:cxn>
              </a:cxnLst>
              <a:rect l="0" t="0" r="r" b="b"/>
              <a:pathLst>
                <a:path w="42" h="122">
                  <a:moveTo>
                    <a:pt x="16" y="7"/>
                  </a:moveTo>
                  <a:lnTo>
                    <a:pt x="11" y="29"/>
                  </a:lnTo>
                  <a:lnTo>
                    <a:pt x="14" y="63"/>
                  </a:lnTo>
                  <a:lnTo>
                    <a:pt x="19" y="78"/>
                  </a:lnTo>
                  <a:lnTo>
                    <a:pt x="20" y="86"/>
                  </a:lnTo>
                  <a:lnTo>
                    <a:pt x="22" y="97"/>
                  </a:lnTo>
                  <a:lnTo>
                    <a:pt x="41" y="116"/>
                  </a:lnTo>
                  <a:lnTo>
                    <a:pt x="8" y="121"/>
                  </a:lnTo>
                  <a:lnTo>
                    <a:pt x="2" y="117"/>
                  </a:lnTo>
                  <a:lnTo>
                    <a:pt x="2" y="103"/>
                  </a:lnTo>
                  <a:lnTo>
                    <a:pt x="0" y="0"/>
                  </a:lnTo>
                  <a:lnTo>
                    <a:pt x="16" y="7"/>
                  </a:lnTo>
                  <a:lnTo>
                    <a:pt x="16" y="7"/>
                  </a:lnTo>
                </a:path>
              </a:pathLst>
            </a:custGeom>
            <a:solidFill>
              <a:srgbClr val="FAB8A6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163" name="Freeform 27"/>
            <p:cNvSpPr>
              <a:spLocks/>
            </p:cNvSpPr>
            <p:nvPr/>
          </p:nvSpPr>
          <p:spPr bwMode="auto">
            <a:xfrm>
              <a:off x="463" y="5221"/>
              <a:ext cx="52" cy="136"/>
            </a:xfrm>
            <a:custGeom>
              <a:avLst/>
              <a:gdLst/>
              <a:ahLst/>
              <a:cxnLst>
                <a:cxn ang="0">
                  <a:pos x="0" y="20"/>
                </a:cxn>
                <a:cxn ang="0">
                  <a:pos x="1" y="117"/>
                </a:cxn>
                <a:cxn ang="0">
                  <a:pos x="8" y="122"/>
                </a:cxn>
                <a:cxn ang="0">
                  <a:pos x="18" y="135"/>
                </a:cxn>
                <a:cxn ang="0">
                  <a:pos x="35" y="129"/>
                </a:cxn>
                <a:cxn ang="0">
                  <a:pos x="51" y="121"/>
                </a:cxn>
                <a:cxn ang="0">
                  <a:pos x="38" y="111"/>
                </a:cxn>
                <a:cxn ang="0">
                  <a:pos x="28" y="99"/>
                </a:cxn>
                <a:cxn ang="0">
                  <a:pos x="25" y="82"/>
                </a:cxn>
                <a:cxn ang="0">
                  <a:pos x="16" y="48"/>
                </a:cxn>
                <a:cxn ang="0">
                  <a:pos x="7" y="15"/>
                </a:cxn>
                <a:cxn ang="0">
                  <a:pos x="3" y="0"/>
                </a:cxn>
                <a:cxn ang="0">
                  <a:pos x="0" y="20"/>
                </a:cxn>
                <a:cxn ang="0">
                  <a:pos x="0" y="20"/>
                </a:cxn>
              </a:cxnLst>
              <a:rect l="0" t="0" r="r" b="b"/>
              <a:pathLst>
                <a:path w="52" h="136">
                  <a:moveTo>
                    <a:pt x="0" y="20"/>
                  </a:moveTo>
                  <a:lnTo>
                    <a:pt x="1" y="117"/>
                  </a:lnTo>
                  <a:lnTo>
                    <a:pt x="8" y="122"/>
                  </a:lnTo>
                  <a:lnTo>
                    <a:pt x="18" y="135"/>
                  </a:lnTo>
                  <a:lnTo>
                    <a:pt x="35" y="129"/>
                  </a:lnTo>
                  <a:lnTo>
                    <a:pt x="51" y="121"/>
                  </a:lnTo>
                  <a:lnTo>
                    <a:pt x="38" y="111"/>
                  </a:lnTo>
                  <a:lnTo>
                    <a:pt x="28" y="99"/>
                  </a:lnTo>
                  <a:lnTo>
                    <a:pt x="25" y="82"/>
                  </a:lnTo>
                  <a:lnTo>
                    <a:pt x="16" y="48"/>
                  </a:lnTo>
                  <a:lnTo>
                    <a:pt x="7" y="15"/>
                  </a:lnTo>
                  <a:lnTo>
                    <a:pt x="3" y="0"/>
                  </a:lnTo>
                  <a:lnTo>
                    <a:pt x="0" y="20"/>
                  </a:lnTo>
                  <a:lnTo>
                    <a:pt x="0" y="20"/>
                  </a:lnTo>
                </a:path>
              </a:pathLst>
            </a:custGeom>
            <a:solidFill>
              <a:srgbClr val="FFEBD4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164" name="Freeform 28"/>
            <p:cNvSpPr>
              <a:spLocks/>
            </p:cNvSpPr>
            <p:nvPr/>
          </p:nvSpPr>
          <p:spPr bwMode="auto">
            <a:xfrm>
              <a:off x="432" y="5327"/>
              <a:ext cx="29" cy="18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18" y="4"/>
                </a:cxn>
                <a:cxn ang="0">
                  <a:pos x="28" y="17"/>
                </a:cxn>
                <a:cxn ang="0">
                  <a:pos x="1" y="16"/>
                </a:cxn>
                <a:cxn ang="0">
                  <a:pos x="0" y="2"/>
                </a:cxn>
                <a:cxn ang="0">
                  <a:pos x="10" y="0"/>
                </a:cxn>
                <a:cxn ang="0">
                  <a:pos x="10" y="0"/>
                </a:cxn>
              </a:cxnLst>
              <a:rect l="0" t="0" r="r" b="b"/>
              <a:pathLst>
                <a:path w="29" h="18">
                  <a:moveTo>
                    <a:pt x="10" y="0"/>
                  </a:moveTo>
                  <a:lnTo>
                    <a:pt x="18" y="4"/>
                  </a:lnTo>
                  <a:lnTo>
                    <a:pt x="28" y="17"/>
                  </a:lnTo>
                  <a:lnTo>
                    <a:pt x="1" y="16"/>
                  </a:lnTo>
                  <a:lnTo>
                    <a:pt x="0" y="2"/>
                  </a:lnTo>
                  <a:lnTo>
                    <a:pt x="10" y="0"/>
                  </a:lnTo>
                  <a:lnTo>
                    <a:pt x="10" y="0"/>
                  </a:lnTo>
                </a:path>
              </a:pathLst>
            </a:custGeom>
            <a:solidFill>
              <a:srgbClr val="78788F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165" name="Freeform 29"/>
            <p:cNvSpPr>
              <a:spLocks/>
            </p:cNvSpPr>
            <p:nvPr/>
          </p:nvSpPr>
          <p:spPr bwMode="auto">
            <a:xfrm>
              <a:off x="488" y="5343"/>
              <a:ext cx="40" cy="24"/>
            </a:xfrm>
            <a:custGeom>
              <a:avLst/>
              <a:gdLst/>
              <a:ahLst/>
              <a:cxnLst>
                <a:cxn ang="0">
                  <a:pos x="0" y="21"/>
                </a:cxn>
                <a:cxn ang="0">
                  <a:pos x="39" y="23"/>
                </a:cxn>
                <a:cxn ang="0">
                  <a:pos x="34" y="13"/>
                </a:cxn>
                <a:cxn ang="0">
                  <a:pos x="22" y="0"/>
                </a:cxn>
                <a:cxn ang="0">
                  <a:pos x="4" y="5"/>
                </a:cxn>
                <a:cxn ang="0">
                  <a:pos x="0" y="21"/>
                </a:cxn>
                <a:cxn ang="0">
                  <a:pos x="0" y="21"/>
                </a:cxn>
              </a:cxnLst>
              <a:rect l="0" t="0" r="r" b="b"/>
              <a:pathLst>
                <a:path w="40" h="24">
                  <a:moveTo>
                    <a:pt x="0" y="21"/>
                  </a:moveTo>
                  <a:lnTo>
                    <a:pt x="39" y="23"/>
                  </a:lnTo>
                  <a:lnTo>
                    <a:pt x="34" y="13"/>
                  </a:lnTo>
                  <a:lnTo>
                    <a:pt x="22" y="0"/>
                  </a:lnTo>
                  <a:lnTo>
                    <a:pt x="4" y="5"/>
                  </a:lnTo>
                  <a:lnTo>
                    <a:pt x="0" y="21"/>
                  </a:lnTo>
                  <a:lnTo>
                    <a:pt x="0" y="21"/>
                  </a:lnTo>
                </a:path>
              </a:pathLst>
            </a:custGeom>
            <a:solidFill>
              <a:srgbClr val="78788F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166" name="Freeform 30"/>
            <p:cNvSpPr>
              <a:spLocks/>
            </p:cNvSpPr>
            <p:nvPr/>
          </p:nvSpPr>
          <p:spPr bwMode="auto">
            <a:xfrm>
              <a:off x="857" y="5319"/>
              <a:ext cx="29" cy="18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11" y="17"/>
                </a:cxn>
                <a:cxn ang="0">
                  <a:pos x="28" y="15"/>
                </a:cxn>
                <a:cxn ang="0">
                  <a:pos x="28" y="11"/>
                </a:cxn>
                <a:cxn ang="0">
                  <a:pos x="15" y="0"/>
                </a:cxn>
                <a:cxn ang="0">
                  <a:pos x="0" y="3"/>
                </a:cxn>
                <a:cxn ang="0">
                  <a:pos x="0" y="8"/>
                </a:cxn>
                <a:cxn ang="0">
                  <a:pos x="0" y="8"/>
                </a:cxn>
              </a:cxnLst>
              <a:rect l="0" t="0" r="r" b="b"/>
              <a:pathLst>
                <a:path w="29" h="18">
                  <a:moveTo>
                    <a:pt x="0" y="8"/>
                  </a:moveTo>
                  <a:lnTo>
                    <a:pt x="11" y="17"/>
                  </a:lnTo>
                  <a:lnTo>
                    <a:pt x="28" y="15"/>
                  </a:lnTo>
                  <a:lnTo>
                    <a:pt x="28" y="11"/>
                  </a:lnTo>
                  <a:lnTo>
                    <a:pt x="15" y="0"/>
                  </a:lnTo>
                  <a:lnTo>
                    <a:pt x="0" y="3"/>
                  </a:lnTo>
                  <a:lnTo>
                    <a:pt x="0" y="8"/>
                  </a:lnTo>
                  <a:lnTo>
                    <a:pt x="0" y="8"/>
                  </a:lnTo>
                </a:path>
              </a:pathLst>
            </a:custGeom>
            <a:solidFill>
              <a:srgbClr val="78788F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167" name="Freeform 31"/>
            <p:cNvSpPr>
              <a:spLocks/>
            </p:cNvSpPr>
            <p:nvPr/>
          </p:nvSpPr>
          <p:spPr bwMode="auto">
            <a:xfrm>
              <a:off x="804" y="5216"/>
              <a:ext cx="17" cy="77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1" y="76"/>
                </a:cxn>
                <a:cxn ang="0">
                  <a:pos x="0" y="48"/>
                </a:cxn>
                <a:cxn ang="0">
                  <a:pos x="4" y="0"/>
                </a:cxn>
                <a:cxn ang="0">
                  <a:pos x="16" y="0"/>
                </a:cxn>
                <a:cxn ang="0">
                  <a:pos x="16" y="0"/>
                </a:cxn>
              </a:cxnLst>
              <a:rect l="0" t="0" r="r" b="b"/>
              <a:pathLst>
                <a:path w="17" h="77">
                  <a:moveTo>
                    <a:pt x="16" y="0"/>
                  </a:moveTo>
                  <a:lnTo>
                    <a:pt x="11" y="76"/>
                  </a:lnTo>
                  <a:lnTo>
                    <a:pt x="0" y="48"/>
                  </a:lnTo>
                  <a:lnTo>
                    <a:pt x="4" y="0"/>
                  </a:lnTo>
                  <a:lnTo>
                    <a:pt x="16" y="0"/>
                  </a:lnTo>
                  <a:lnTo>
                    <a:pt x="16" y="0"/>
                  </a:lnTo>
                </a:path>
              </a:pathLst>
            </a:custGeom>
            <a:solidFill>
              <a:srgbClr val="FAB8A6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168" name="Freeform 32"/>
            <p:cNvSpPr>
              <a:spLocks/>
            </p:cNvSpPr>
            <p:nvPr/>
          </p:nvSpPr>
          <p:spPr bwMode="auto">
            <a:xfrm>
              <a:off x="831" y="5149"/>
              <a:ext cx="39" cy="184"/>
            </a:xfrm>
            <a:custGeom>
              <a:avLst/>
              <a:gdLst/>
              <a:ahLst/>
              <a:cxnLst>
                <a:cxn ang="0">
                  <a:pos x="8" y="39"/>
                </a:cxn>
                <a:cxn ang="0">
                  <a:pos x="6" y="92"/>
                </a:cxn>
                <a:cxn ang="0">
                  <a:pos x="0" y="122"/>
                </a:cxn>
                <a:cxn ang="0">
                  <a:pos x="1" y="154"/>
                </a:cxn>
                <a:cxn ang="0">
                  <a:pos x="1" y="163"/>
                </a:cxn>
                <a:cxn ang="0">
                  <a:pos x="8" y="163"/>
                </a:cxn>
                <a:cxn ang="0">
                  <a:pos x="20" y="183"/>
                </a:cxn>
                <a:cxn ang="0">
                  <a:pos x="38" y="168"/>
                </a:cxn>
                <a:cxn ang="0">
                  <a:pos x="30" y="159"/>
                </a:cxn>
                <a:cxn ang="0">
                  <a:pos x="23" y="97"/>
                </a:cxn>
                <a:cxn ang="0">
                  <a:pos x="34" y="65"/>
                </a:cxn>
                <a:cxn ang="0">
                  <a:pos x="20" y="0"/>
                </a:cxn>
                <a:cxn ang="0">
                  <a:pos x="7" y="33"/>
                </a:cxn>
                <a:cxn ang="0">
                  <a:pos x="8" y="39"/>
                </a:cxn>
                <a:cxn ang="0">
                  <a:pos x="8" y="39"/>
                </a:cxn>
              </a:cxnLst>
              <a:rect l="0" t="0" r="r" b="b"/>
              <a:pathLst>
                <a:path w="39" h="184">
                  <a:moveTo>
                    <a:pt x="8" y="39"/>
                  </a:moveTo>
                  <a:lnTo>
                    <a:pt x="6" y="92"/>
                  </a:lnTo>
                  <a:lnTo>
                    <a:pt x="0" y="122"/>
                  </a:lnTo>
                  <a:lnTo>
                    <a:pt x="1" y="154"/>
                  </a:lnTo>
                  <a:lnTo>
                    <a:pt x="1" y="163"/>
                  </a:lnTo>
                  <a:lnTo>
                    <a:pt x="8" y="163"/>
                  </a:lnTo>
                  <a:lnTo>
                    <a:pt x="20" y="183"/>
                  </a:lnTo>
                  <a:lnTo>
                    <a:pt x="38" y="168"/>
                  </a:lnTo>
                  <a:lnTo>
                    <a:pt x="30" y="159"/>
                  </a:lnTo>
                  <a:lnTo>
                    <a:pt x="23" y="97"/>
                  </a:lnTo>
                  <a:lnTo>
                    <a:pt x="34" y="65"/>
                  </a:lnTo>
                  <a:lnTo>
                    <a:pt x="20" y="0"/>
                  </a:lnTo>
                  <a:lnTo>
                    <a:pt x="7" y="33"/>
                  </a:lnTo>
                  <a:lnTo>
                    <a:pt x="8" y="39"/>
                  </a:lnTo>
                  <a:lnTo>
                    <a:pt x="8" y="39"/>
                  </a:lnTo>
                </a:path>
              </a:pathLst>
            </a:custGeom>
            <a:solidFill>
              <a:srgbClr val="FEF7F6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169" name="Freeform 33"/>
            <p:cNvSpPr>
              <a:spLocks/>
            </p:cNvSpPr>
            <p:nvPr/>
          </p:nvSpPr>
          <p:spPr bwMode="auto">
            <a:xfrm>
              <a:off x="816" y="5119"/>
              <a:ext cx="27" cy="85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6" y="84"/>
                </a:cxn>
                <a:cxn ang="0">
                  <a:pos x="22" y="61"/>
                </a:cxn>
                <a:cxn ang="0">
                  <a:pos x="26" y="0"/>
                </a:cxn>
                <a:cxn ang="0">
                  <a:pos x="0" y="11"/>
                </a:cxn>
                <a:cxn ang="0">
                  <a:pos x="0" y="11"/>
                </a:cxn>
              </a:cxnLst>
              <a:rect l="0" t="0" r="r" b="b"/>
              <a:pathLst>
                <a:path w="27" h="85">
                  <a:moveTo>
                    <a:pt x="0" y="11"/>
                  </a:moveTo>
                  <a:lnTo>
                    <a:pt x="6" y="84"/>
                  </a:lnTo>
                  <a:lnTo>
                    <a:pt x="22" y="61"/>
                  </a:lnTo>
                  <a:lnTo>
                    <a:pt x="26" y="0"/>
                  </a:lnTo>
                  <a:lnTo>
                    <a:pt x="0" y="11"/>
                  </a:lnTo>
                  <a:lnTo>
                    <a:pt x="0" y="11"/>
                  </a:lnTo>
                </a:path>
              </a:pathLst>
            </a:custGeom>
            <a:solidFill>
              <a:srgbClr val="F58578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170" name="Freeform 34"/>
            <p:cNvSpPr>
              <a:spLocks/>
            </p:cNvSpPr>
            <p:nvPr/>
          </p:nvSpPr>
          <p:spPr bwMode="auto">
            <a:xfrm>
              <a:off x="414" y="4892"/>
              <a:ext cx="194" cy="452"/>
            </a:xfrm>
            <a:custGeom>
              <a:avLst/>
              <a:gdLst/>
              <a:ahLst/>
              <a:cxnLst>
                <a:cxn ang="0">
                  <a:pos x="61" y="329"/>
                </a:cxn>
                <a:cxn ang="0">
                  <a:pos x="104" y="254"/>
                </a:cxn>
                <a:cxn ang="0">
                  <a:pos x="116" y="218"/>
                </a:cxn>
                <a:cxn ang="0">
                  <a:pos x="165" y="167"/>
                </a:cxn>
                <a:cxn ang="0">
                  <a:pos x="193" y="88"/>
                </a:cxn>
                <a:cxn ang="0">
                  <a:pos x="152" y="0"/>
                </a:cxn>
                <a:cxn ang="0">
                  <a:pos x="44" y="4"/>
                </a:cxn>
                <a:cxn ang="0">
                  <a:pos x="0" y="43"/>
                </a:cxn>
                <a:cxn ang="0">
                  <a:pos x="48" y="150"/>
                </a:cxn>
                <a:cxn ang="0">
                  <a:pos x="41" y="344"/>
                </a:cxn>
                <a:cxn ang="0">
                  <a:pos x="46" y="416"/>
                </a:cxn>
                <a:cxn ang="0">
                  <a:pos x="52" y="451"/>
                </a:cxn>
                <a:cxn ang="0">
                  <a:pos x="61" y="329"/>
                </a:cxn>
                <a:cxn ang="0">
                  <a:pos x="61" y="329"/>
                </a:cxn>
              </a:cxnLst>
              <a:rect l="0" t="0" r="r" b="b"/>
              <a:pathLst>
                <a:path w="194" h="452">
                  <a:moveTo>
                    <a:pt x="61" y="329"/>
                  </a:moveTo>
                  <a:lnTo>
                    <a:pt x="104" y="254"/>
                  </a:lnTo>
                  <a:lnTo>
                    <a:pt x="116" y="218"/>
                  </a:lnTo>
                  <a:lnTo>
                    <a:pt x="165" y="167"/>
                  </a:lnTo>
                  <a:lnTo>
                    <a:pt x="193" y="88"/>
                  </a:lnTo>
                  <a:lnTo>
                    <a:pt x="152" y="0"/>
                  </a:lnTo>
                  <a:lnTo>
                    <a:pt x="44" y="4"/>
                  </a:lnTo>
                  <a:lnTo>
                    <a:pt x="0" y="43"/>
                  </a:lnTo>
                  <a:lnTo>
                    <a:pt x="48" y="150"/>
                  </a:lnTo>
                  <a:lnTo>
                    <a:pt x="41" y="344"/>
                  </a:lnTo>
                  <a:lnTo>
                    <a:pt x="46" y="416"/>
                  </a:lnTo>
                  <a:lnTo>
                    <a:pt x="52" y="451"/>
                  </a:lnTo>
                  <a:lnTo>
                    <a:pt x="61" y="329"/>
                  </a:lnTo>
                  <a:lnTo>
                    <a:pt x="61" y="329"/>
                  </a:lnTo>
                </a:path>
              </a:pathLst>
            </a:custGeom>
            <a:solidFill>
              <a:srgbClr val="F58578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171" name="Freeform 35"/>
            <p:cNvSpPr>
              <a:spLocks/>
            </p:cNvSpPr>
            <p:nvPr/>
          </p:nvSpPr>
          <p:spPr bwMode="auto">
            <a:xfrm>
              <a:off x="786" y="4932"/>
              <a:ext cx="119" cy="155"/>
            </a:xfrm>
            <a:custGeom>
              <a:avLst/>
              <a:gdLst/>
              <a:ahLst/>
              <a:cxnLst>
                <a:cxn ang="0">
                  <a:pos x="80" y="0"/>
                </a:cxn>
                <a:cxn ang="0">
                  <a:pos x="118" y="73"/>
                </a:cxn>
                <a:cxn ang="0">
                  <a:pos x="88" y="111"/>
                </a:cxn>
                <a:cxn ang="0">
                  <a:pos x="80" y="98"/>
                </a:cxn>
                <a:cxn ang="0">
                  <a:pos x="66" y="107"/>
                </a:cxn>
                <a:cxn ang="0">
                  <a:pos x="0" y="154"/>
                </a:cxn>
                <a:cxn ang="0">
                  <a:pos x="20" y="127"/>
                </a:cxn>
                <a:cxn ang="0">
                  <a:pos x="45" y="15"/>
                </a:cxn>
                <a:cxn ang="0">
                  <a:pos x="80" y="0"/>
                </a:cxn>
                <a:cxn ang="0">
                  <a:pos x="80" y="0"/>
                </a:cxn>
              </a:cxnLst>
              <a:rect l="0" t="0" r="r" b="b"/>
              <a:pathLst>
                <a:path w="119" h="155">
                  <a:moveTo>
                    <a:pt x="80" y="0"/>
                  </a:moveTo>
                  <a:lnTo>
                    <a:pt x="118" y="73"/>
                  </a:lnTo>
                  <a:lnTo>
                    <a:pt x="88" y="111"/>
                  </a:lnTo>
                  <a:lnTo>
                    <a:pt x="80" y="98"/>
                  </a:lnTo>
                  <a:lnTo>
                    <a:pt x="66" y="107"/>
                  </a:lnTo>
                  <a:lnTo>
                    <a:pt x="0" y="154"/>
                  </a:lnTo>
                  <a:lnTo>
                    <a:pt x="20" y="127"/>
                  </a:lnTo>
                  <a:lnTo>
                    <a:pt x="45" y="15"/>
                  </a:lnTo>
                  <a:lnTo>
                    <a:pt x="80" y="0"/>
                  </a:lnTo>
                  <a:lnTo>
                    <a:pt x="80" y="0"/>
                  </a:lnTo>
                </a:path>
              </a:pathLst>
            </a:custGeom>
            <a:solidFill>
              <a:srgbClr val="F58578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172" name="Freeform 36"/>
            <p:cNvSpPr>
              <a:spLocks/>
            </p:cNvSpPr>
            <p:nvPr/>
          </p:nvSpPr>
          <p:spPr bwMode="auto">
            <a:xfrm>
              <a:off x="899" y="4910"/>
              <a:ext cx="128" cy="149"/>
            </a:xfrm>
            <a:custGeom>
              <a:avLst/>
              <a:gdLst/>
              <a:ahLst/>
              <a:cxnLst>
                <a:cxn ang="0">
                  <a:pos x="127" y="45"/>
                </a:cxn>
                <a:cxn ang="0">
                  <a:pos x="68" y="99"/>
                </a:cxn>
                <a:cxn ang="0">
                  <a:pos x="34" y="148"/>
                </a:cxn>
                <a:cxn ang="0">
                  <a:pos x="0" y="6"/>
                </a:cxn>
                <a:cxn ang="0">
                  <a:pos x="22" y="0"/>
                </a:cxn>
                <a:cxn ang="0">
                  <a:pos x="107" y="2"/>
                </a:cxn>
                <a:cxn ang="0">
                  <a:pos x="127" y="45"/>
                </a:cxn>
                <a:cxn ang="0">
                  <a:pos x="127" y="45"/>
                </a:cxn>
              </a:cxnLst>
              <a:rect l="0" t="0" r="r" b="b"/>
              <a:pathLst>
                <a:path w="128" h="149">
                  <a:moveTo>
                    <a:pt x="127" y="45"/>
                  </a:moveTo>
                  <a:lnTo>
                    <a:pt x="68" y="99"/>
                  </a:lnTo>
                  <a:lnTo>
                    <a:pt x="34" y="148"/>
                  </a:lnTo>
                  <a:lnTo>
                    <a:pt x="0" y="6"/>
                  </a:lnTo>
                  <a:lnTo>
                    <a:pt x="22" y="0"/>
                  </a:lnTo>
                  <a:lnTo>
                    <a:pt x="107" y="2"/>
                  </a:lnTo>
                  <a:lnTo>
                    <a:pt x="127" y="45"/>
                  </a:lnTo>
                  <a:lnTo>
                    <a:pt x="127" y="45"/>
                  </a:lnTo>
                </a:path>
              </a:pathLst>
            </a:custGeom>
            <a:solidFill>
              <a:srgbClr val="F58578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173" name="Freeform 37"/>
            <p:cNvSpPr>
              <a:spLocks/>
            </p:cNvSpPr>
            <p:nvPr/>
          </p:nvSpPr>
          <p:spPr bwMode="auto">
            <a:xfrm>
              <a:off x="569" y="4846"/>
              <a:ext cx="507" cy="250"/>
            </a:xfrm>
            <a:custGeom>
              <a:avLst/>
              <a:gdLst/>
              <a:ahLst/>
              <a:cxnLst>
                <a:cxn ang="0">
                  <a:pos x="477" y="26"/>
                </a:cxn>
                <a:cxn ang="0">
                  <a:pos x="483" y="65"/>
                </a:cxn>
                <a:cxn ang="0">
                  <a:pos x="506" y="96"/>
                </a:cxn>
                <a:cxn ang="0">
                  <a:pos x="491" y="102"/>
                </a:cxn>
                <a:cxn ang="0">
                  <a:pos x="461" y="105"/>
                </a:cxn>
                <a:cxn ang="0">
                  <a:pos x="442" y="81"/>
                </a:cxn>
                <a:cxn ang="0">
                  <a:pos x="443" y="99"/>
                </a:cxn>
                <a:cxn ang="0">
                  <a:pos x="429" y="78"/>
                </a:cxn>
                <a:cxn ang="0">
                  <a:pos x="424" y="92"/>
                </a:cxn>
                <a:cxn ang="0">
                  <a:pos x="416" y="80"/>
                </a:cxn>
                <a:cxn ang="0">
                  <a:pos x="414" y="123"/>
                </a:cxn>
                <a:cxn ang="0">
                  <a:pos x="395" y="154"/>
                </a:cxn>
                <a:cxn ang="0">
                  <a:pos x="395" y="114"/>
                </a:cxn>
                <a:cxn ang="0">
                  <a:pos x="389" y="83"/>
                </a:cxn>
                <a:cxn ang="0">
                  <a:pos x="382" y="110"/>
                </a:cxn>
                <a:cxn ang="0">
                  <a:pos x="361" y="85"/>
                </a:cxn>
                <a:cxn ang="0">
                  <a:pos x="347" y="90"/>
                </a:cxn>
                <a:cxn ang="0">
                  <a:pos x="361" y="138"/>
                </a:cxn>
                <a:cxn ang="0">
                  <a:pos x="358" y="178"/>
                </a:cxn>
                <a:cxn ang="0">
                  <a:pos x="337" y="216"/>
                </a:cxn>
                <a:cxn ang="0">
                  <a:pos x="328" y="249"/>
                </a:cxn>
                <a:cxn ang="0">
                  <a:pos x="318" y="207"/>
                </a:cxn>
                <a:cxn ang="0">
                  <a:pos x="308" y="176"/>
                </a:cxn>
                <a:cxn ang="0">
                  <a:pos x="315" y="154"/>
                </a:cxn>
                <a:cxn ang="0">
                  <a:pos x="302" y="118"/>
                </a:cxn>
                <a:cxn ang="0">
                  <a:pos x="283" y="92"/>
                </a:cxn>
                <a:cxn ang="0">
                  <a:pos x="283" y="118"/>
                </a:cxn>
                <a:cxn ang="0">
                  <a:pos x="256" y="157"/>
                </a:cxn>
                <a:cxn ang="0">
                  <a:pos x="246" y="204"/>
                </a:cxn>
                <a:cxn ang="0">
                  <a:pos x="227" y="208"/>
                </a:cxn>
                <a:cxn ang="0">
                  <a:pos x="235" y="151"/>
                </a:cxn>
                <a:cxn ang="0">
                  <a:pos x="211" y="161"/>
                </a:cxn>
                <a:cxn ang="0">
                  <a:pos x="162" y="163"/>
                </a:cxn>
                <a:cxn ang="0">
                  <a:pos x="115" y="149"/>
                </a:cxn>
                <a:cxn ang="0">
                  <a:pos x="87" y="134"/>
                </a:cxn>
                <a:cxn ang="0">
                  <a:pos x="37" y="114"/>
                </a:cxn>
                <a:cxn ang="0">
                  <a:pos x="1" y="59"/>
                </a:cxn>
                <a:cxn ang="0">
                  <a:pos x="0" y="35"/>
                </a:cxn>
                <a:cxn ang="0">
                  <a:pos x="57" y="33"/>
                </a:cxn>
                <a:cxn ang="0">
                  <a:pos x="176" y="32"/>
                </a:cxn>
                <a:cxn ang="0">
                  <a:pos x="337" y="11"/>
                </a:cxn>
                <a:cxn ang="0">
                  <a:pos x="446" y="0"/>
                </a:cxn>
                <a:cxn ang="0">
                  <a:pos x="464" y="24"/>
                </a:cxn>
                <a:cxn ang="0">
                  <a:pos x="477" y="26"/>
                </a:cxn>
                <a:cxn ang="0">
                  <a:pos x="477" y="26"/>
                </a:cxn>
              </a:cxnLst>
              <a:rect l="0" t="0" r="r" b="b"/>
              <a:pathLst>
                <a:path w="507" h="250">
                  <a:moveTo>
                    <a:pt x="477" y="26"/>
                  </a:moveTo>
                  <a:lnTo>
                    <a:pt x="483" y="65"/>
                  </a:lnTo>
                  <a:lnTo>
                    <a:pt x="506" y="96"/>
                  </a:lnTo>
                  <a:lnTo>
                    <a:pt x="491" y="102"/>
                  </a:lnTo>
                  <a:lnTo>
                    <a:pt x="461" y="105"/>
                  </a:lnTo>
                  <a:lnTo>
                    <a:pt x="442" y="81"/>
                  </a:lnTo>
                  <a:lnTo>
                    <a:pt x="443" y="99"/>
                  </a:lnTo>
                  <a:lnTo>
                    <a:pt x="429" y="78"/>
                  </a:lnTo>
                  <a:lnTo>
                    <a:pt x="424" y="92"/>
                  </a:lnTo>
                  <a:lnTo>
                    <a:pt x="416" y="80"/>
                  </a:lnTo>
                  <a:lnTo>
                    <a:pt x="414" y="123"/>
                  </a:lnTo>
                  <a:lnTo>
                    <a:pt x="395" y="154"/>
                  </a:lnTo>
                  <a:lnTo>
                    <a:pt x="395" y="114"/>
                  </a:lnTo>
                  <a:lnTo>
                    <a:pt x="389" y="83"/>
                  </a:lnTo>
                  <a:lnTo>
                    <a:pt x="382" y="110"/>
                  </a:lnTo>
                  <a:lnTo>
                    <a:pt x="361" y="85"/>
                  </a:lnTo>
                  <a:lnTo>
                    <a:pt x="347" y="90"/>
                  </a:lnTo>
                  <a:lnTo>
                    <a:pt x="361" y="138"/>
                  </a:lnTo>
                  <a:lnTo>
                    <a:pt x="358" y="178"/>
                  </a:lnTo>
                  <a:lnTo>
                    <a:pt x="337" y="216"/>
                  </a:lnTo>
                  <a:lnTo>
                    <a:pt x="328" y="249"/>
                  </a:lnTo>
                  <a:lnTo>
                    <a:pt x="318" y="207"/>
                  </a:lnTo>
                  <a:lnTo>
                    <a:pt x="308" y="176"/>
                  </a:lnTo>
                  <a:lnTo>
                    <a:pt x="315" y="154"/>
                  </a:lnTo>
                  <a:lnTo>
                    <a:pt x="302" y="118"/>
                  </a:lnTo>
                  <a:lnTo>
                    <a:pt x="283" y="92"/>
                  </a:lnTo>
                  <a:lnTo>
                    <a:pt x="283" y="118"/>
                  </a:lnTo>
                  <a:lnTo>
                    <a:pt x="256" y="157"/>
                  </a:lnTo>
                  <a:lnTo>
                    <a:pt x="246" y="204"/>
                  </a:lnTo>
                  <a:lnTo>
                    <a:pt x="227" y="208"/>
                  </a:lnTo>
                  <a:lnTo>
                    <a:pt x="235" y="151"/>
                  </a:lnTo>
                  <a:lnTo>
                    <a:pt x="211" y="161"/>
                  </a:lnTo>
                  <a:lnTo>
                    <a:pt x="162" y="163"/>
                  </a:lnTo>
                  <a:lnTo>
                    <a:pt x="115" y="149"/>
                  </a:lnTo>
                  <a:lnTo>
                    <a:pt x="87" y="134"/>
                  </a:lnTo>
                  <a:lnTo>
                    <a:pt x="37" y="114"/>
                  </a:lnTo>
                  <a:lnTo>
                    <a:pt x="1" y="59"/>
                  </a:lnTo>
                  <a:lnTo>
                    <a:pt x="0" y="35"/>
                  </a:lnTo>
                  <a:lnTo>
                    <a:pt x="57" y="33"/>
                  </a:lnTo>
                  <a:lnTo>
                    <a:pt x="176" y="32"/>
                  </a:lnTo>
                  <a:lnTo>
                    <a:pt x="337" y="11"/>
                  </a:lnTo>
                  <a:lnTo>
                    <a:pt x="446" y="0"/>
                  </a:lnTo>
                  <a:lnTo>
                    <a:pt x="464" y="24"/>
                  </a:lnTo>
                  <a:lnTo>
                    <a:pt x="477" y="26"/>
                  </a:lnTo>
                  <a:lnTo>
                    <a:pt x="477" y="26"/>
                  </a:lnTo>
                </a:path>
              </a:pathLst>
            </a:custGeom>
            <a:solidFill>
              <a:srgbClr val="C46B61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174" name="Freeform 38"/>
            <p:cNvSpPr>
              <a:spLocks/>
            </p:cNvSpPr>
            <p:nvPr/>
          </p:nvSpPr>
          <p:spPr bwMode="auto">
            <a:xfrm>
              <a:off x="595" y="4947"/>
              <a:ext cx="223" cy="173"/>
            </a:xfrm>
            <a:custGeom>
              <a:avLst/>
              <a:gdLst/>
              <a:ahLst/>
              <a:cxnLst>
                <a:cxn ang="0">
                  <a:pos x="222" y="27"/>
                </a:cxn>
                <a:cxn ang="0">
                  <a:pos x="204" y="124"/>
                </a:cxn>
                <a:cxn ang="0">
                  <a:pos x="194" y="132"/>
                </a:cxn>
                <a:cxn ang="0">
                  <a:pos x="184" y="140"/>
                </a:cxn>
                <a:cxn ang="0">
                  <a:pos x="172" y="149"/>
                </a:cxn>
                <a:cxn ang="0">
                  <a:pos x="160" y="158"/>
                </a:cxn>
                <a:cxn ang="0">
                  <a:pos x="148" y="165"/>
                </a:cxn>
                <a:cxn ang="0">
                  <a:pos x="135" y="172"/>
                </a:cxn>
                <a:cxn ang="0">
                  <a:pos x="112" y="151"/>
                </a:cxn>
                <a:cxn ang="0">
                  <a:pos x="92" y="131"/>
                </a:cxn>
                <a:cxn ang="0">
                  <a:pos x="69" y="108"/>
                </a:cxn>
                <a:cxn ang="0">
                  <a:pos x="47" y="85"/>
                </a:cxn>
                <a:cxn ang="0">
                  <a:pos x="27" y="66"/>
                </a:cxn>
                <a:cxn ang="0">
                  <a:pos x="9" y="46"/>
                </a:cxn>
                <a:cxn ang="0">
                  <a:pos x="0" y="0"/>
                </a:cxn>
                <a:cxn ang="0">
                  <a:pos x="141" y="44"/>
                </a:cxn>
                <a:cxn ang="0">
                  <a:pos x="222" y="27"/>
                </a:cxn>
                <a:cxn ang="0">
                  <a:pos x="222" y="27"/>
                </a:cxn>
              </a:cxnLst>
              <a:rect l="0" t="0" r="r" b="b"/>
              <a:pathLst>
                <a:path w="223" h="173">
                  <a:moveTo>
                    <a:pt x="222" y="27"/>
                  </a:moveTo>
                  <a:lnTo>
                    <a:pt x="204" y="124"/>
                  </a:lnTo>
                  <a:lnTo>
                    <a:pt x="194" y="132"/>
                  </a:lnTo>
                  <a:lnTo>
                    <a:pt x="184" y="140"/>
                  </a:lnTo>
                  <a:lnTo>
                    <a:pt x="172" y="149"/>
                  </a:lnTo>
                  <a:lnTo>
                    <a:pt x="160" y="158"/>
                  </a:lnTo>
                  <a:lnTo>
                    <a:pt x="148" y="165"/>
                  </a:lnTo>
                  <a:lnTo>
                    <a:pt x="135" y="172"/>
                  </a:lnTo>
                  <a:lnTo>
                    <a:pt x="112" y="151"/>
                  </a:lnTo>
                  <a:lnTo>
                    <a:pt x="92" y="131"/>
                  </a:lnTo>
                  <a:lnTo>
                    <a:pt x="69" y="108"/>
                  </a:lnTo>
                  <a:lnTo>
                    <a:pt x="47" y="85"/>
                  </a:lnTo>
                  <a:lnTo>
                    <a:pt x="27" y="66"/>
                  </a:lnTo>
                  <a:lnTo>
                    <a:pt x="9" y="46"/>
                  </a:lnTo>
                  <a:lnTo>
                    <a:pt x="0" y="0"/>
                  </a:lnTo>
                  <a:lnTo>
                    <a:pt x="141" y="44"/>
                  </a:lnTo>
                  <a:lnTo>
                    <a:pt x="222" y="27"/>
                  </a:lnTo>
                  <a:lnTo>
                    <a:pt x="222" y="27"/>
                  </a:lnTo>
                </a:path>
              </a:pathLst>
            </a:custGeom>
            <a:solidFill>
              <a:srgbClr val="F58578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175" name="Freeform 39"/>
            <p:cNvSpPr>
              <a:spLocks/>
            </p:cNvSpPr>
            <p:nvPr/>
          </p:nvSpPr>
          <p:spPr bwMode="auto">
            <a:xfrm>
              <a:off x="591" y="4914"/>
              <a:ext cx="244" cy="110"/>
            </a:xfrm>
            <a:custGeom>
              <a:avLst/>
              <a:gdLst/>
              <a:ahLst/>
              <a:cxnLst>
                <a:cxn ang="0">
                  <a:pos x="243" y="47"/>
                </a:cxn>
                <a:cxn ang="0">
                  <a:pos x="222" y="85"/>
                </a:cxn>
                <a:cxn ang="0">
                  <a:pos x="182" y="109"/>
                </a:cxn>
                <a:cxn ang="0">
                  <a:pos x="117" y="97"/>
                </a:cxn>
                <a:cxn ang="0">
                  <a:pos x="40" y="59"/>
                </a:cxn>
                <a:cxn ang="0">
                  <a:pos x="0" y="26"/>
                </a:cxn>
                <a:cxn ang="0">
                  <a:pos x="15" y="0"/>
                </a:cxn>
                <a:cxn ang="0">
                  <a:pos x="51" y="25"/>
                </a:cxn>
                <a:cxn ang="0">
                  <a:pos x="83" y="20"/>
                </a:cxn>
                <a:cxn ang="0">
                  <a:pos x="87" y="48"/>
                </a:cxn>
                <a:cxn ang="0">
                  <a:pos x="126" y="28"/>
                </a:cxn>
                <a:cxn ang="0">
                  <a:pos x="118" y="63"/>
                </a:cxn>
                <a:cxn ang="0">
                  <a:pos x="147" y="43"/>
                </a:cxn>
                <a:cxn ang="0">
                  <a:pos x="148" y="58"/>
                </a:cxn>
                <a:cxn ang="0">
                  <a:pos x="158" y="52"/>
                </a:cxn>
                <a:cxn ang="0">
                  <a:pos x="174" y="38"/>
                </a:cxn>
                <a:cxn ang="0">
                  <a:pos x="190" y="25"/>
                </a:cxn>
                <a:cxn ang="0">
                  <a:pos x="197" y="19"/>
                </a:cxn>
                <a:cxn ang="0">
                  <a:pos x="230" y="12"/>
                </a:cxn>
                <a:cxn ang="0">
                  <a:pos x="243" y="47"/>
                </a:cxn>
                <a:cxn ang="0">
                  <a:pos x="243" y="47"/>
                </a:cxn>
              </a:cxnLst>
              <a:rect l="0" t="0" r="r" b="b"/>
              <a:pathLst>
                <a:path w="244" h="110">
                  <a:moveTo>
                    <a:pt x="243" y="47"/>
                  </a:moveTo>
                  <a:lnTo>
                    <a:pt x="222" y="85"/>
                  </a:lnTo>
                  <a:lnTo>
                    <a:pt x="182" y="109"/>
                  </a:lnTo>
                  <a:lnTo>
                    <a:pt x="117" y="97"/>
                  </a:lnTo>
                  <a:lnTo>
                    <a:pt x="40" y="59"/>
                  </a:lnTo>
                  <a:lnTo>
                    <a:pt x="0" y="26"/>
                  </a:lnTo>
                  <a:lnTo>
                    <a:pt x="15" y="0"/>
                  </a:lnTo>
                  <a:lnTo>
                    <a:pt x="51" y="25"/>
                  </a:lnTo>
                  <a:lnTo>
                    <a:pt x="83" y="20"/>
                  </a:lnTo>
                  <a:lnTo>
                    <a:pt x="87" y="48"/>
                  </a:lnTo>
                  <a:lnTo>
                    <a:pt x="126" y="28"/>
                  </a:lnTo>
                  <a:lnTo>
                    <a:pt x="118" y="63"/>
                  </a:lnTo>
                  <a:lnTo>
                    <a:pt x="147" y="43"/>
                  </a:lnTo>
                  <a:lnTo>
                    <a:pt x="148" y="58"/>
                  </a:lnTo>
                  <a:lnTo>
                    <a:pt x="158" y="52"/>
                  </a:lnTo>
                  <a:lnTo>
                    <a:pt x="174" y="38"/>
                  </a:lnTo>
                  <a:lnTo>
                    <a:pt x="190" y="25"/>
                  </a:lnTo>
                  <a:lnTo>
                    <a:pt x="197" y="19"/>
                  </a:lnTo>
                  <a:lnTo>
                    <a:pt x="230" y="12"/>
                  </a:lnTo>
                  <a:lnTo>
                    <a:pt x="243" y="47"/>
                  </a:lnTo>
                  <a:lnTo>
                    <a:pt x="243" y="47"/>
                  </a:lnTo>
                </a:path>
              </a:pathLst>
            </a:custGeom>
            <a:solidFill>
              <a:srgbClr val="F58578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176" name="Freeform 40"/>
            <p:cNvSpPr>
              <a:spLocks/>
            </p:cNvSpPr>
            <p:nvPr/>
          </p:nvSpPr>
          <p:spPr bwMode="auto">
            <a:xfrm>
              <a:off x="787" y="5015"/>
              <a:ext cx="85" cy="119"/>
            </a:xfrm>
            <a:custGeom>
              <a:avLst/>
              <a:gdLst/>
              <a:ahLst/>
              <a:cxnLst>
                <a:cxn ang="0">
                  <a:pos x="63" y="118"/>
                </a:cxn>
                <a:cxn ang="0">
                  <a:pos x="0" y="105"/>
                </a:cxn>
                <a:cxn ang="0">
                  <a:pos x="16" y="43"/>
                </a:cxn>
                <a:cxn ang="0">
                  <a:pos x="74" y="0"/>
                </a:cxn>
                <a:cxn ang="0">
                  <a:pos x="84" y="75"/>
                </a:cxn>
                <a:cxn ang="0">
                  <a:pos x="63" y="118"/>
                </a:cxn>
                <a:cxn ang="0">
                  <a:pos x="63" y="118"/>
                </a:cxn>
              </a:cxnLst>
              <a:rect l="0" t="0" r="r" b="b"/>
              <a:pathLst>
                <a:path w="85" h="119">
                  <a:moveTo>
                    <a:pt x="63" y="118"/>
                  </a:moveTo>
                  <a:lnTo>
                    <a:pt x="0" y="105"/>
                  </a:lnTo>
                  <a:lnTo>
                    <a:pt x="16" y="43"/>
                  </a:lnTo>
                  <a:lnTo>
                    <a:pt x="74" y="0"/>
                  </a:lnTo>
                  <a:lnTo>
                    <a:pt x="84" y="75"/>
                  </a:lnTo>
                  <a:lnTo>
                    <a:pt x="63" y="118"/>
                  </a:lnTo>
                  <a:lnTo>
                    <a:pt x="63" y="118"/>
                  </a:lnTo>
                </a:path>
              </a:pathLst>
            </a:custGeom>
            <a:solidFill>
              <a:srgbClr val="7F3200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177" name="Freeform 41"/>
            <p:cNvSpPr>
              <a:spLocks/>
            </p:cNvSpPr>
            <p:nvPr/>
          </p:nvSpPr>
          <p:spPr bwMode="auto">
            <a:xfrm>
              <a:off x="893" y="5039"/>
              <a:ext cx="51" cy="80"/>
            </a:xfrm>
            <a:custGeom>
              <a:avLst/>
              <a:gdLst/>
              <a:ahLst/>
              <a:cxnLst>
                <a:cxn ang="0">
                  <a:pos x="50" y="0"/>
                </a:cxn>
                <a:cxn ang="0">
                  <a:pos x="24" y="65"/>
                </a:cxn>
                <a:cxn ang="0">
                  <a:pos x="0" y="79"/>
                </a:cxn>
                <a:cxn ang="0">
                  <a:pos x="2" y="9"/>
                </a:cxn>
                <a:cxn ang="0">
                  <a:pos x="50" y="0"/>
                </a:cxn>
                <a:cxn ang="0">
                  <a:pos x="50" y="0"/>
                </a:cxn>
              </a:cxnLst>
              <a:rect l="0" t="0" r="r" b="b"/>
              <a:pathLst>
                <a:path w="51" h="80">
                  <a:moveTo>
                    <a:pt x="50" y="0"/>
                  </a:moveTo>
                  <a:lnTo>
                    <a:pt x="24" y="65"/>
                  </a:lnTo>
                  <a:lnTo>
                    <a:pt x="0" y="79"/>
                  </a:lnTo>
                  <a:lnTo>
                    <a:pt x="2" y="9"/>
                  </a:lnTo>
                  <a:lnTo>
                    <a:pt x="50" y="0"/>
                  </a:lnTo>
                  <a:lnTo>
                    <a:pt x="50" y="0"/>
                  </a:lnTo>
                </a:path>
              </a:pathLst>
            </a:custGeom>
            <a:solidFill>
              <a:srgbClr val="C46B61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178" name="Freeform 42"/>
            <p:cNvSpPr>
              <a:spLocks/>
            </p:cNvSpPr>
            <p:nvPr/>
          </p:nvSpPr>
          <p:spPr bwMode="auto">
            <a:xfrm>
              <a:off x="1066" y="4754"/>
              <a:ext cx="47" cy="53"/>
            </a:xfrm>
            <a:custGeom>
              <a:avLst/>
              <a:gdLst/>
              <a:ahLst/>
              <a:cxnLst>
                <a:cxn ang="0">
                  <a:pos x="46" y="3"/>
                </a:cxn>
                <a:cxn ang="0">
                  <a:pos x="41" y="16"/>
                </a:cxn>
                <a:cxn ang="0">
                  <a:pos x="30" y="29"/>
                </a:cxn>
                <a:cxn ang="0">
                  <a:pos x="22" y="52"/>
                </a:cxn>
                <a:cxn ang="0">
                  <a:pos x="0" y="46"/>
                </a:cxn>
                <a:cxn ang="0">
                  <a:pos x="13" y="22"/>
                </a:cxn>
                <a:cxn ang="0">
                  <a:pos x="29" y="13"/>
                </a:cxn>
                <a:cxn ang="0">
                  <a:pos x="28" y="21"/>
                </a:cxn>
                <a:cxn ang="0">
                  <a:pos x="42" y="8"/>
                </a:cxn>
                <a:cxn ang="0">
                  <a:pos x="44" y="0"/>
                </a:cxn>
                <a:cxn ang="0">
                  <a:pos x="46" y="3"/>
                </a:cxn>
                <a:cxn ang="0">
                  <a:pos x="46" y="3"/>
                </a:cxn>
              </a:cxnLst>
              <a:rect l="0" t="0" r="r" b="b"/>
              <a:pathLst>
                <a:path w="47" h="53">
                  <a:moveTo>
                    <a:pt x="46" y="3"/>
                  </a:moveTo>
                  <a:lnTo>
                    <a:pt x="41" y="16"/>
                  </a:lnTo>
                  <a:lnTo>
                    <a:pt x="30" y="29"/>
                  </a:lnTo>
                  <a:lnTo>
                    <a:pt x="22" y="52"/>
                  </a:lnTo>
                  <a:lnTo>
                    <a:pt x="0" y="46"/>
                  </a:lnTo>
                  <a:lnTo>
                    <a:pt x="13" y="22"/>
                  </a:lnTo>
                  <a:lnTo>
                    <a:pt x="29" y="13"/>
                  </a:lnTo>
                  <a:lnTo>
                    <a:pt x="28" y="21"/>
                  </a:lnTo>
                  <a:lnTo>
                    <a:pt x="42" y="8"/>
                  </a:lnTo>
                  <a:lnTo>
                    <a:pt x="44" y="0"/>
                  </a:lnTo>
                  <a:lnTo>
                    <a:pt x="46" y="3"/>
                  </a:lnTo>
                  <a:lnTo>
                    <a:pt x="46" y="3"/>
                  </a:lnTo>
                </a:path>
              </a:pathLst>
            </a:custGeom>
            <a:solidFill>
              <a:srgbClr val="94524A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179" name="Freeform 43"/>
            <p:cNvSpPr>
              <a:spLocks/>
            </p:cNvSpPr>
            <p:nvPr/>
          </p:nvSpPr>
          <p:spPr bwMode="auto">
            <a:xfrm>
              <a:off x="1038" y="4806"/>
              <a:ext cx="99" cy="96"/>
            </a:xfrm>
            <a:custGeom>
              <a:avLst/>
              <a:gdLst/>
              <a:ahLst/>
              <a:cxnLst>
                <a:cxn ang="0">
                  <a:pos x="98" y="80"/>
                </a:cxn>
                <a:cxn ang="0">
                  <a:pos x="73" y="95"/>
                </a:cxn>
                <a:cxn ang="0">
                  <a:pos x="0" y="56"/>
                </a:cxn>
                <a:cxn ang="0">
                  <a:pos x="33" y="5"/>
                </a:cxn>
                <a:cxn ang="0">
                  <a:pos x="58" y="0"/>
                </a:cxn>
                <a:cxn ang="0">
                  <a:pos x="72" y="0"/>
                </a:cxn>
                <a:cxn ang="0">
                  <a:pos x="71" y="11"/>
                </a:cxn>
                <a:cxn ang="0">
                  <a:pos x="62" y="20"/>
                </a:cxn>
                <a:cxn ang="0">
                  <a:pos x="98" y="80"/>
                </a:cxn>
                <a:cxn ang="0">
                  <a:pos x="98" y="80"/>
                </a:cxn>
              </a:cxnLst>
              <a:rect l="0" t="0" r="r" b="b"/>
              <a:pathLst>
                <a:path w="99" h="96">
                  <a:moveTo>
                    <a:pt x="98" y="80"/>
                  </a:moveTo>
                  <a:lnTo>
                    <a:pt x="73" y="95"/>
                  </a:lnTo>
                  <a:lnTo>
                    <a:pt x="0" y="56"/>
                  </a:lnTo>
                  <a:lnTo>
                    <a:pt x="33" y="5"/>
                  </a:lnTo>
                  <a:lnTo>
                    <a:pt x="58" y="0"/>
                  </a:lnTo>
                  <a:lnTo>
                    <a:pt x="72" y="0"/>
                  </a:lnTo>
                  <a:lnTo>
                    <a:pt x="71" y="11"/>
                  </a:lnTo>
                  <a:lnTo>
                    <a:pt x="62" y="20"/>
                  </a:lnTo>
                  <a:lnTo>
                    <a:pt x="98" y="80"/>
                  </a:lnTo>
                  <a:lnTo>
                    <a:pt x="98" y="80"/>
                  </a:lnTo>
                </a:path>
              </a:pathLst>
            </a:custGeom>
            <a:solidFill>
              <a:srgbClr val="FAB8A6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180" name="Freeform 44"/>
            <p:cNvSpPr>
              <a:spLocks/>
            </p:cNvSpPr>
            <p:nvPr/>
          </p:nvSpPr>
          <p:spPr bwMode="auto">
            <a:xfrm>
              <a:off x="1119" y="4893"/>
              <a:ext cx="65" cy="47"/>
            </a:xfrm>
            <a:custGeom>
              <a:avLst/>
              <a:gdLst/>
              <a:ahLst/>
              <a:cxnLst>
                <a:cxn ang="0">
                  <a:pos x="51" y="46"/>
                </a:cxn>
                <a:cxn ang="0">
                  <a:pos x="63" y="27"/>
                </a:cxn>
                <a:cxn ang="0">
                  <a:pos x="64" y="15"/>
                </a:cxn>
                <a:cxn ang="0">
                  <a:pos x="52" y="7"/>
                </a:cxn>
                <a:cxn ang="0">
                  <a:pos x="42" y="0"/>
                </a:cxn>
                <a:cxn ang="0">
                  <a:pos x="35" y="13"/>
                </a:cxn>
                <a:cxn ang="0">
                  <a:pos x="0" y="15"/>
                </a:cxn>
                <a:cxn ang="0">
                  <a:pos x="11" y="43"/>
                </a:cxn>
                <a:cxn ang="0">
                  <a:pos x="51" y="46"/>
                </a:cxn>
                <a:cxn ang="0">
                  <a:pos x="51" y="46"/>
                </a:cxn>
              </a:cxnLst>
              <a:rect l="0" t="0" r="r" b="b"/>
              <a:pathLst>
                <a:path w="65" h="47">
                  <a:moveTo>
                    <a:pt x="51" y="46"/>
                  </a:moveTo>
                  <a:lnTo>
                    <a:pt x="63" y="27"/>
                  </a:lnTo>
                  <a:lnTo>
                    <a:pt x="64" y="15"/>
                  </a:lnTo>
                  <a:lnTo>
                    <a:pt x="52" y="7"/>
                  </a:lnTo>
                  <a:lnTo>
                    <a:pt x="42" y="0"/>
                  </a:lnTo>
                  <a:lnTo>
                    <a:pt x="35" y="13"/>
                  </a:lnTo>
                  <a:lnTo>
                    <a:pt x="0" y="15"/>
                  </a:lnTo>
                  <a:lnTo>
                    <a:pt x="11" y="43"/>
                  </a:lnTo>
                  <a:lnTo>
                    <a:pt x="51" y="46"/>
                  </a:lnTo>
                  <a:lnTo>
                    <a:pt x="51" y="46"/>
                  </a:lnTo>
                </a:path>
              </a:pathLst>
            </a:custGeom>
            <a:solidFill>
              <a:srgbClr val="FFB5B5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181" name="Freeform 45"/>
            <p:cNvSpPr>
              <a:spLocks/>
            </p:cNvSpPr>
            <p:nvPr/>
          </p:nvSpPr>
          <p:spPr bwMode="auto">
            <a:xfrm>
              <a:off x="391" y="4882"/>
              <a:ext cx="212" cy="458"/>
            </a:xfrm>
            <a:custGeom>
              <a:avLst/>
              <a:gdLst/>
              <a:ahLst/>
              <a:cxnLst>
                <a:cxn ang="0">
                  <a:pos x="211" y="52"/>
                </a:cxn>
                <a:cxn ang="0">
                  <a:pos x="208" y="40"/>
                </a:cxn>
                <a:cxn ang="0">
                  <a:pos x="199" y="27"/>
                </a:cxn>
                <a:cxn ang="0">
                  <a:pos x="190" y="17"/>
                </a:cxn>
                <a:cxn ang="0">
                  <a:pos x="184" y="13"/>
                </a:cxn>
                <a:cxn ang="0">
                  <a:pos x="162" y="8"/>
                </a:cxn>
                <a:cxn ang="0">
                  <a:pos x="144" y="3"/>
                </a:cxn>
                <a:cxn ang="0">
                  <a:pos x="58" y="9"/>
                </a:cxn>
                <a:cxn ang="0">
                  <a:pos x="33" y="0"/>
                </a:cxn>
                <a:cxn ang="0">
                  <a:pos x="11" y="15"/>
                </a:cxn>
                <a:cxn ang="0">
                  <a:pos x="5" y="38"/>
                </a:cxn>
                <a:cxn ang="0">
                  <a:pos x="0" y="66"/>
                </a:cxn>
                <a:cxn ang="0">
                  <a:pos x="4" y="80"/>
                </a:cxn>
                <a:cxn ang="0">
                  <a:pos x="13" y="105"/>
                </a:cxn>
                <a:cxn ang="0">
                  <a:pos x="26" y="144"/>
                </a:cxn>
                <a:cxn ang="0">
                  <a:pos x="28" y="203"/>
                </a:cxn>
                <a:cxn ang="0">
                  <a:pos x="33" y="256"/>
                </a:cxn>
                <a:cxn ang="0">
                  <a:pos x="7" y="284"/>
                </a:cxn>
                <a:cxn ang="0">
                  <a:pos x="14" y="334"/>
                </a:cxn>
                <a:cxn ang="0">
                  <a:pos x="0" y="340"/>
                </a:cxn>
                <a:cxn ang="0">
                  <a:pos x="7" y="426"/>
                </a:cxn>
                <a:cxn ang="0">
                  <a:pos x="7" y="442"/>
                </a:cxn>
                <a:cxn ang="0">
                  <a:pos x="17" y="443"/>
                </a:cxn>
                <a:cxn ang="0">
                  <a:pos x="28" y="457"/>
                </a:cxn>
                <a:cxn ang="0">
                  <a:pos x="24" y="440"/>
                </a:cxn>
                <a:cxn ang="0">
                  <a:pos x="24" y="417"/>
                </a:cxn>
                <a:cxn ang="0">
                  <a:pos x="18" y="392"/>
                </a:cxn>
                <a:cxn ang="0">
                  <a:pos x="35" y="317"/>
                </a:cxn>
                <a:cxn ang="0">
                  <a:pos x="45" y="315"/>
                </a:cxn>
                <a:cxn ang="0">
                  <a:pos x="62" y="285"/>
                </a:cxn>
                <a:cxn ang="0">
                  <a:pos x="45" y="324"/>
                </a:cxn>
                <a:cxn ang="0">
                  <a:pos x="51" y="360"/>
                </a:cxn>
                <a:cxn ang="0">
                  <a:pos x="62" y="404"/>
                </a:cxn>
                <a:cxn ang="0">
                  <a:pos x="68" y="430"/>
                </a:cxn>
                <a:cxn ang="0">
                  <a:pos x="71" y="434"/>
                </a:cxn>
                <a:cxn ang="0">
                  <a:pos x="75" y="356"/>
                </a:cxn>
                <a:cxn ang="0">
                  <a:pos x="72" y="336"/>
                </a:cxn>
                <a:cxn ang="0">
                  <a:pos x="76" y="298"/>
                </a:cxn>
                <a:cxn ang="0">
                  <a:pos x="91" y="258"/>
                </a:cxn>
                <a:cxn ang="0">
                  <a:pos x="111" y="225"/>
                </a:cxn>
                <a:cxn ang="0">
                  <a:pos x="125" y="203"/>
                </a:cxn>
                <a:cxn ang="0">
                  <a:pos x="100" y="291"/>
                </a:cxn>
                <a:cxn ang="0">
                  <a:pos x="148" y="202"/>
                </a:cxn>
                <a:cxn ang="0">
                  <a:pos x="169" y="157"/>
                </a:cxn>
                <a:cxn ang="0">
                  <a:pos x="170" y="144"/>
                </a:cxn>
                <a:cxn ang="0">
                  <a:pos x="145" y="113"/>
                </a:cxn>
                <a:cxn ang="0">
                  <a:pos x="105" y="66"/>
                </a:cxn>
                <a:cxn ang="0">
                  <a:pos x="77" y="59"/>
                </a:cxn>
                <a:cxn ang="0">
                  <a:pos x="74" y="51"/>
                </a:cxn>
                <a:cxn ang="0">
                  <a:pos x="62" y="47"/>
                </a:cxn>
                <a:cxn ang="0">
                  <a:pos x="85" y="40"/>
                </a:cxn>
                <a:cxn ang="0">
                  <a:pos x="135" y="46"/>
                </a:cxn>
                <a:cxn ang="0">
                  <a:pos x="108" y="28"/>
                </a:cxn>
                <a:cxn ang="0">
                  <a:pos x="160" y="37"/>
                </a:cxn>
                <a:cxn ang="0">
                  <a:pos x="181" y="65"/>
                </a:cxn>
                <a:cxn ang="0">
                  <a:pos x="211" y="52"/>
                </a:cxn>
                <a:cxn ang="0">
                  <a:pos x="211" y="52"/>
                </a:cxn>
              </a:cxnLst>
              <a:rect l="0" t="0" r="r" b="b"/>
              <a:pathLst>
                <a:path w="212" h="458">
                  <a:moveTo>
                    <a:pt x="211" y="52"/>
                  </a:moveTo>
                  <a:lnTo>
                    <a:pt x="208" y="40"/>
                  </a:lnTo>
                  <a:lnTo>
                    <a:pt x="199" y="27"/>
                  </a:lnTo>
                  <a:lnTo>
                    <a:pt x="190" y="17"/>
                  </a:lnTo>
                  <a:lnTo>
                    <a:pt x="184" y="13"/>
                  </a:lnTo>
                  <a:lnTo>
                    <a:pt x="162" y="8"/>
                  </a:lnTo>
                  <a:lnTo>
                    <a:pt x="144" y="3"/>
                  </a:lnTo>
                  <a:lnTo>
                    <a:pt x="58" y="9"/>
                  </a:lnTo>
                  <a:lnTo>
                    <a:pt x="33" y="0"/>
                  </a:lnTo>
                  <a:lnTo>
                    <a:pt x="11" y="15"/>
                  </a:lnTo>
                  <a:lnTo>
                    <a:pt x="5" y="38"/>
                  </a:lnTo>
                  <a:lnTo>
                    <a:pt x="0" y="66"/>
                  </a:lnTo>
                  <a:lnTo>
                    <a:pt x="4" y="80"/>
                  </a:lnTo>
                  <a:lnTo>
                    <a:pt x="13" y="105"/>
                  </a:lnTo>
                  <a:lnTo>
                    <a:pt x="26" y="144"/>
                  </a:lnTo>
                  <a:lnTo>
                    <a:pt x="28" y="203"/>
                  </a:lnTo>
                  <a:lnTo>
                    <a:pt x="33" y="256"/>
                  </a:lnTo>
                  <a:lnTo>
                    <a:pt x="7" y="284"/>
                  </a:lnTo>
                  <a:lnTo>
                    <a:pt x="14" y="334"/>
                  </a:lnTo>
                  <a:lnTo>
                    <a:pt x="0" y="340"/>
                  </a:lnTo>
                  <a:lnTo>
                    <a:pt x="7" y="426"/>
                  </a:lnTo>
                  <a:lnTo>
                    <a:pt x="7" y="442"/>
                  </a:lnTo>
                  <a:lnTo>
                    <a:pt x="17" y="443"/>
                  </a:lnTo>
                  <a:lnTo>
                    <a:pt x="28" y="457"/>
                  </a:lnTo>
                  <a:lnTo>
                    <a:pt x="24" y="440"/>
                  </a:lnTo>
                  <a:lnTo>
                    <a:pt x="24" y="417"/>
                  </a:lnTo>
                  <a:lnTo>
                    <a:pt x="18" y="392"/>
                  </a:lnTo>
                  <a:lnTo>
                    <a:pt x="35" y="317"/>
                  </a:lnTo>
                  <a:lnTo>
                    <a:pt x="45" y="315"/>
                  </a:lnTo>
                  <a:lnTo>
                    <a:pt x="62" y="285"/>
                  </a:lnTo>
                  <a:lnTo>
                    <a:pt x="45" y="324"/>
                  </a:lnTo>
                  <a:lnTo>
                    <a:pt x="51" y="360"/>
                  </a:lnTo>
                  <a:lnTo>
                    <a:pt x="62" y="404"/>
                  </a:lnTo>
                  <a:lnTo>
                    <a:pt x="68" y="430"/>
                  </a:lnTo>
                  <a:lnTo>
                    <a:pt x="71" y="434"/>
                  </a:lnTo>
                  <a:lnTo>
                    <a:pt x="75" y="356"/>
                  </a:lnTo>
                  <a:lnTo>
                    <a:pt x="72" y="336"/>
                  </a:lnTo>
                  <a:lnTo>
                    <a:pt x="76" y="298"/>
                  </a:lnTo>
                  <a:lnTo>
                    <a:pt x="91" y="258"/>
                  </a:lnTo>
                  <a:lnTo>
                    <a:pt x="111" y="225"/>
                  </a:lnTo>
                  <a:lnTo>
                    <a:pt x="125" y="203"/>
                  </a:lnTo>
                  <a:lnTo>
                    <a:pt x="100" y="291"/>
                  </a:lnTo>
                  <a:lnTo>
                    <a:pt x="148" y="202"/>
                  </a:lnTo>
                  <a:lnTo>
                    <a:pt x="169" y="157"/>
                  </a:lnTo>
                  <a:lnTo>
                    <a:pt x="170" y="144"/>
                  </a:lnTo>
                  <a:lnTo>
                    <a:pt x="145" y="113"/>
                  </a:lnTo>
                  <a:lnTo>
                    <a:pt x="105" y="66"/>
                  </a:lnTo>
                  <a:lnTo>
                    <a:pt x="77" y="59"/>
                  </a:lnTo>
                  <a:lnTo>
                    <a:pt x="74" y="51"/>
                  </a:lnTo>
                  <a:lnTo>
                    <a:pt x="62" y="47"/>
                  </a:lnTo>
                  <a:lnTo>
                    <a:pt x="85" y="40"/>
                  </a:lnTo>
                  <a:lnTo>
                    <a:pt x="135" y="46"/>
                  </a:lnTo>
                  <a:lnTo>
                    <a:pt x="108" y="28"/>
                  </a:lnTo>
                  <a:lnTo>
                    <a:pt x="160" y="37"/>
                  </a:lnTo>
                  <a:lnTo>
                    <a:pt x="181" y="65"/>
                  </a:lnTo>
                  <a:lnTo>
                    <a:pt x="211" y="52"/>
                  </a:lnTo>
                  <a:lnTo>
                    <a:pt x="211" y="52"/>
                  </a:lnTo>
                </a:path>
              </a:pathLst>
            </a:custGeom>
            <a:solidFill>
              <a:srgbClr val="94524A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182" name="Freeform 46"/>
            <p:cNvSpPr>
              <a:spLocks/>
            </p:cNvSpPr>
            <p:nvPr/>
          </p:nvSpPr>
          <p:spPr bwMode="auto">
            <a:xfrm>
              <a:off x="1044" y="4858"/>
              <a:ext cx="132" cy="86"/>
            </a:xfrm>
            <a:custGeom>
              <a:avLst/>
              <a:gdLst/>
              <a:ahLst/>
              <a:cxnLst>
                <a:cxn ang="0">
                  <a:pos x="54" y="19"/>
                </a:cxn>
                <a:cxn ang="0">
                  <a:pos x="62" y="28"/>
                </a:cxn>
                <a:cxn ang="0">
                  <a:pos x="70" y="33"/>
                </a:cxn>
                <a:cxn ang="0">
                  <a:pos x="79" y="37"/>
                </a:cxn>
                <a:cxn ang="0">
                  <a:pos x="76" y="24"/>
                </a:cxn>
                <a:cxn ang="0">
                  <a:pos x="72" y="9"/>
                </a:cxn>
                <a:cxn ang="0">
                  <a:pos x="77" y="0"/>
                </a:cxn>
                <a:cxn ang="0">
                  <a:pos x="102" y="26"/>
                </a:cxn>
                <a:cxn ang="0">
                  <a:pos x="112" y="47"/>
                </a:cxn>
                <a:cxn ang="0">
                  <a:pos x="108" y="55"/>
                </a:cxn>
                <a:cxn ang="0">
                  <a:pos x="103" y="55"/>
                </a:cxn>
                <a:cxn ang="0">
                  <a:pos x="94" y="53"/>
                </a:cxn>
                <a:cxn ang="0">
                  <a:pos x="90" y="60"/>
                </a:cxn>
                <a:cxn ang="0">
                  <a:pos x="95" y="71"/>
                </a:cxn>
                <a:cxn ang="0">
                  <a:pos x="103" y="75"/>
                </a:cxn>
                <a:cxn ang="0">
                  <a:pos x="115" y="75"/>
                </a:cxn>
                <a:cxn ang="0">
                  <a:pos x="131" y="77"/>
                </a:cxn>
                <a:cxn ang="0">
                  <a:pos x="120" y="85"/>
                </a:cxn>
                <a:cxn ang="0">
                  <a:pos x="101" y="82"/>
                </a:cxn>
                <a:cxn ang="0">
                  <a:pos x="65" y="76"/>
                </a:cxn>
                <a:cxn ang="0">
                  <a:pos x="24" y="69"/>
                </a:cxn>
                <a:cxn ang="0">
                  <a:pos x="0" y="40"/>
                </a:cxn>
                <a:cxn ang="0">
                  <a:pos x="0" y="5"/>
                </a:cxn>
                <a:cxn ang="0">
                  <a:pos x="35" y="10"/>
                </a:cxn>
                <a:cxn ang="0">
                  <a:pos x="54" y="19"/>
                </a:cxn>
                <a:cxn ang="0">
                  <a:pos x="54" y="19"/>
                </a:cxn>
              </a:cxnLst>
              <a:rect l="0" t="0" r="r" b="b"/>
              <a:pathLst>
                <a:path w="132" h="86">
                  <a:moveTo>
                    <a:pt x="54" y="19"/>
                  </a:moveTo>
                  <a:lnTo>
                    <a:pt x="62" y="28"/>
                  </a:lnTo>
                  <a:lnTo>
                    <a:pt x="70" y="33"/>
                  </a:lnTo>
                  <a:lnTo>
                    <a:pt x="79" y="37"/>
                  </a:lnTo>
                  <a:lnTo>
                    <a:pt x="76" y="24"/>
                  </a:lnTo>
                  <a:lnTo>
                    <a:pt x="72" y="9"/>
                  </a:lnTo>
                  <a:lnTo>
                    <a:pt x="77" y="0"/>
                  </a:lnTo>
                  <a:lnTo>
                    <a:pt x="102" y="26"/>
                  </a:lnTo>
                  <a:lnTo>
                    <a:pt x="112" y="47"/>
                  </a:lnTo>
                  <a:lnTo>
                    <a:pt x="108" y="55"/>
                  </a:lnTo>
                  <a:lnTo>
                    <a:pt x="103" y="55"/>
                  </a:lnTo>
                  <a:lnTo>
                    <a:pt x="94" y="53"/>
                  </a:lnTo>
                  <a:lnTo>
                    <a:pt x="90" y="60"/>
                  </a:lnTo>
                  <a:lnTo>
                    <a:pt x="95" y="71"/>
                  </a:lnTo>
                  <a:lnTo>
                    <a:pt x="103" y="75"/>
                  </a:lnTo>
                  <a:lnTo>
                    <a:pt x="115" y="75"/>
                  </a:lnTo>
                  <a:lnTo>
                    <a:pt x="131" y="77"/>
                  </a:lnTo>
                  <a:lnTo>
                    <a:pt x="120" y="85"/>
                  </a:lnTo>
                  <a:lnTo>
                    <a:pt x="101" y="82"/>
                  </a:lnTo>
                  <a:lnTo>
                    <a:pt x="65" y="76"/>
                  </a:lnTo>
                  <a:lnTo>
                    <a:pt x="24" y="69"/>
                  </a:lnTo>
                  <a:lnTo>
                    <a:pt x="0" y="40"/>
                  </a:lnTo>
                  <a:lnTo>
                    <a:pt x="0" y="5"/>
                  </a:lnTo>
                  <a:lnTo>
                    <a:pt x="35" y="10"/>
                  </a:lnTo>
                  <a:lnTo>
                    <a:pt x="54" y="19"/>
                  </a:lnTo>
                  <a:lnTo>
                    <a:pt x="54" y="19"/>
                  </a:lnTo>
                </a:path>
              </a:pathLst>
            </a:custGeom>
            <a:solidFill>
              <a:srgbClr val="C46B61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183" name="Freeform 47"/>
            <p:cNvSpPr>
              <a:spLocks/>
            </p:cNvSpPr>
            <p:nvPr/>
          </p:nvSpPr>
          <p:spPr bwMode="auto">
            <a:xfrm>
              <a:off x="1063" y="4825"/>
              <a:ext cx="41" cy="50"/>
            </a:xfrm>
            <a:custGeom>
              <a:avLst/>
              <a:gdLst/>
              <a:ahLst/>
              <a:cxnLst>
                <a:cxn ang="0">
                  <a:pos x="29" y="8"/>
                </a:cxn>
                <a:cxn ang="0">
                  <a:pos x="21" y="15"/>
                </a:cxn>
                <a:cxn ang="0">
                  <a:pos x="29" y="18"/>
                </a:cxn>
                <a:cxn ang="0">
                  <a:pos x="20" y="22"/>
                </a:cxn>
                <a:cxn ang="0">
                  <a:pos x="23" y="27"/>
                </a:cxn>
                <a:cxn ang="0">
                  <a:pos x="19" y="33"/>
                </a:cxn>
                <a:cxn ang="0">
                  <a:pos x="28" y="35"/>
                </a:cxn>
                <a:cxn ang="0">
                  <a:pos x="23" y="39"/>
                </a:cxn>
                <a:cxn ang="0">
                  <a:pos x="30" y="41"/>
                </a:cxn>
                <a:cxn ang="0">
                  <a:pos x="40" y="36"/>
                </a:cxn>
                <a:cxn ang="0">
                  <a:pos x="40" y="41"/>
                </a:cxn>
                <a:cxn ang="0">
                  <a:pos x="28" y="49"/>
                </a:cxn>
                <a:cxn ang="0">
                  <a:pos x="0" y="43"/>
                </a:cxn>
                <a:cxn ang="0">
                  <a:pos x="10" y="24"/>
                </a:cxn>
                <a:cxn ang="0">
                  <a:pos x="12" y="0"/>
                </a:cxn>
                <a:cxn ang="0">
                  <a:pos x="15" y="0"/>
                </a:cxn>
                <a:cxn ang="0">
                  <a:pos x="32" y="7"/>
                </a:cxn>
                <a:cxn ang="0">
                  <a:pos x="32" y="9"/>
                </a:cxn>
                <a:cxn ang="0">
                  <a:pos x="29" y="8"/>
                </a:cxn>
                <a:cxn ang="0">
                  <a:pos x="29" y="8"/>
                </a:cxn>
              </a:cxnLst>
              <a:rect l="0" t="0" r="r" b="b"/>
              <a:pathLst>
                <a:path w="41" h="50">
                  <a:moveTo>
                    <a:pt x="29" y="8"/>
                  </a:moveTo>
                  <a:lnTo>
                    <a:pt x="21" y="15"/>
                  </a:lnTo>
                  <a:lnTo>
                    <a:pt x="29" y="18"/>
                  </a:lnTo>
                  <a:lnTo>
                    <a:pt x="20" y="22"/>
                  </a:lnTo>
                  <a:lnTo>
                    <a:pt x="23" y="27"/>
                  </a:lnTo>
                  <a:lnTo>
                    <a:pt x="19" y="33"/>
                  </a:lnTo>
                  <a:lnTo>
                    <a:pt x="28" y="35"/>
                  </a:lnTo>
                  <a:lnTo>
                    <a:pt x="23" y="39"/>
                  </a:lnTo>
                  <a:lnTo>
                    <a:pt x="30" y="41"/>
                  </a:lnTo>
                  <a:lnTo>
                    <a:pt x="40" y="36"/>
                  </a:lnTo>
                  <a:lnTo>
                    <a:pt x="40" y="41"/>
                  </a:lnTo>
                  <a:lnTo>
                    <a:pt x="28" y="49"/>
                  </a:lnTo>
                  <a:lnTo>
                    <a:pt x="0" y="43"/>
                  </a:lnTo>
                  <a:lnTo>
                    <a:pt x="10" y="24"/>
                  </a:lnTo>
                  <a:lnTo>
                    <a:pt x="12" y="0"/>
                  </a:lnTo>
                  <a:lnTo>
                    <a:pt x="15" y="0"/>
                  </a:lnTo>
                  <a:lnTo>
                    <a:pt x="32" y="7"/>
                  </a:lnTo>
                  <a:lnTo>
                    <a:pt x="32" y="9"/>
                  </a:lnTo>
                  <a:lnTo>
                    <a:pt x="29" y="8"/>
                  </a:lnTo>
                  <a:lnTo>
                    <a:pt x="29" y="8"/>
                  </a:lnTo>
                </a:path>
              </a:pathLst>
            </a:custGeom>
            <a:solidFill>
              <a:srgbClr val="94524A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184" name="Freeform 48"/>
            <p:cNvSpPr>
              <a:spLocks/>
            </p:cNvSpPr>
            <p:nvPr/>
          </p:nvSpPr>
          <p:spPr bwMode="auto">
            <a:xfrm>
              <a:off x="1014" y="4771"/>
              <a:ext cx="117" cy="99"/>
            </a:xfrm>
            <a:custGeom>
              <a:avLst/>
              <a:gdLst/>
              <a:ahLst/>
              <a:cxnLst>
                <a:cxn ang="0">
                  <a:pos x="90" y="73"/>
                </a:cxn>
                <a:cxn ang="0">
                  <a:pos x="77" y="63"/>
                </a:cxn>
                <a:cxn ang="0">
                  <a:pos x="64" y="61"/>
                </a:cxn>
                <a:cxn ang="0">
                  <a:pos x="60" y="54"/>
                </a:cxn>
                <a:cxn ang="0">
                  <a:pos x="54" y="76"/>
                </a:cxn>
                <a:cxn ang="0">
                  <a:pos x="45" y="86"/>
                </a:cxn>
                <a:cxn ang="0">
                  <a:pos x="33" y="95"/>
                </a:cxn>
                <a:cxn ang="0">
                  <a:pos x="0" y="84"/>
                </a:cxn>
                <a:cxn ang="0">
                  <a:pos x="10" y="57"/>
                </a:cxn>
                <a:cxn ang="0">
                  <a:pos x="42" y="33"/>
                </a:cxn>
                <a:cxn ang="0">
                  <a:pos x="53" y="14"/>
                </a:cxn>
                <a:cxn ang="0">
                  <a:pos x="75" y="0"/>
                </a:cxn>
                <a:cxn ang="0">
                  <a:pos x="61" y="16"/>
                </a:cxn>
                <a:cxn ang="0">
                  <a:pos x="58" y="26"/>
                </a:cxn>
                <a:cxn ang="0">
                  <a:pos x="63" y="32"/>
                </a:cxn>
                <a:cxn ang="0">
                  <a:pos x="75" y="40"/>
                </a:cxn>
                <a:cxn ang="0">
                  <a:pos x="75" y="34"/>
                </a:cxn>
                <a:cxn ang="0">
                  <a:pos x="80" y="31"/>
                </a:cxn>
                <a:cxn ang="0">
                  <a:pos x="90" y="31"/>
                </a:cxn>
                <a:cxn ang="0">
                  <a:pos x="95" y="33"/>
                </a:cxn>
                <a:cxn ang="0">
                  <a:pos x="95" y="39"/>
                </a:cxn>
                <a:cxn ang="0">
                  <a:pos x="89" y="37"/>
                </a:cxn>
                <a:cxn ang="0">
                  <a:pos x="84" y="41"/>
                </a:cxn>
                <a:cxn ang="0">
                  <a:pos x="90" y="54"/>
                </a:cxn>
                <a:cxn ang="0">
                  <a:pos x="100" y="64"/>
                </a:cxn>
                <a:cxn ang="0">
                  <a:pos x="105" y="68"/>
                </a:cxn>
                <a:cxn ang="0">
                  <a:pos x="106" y="80"/>
                </a:cxn>
                <a:cxn ang="0">
                  <a:pos x="116" y="98"/>
                </a:cxn>
                <a:cxn ang="0">
                  <a:pos x="90" y="73"/>
                </a:cxn>
                <a:cxn ang="0">
                  <a:pos x="90" y="73"/>
                </a:cxn>
              </a:cxnLst>
              <a:rect l="0" t="0" r="r" b="b"/>
              <a:pathLst>
                <a:path w="117" h="99">
                  <a:moveTo>
                    <a:pt x="90" y="73"/>
                  </a:moveTo>
                  <a:lnTo>
                    <a:pt x="77" y="63"/>
                  </a:lnTo>
                  <a:lnTo>
                    <a:pt x="64" y="61"/>
                  </a:lnTo>
                  <a:lnTo>
                    <a:pt x="60" y="54"/>
                  </a:lnTo>
                  <a:lnTo>
                    <a:pt x="54" y="76"/>
                  </a:lnTo>
                  <a:lnTo>
                    <a:pt x="45" y="86"/>
                  </a:lnTo>
                  <a:lnTo>
                    <a:pt x="33" y="95"/>
                  </a:lnTo>
                  <a:lnTo>
                    <a:pt x="0" y="84"/>
                  </a:lnTo>
                  <a:lnTo>
                    <a:pt x="10" y="57"/>
                  </a:lnTo>
                  <a:lnTo>
                    <a:pt x="42" y="33"/>
                  </a:lnTo>
                  <a:lnTo>
                    <a:pt x="53" y="14"/>
                  </a:lnTo>
                  <a:lnTo>
                    <a:pt x="75" y="0"/>
                  </a:lnTo>
                  <a:lnTo>
                    <a:pt x="61" y="16"/>
                  </a:lnTo>
                  <a:lnTo>
                    <a:pt x="58" y="26"/>
                  </a:lnTo>
                  <a:lnTo>
                    <a:pt x="63" y="32"/>
                  </a:lnTo>
                  <a:lnTo>
                    <a:pt x="75" y="40"/>
                  </a:lnTo>
                  <a:lnTo>
                    <a:pt x="75" y="34"/>
                  </a:lnTo>
                  <a:lnTo>
                    <a:pt x="80" y="31"/>
                  </a:lnTo>
                  <a:lnTo>
                    <a:pt x="90" y="31"/>
                  </a:lnTo>
                  <a:lnTo>
                    <a:pt x="95" y="33"/>
                  </a:lnTo>
                  <a:lnTo>
                    <a:pt x="95" y="39"/>
                  </a:lnTo>
                  <a:lnTo>
                    <a:pt x="89" y="37"/>
                  </a:lnTo>
                  <a:lnTo>
                    <a:pt x="84" y="41"/>
                  </a:lnTo>
                  <a:lnTo>
                    <a:pt x="90" y="54"/>
                  </a:lnTo>
                  <a:lnTo>
                    <a:pt x="100" y="64"/>
                  </a:lnTo>
                  <a:lnTo>
                    <a:pt x="105" y="68"/>
                  </a:lnTo>
                  <a:lnTo>
                    <a:pt x="106" y="80"/>
                  </a:lnTo>
                  <a:lnTo>
                    <a:pt x="116" y="98"/>
                  </a:lnTo>
                  <a:lnTo>
                    <a:pt x="90" y="73"/>
                  </a:lnTo>
                  <a:lnTo>
                    <a:pt x="90" y="73"/>
                  </a:lnTo>
                </a:path>
              </a:pathLst>
            </a:custGeom>
            <a:solidFill>
              <a:srgbClr val="C46B61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185" name="Freeform 49"/>
            <p:cNvSpPr>
              <a:spLocks/>
            </p:cNvSpPr>
            <p:nvPr/>
          </p:nvSpPr>
          <p:spPr bwMode="auto">
            <a:xfrm>
              <a:off x="788" y="5120"/>
              <a:ext cx="44" cy="193"/>
            </a:xfrm>
            <a:custGeom>
              <a:avLst/>
              <a:gdLst/>
              <a:ahLst/>
              <a:cxnLst>
                <a:cxn ang="0">
                  <a:pos x="35" y="15"/>
                </a:cxn>
                <a:cxn ang="0">
                  <a:pos x="36" y="44"/>
                </a:cxn>
                <a:cxn ang="0">
                  <a:pos x="43" y="70"/>
                </a:cxn>
                <a:cxn ang="0">
                  <a:pos x="41" y="83"/>
                </a:cxn>
                <a:cxn ang="0">
                  <a:pos x="31" y="99"/>
                </a:cxn>
                <a:cxn ang="0">
                  <a:pos x="27" y="123"/>
                </a:cxn>
                <a:cxn ang="0">
                  <a:pos x="21" y="114"/>
                </a:cxn>
                <a:cxn ang="0">
                  <a:pos x="19" y="144"/>
                </a:cxn>
                <a:cxn ang="0">
                  <a:pos x="32" y="175"/>
                </a:cxn>
                <a:cxn ang="0">
                  <a:pos x="26" y="192"/>
                </a:cxn>
                <a:cxn ang="0">
                  <a:pos x="7" y="190"/>
                </a:cxn>
                <a:cxn ang="0">
                  <a:pos x="0" y="164"/>
                </a:cxn>
                <a:cxn ang="0">
                  <a:pos x="2" y="141"/>
                </a:cxn>
                <a:cxn ang="0">
                  <a:pos x="8" y="85"/>
                </a:cxn>
                <a:cxn ang="0">
                  <a:pos x="9" y="23"/>
                </a:cxn>
                <a:cxn ang="0">
                  <a:pos x="9" y="14"/>
                </a:cxn>
                <a:cxn ang="0">
                  <a:pos x="43" y="0"/>
                </a:cxn>
                <a:cxn ang="0">
                  <a:pos x="35" y="15"/>
                </a:cxn>
                <a:cxn ang="0">
                  <a:pos x="35" y="15"/>
                </a:cxn>
              </a:cxnLst>
              <a:rect l="0" t="0" r="r" b="b"/>
              <a:pathLst>
                <a:path w="44" h="193">
                  <a:moveTo>
                    <a:pt x="35" y="15"/>
                  </a:moveTo>
                  <a:lnTo>
                    <a:pt x="36" y="44"/>
                  </a:lnTo>
                  <a:lnTo>
                    <a:pt x="43" y="70"/>
                  </a:lnTo>
                  <a:lnTo>
                    <a:pt x="41" y="83"/>
                  </a:lnTo>
                  <a:lnTo>
                    <a:pt x="31" y="99"/>
                  </a:lnTo>
                  <a:lnTo>
                    <a:pt x="27" y="123"/>
                  </a:lnTo>
                  <a:lnTo>
                    <a:pt x="21" y="114"/>
                  </a:lnTo>
                  <a:lnTo>
                    <a:pt x="19" y="144"/>
                  </a:lnTo>
                  <a:lnTo>
                    <a:pt x="32" y="175"/>
                  </a:lnTo>
                  <a:lnTo>
                    <a:pt x="26" y="192"/>
                  </a:lnTo>
                  <a:lnTo>
                    <a:pt x="7" y="190"/>
                  </a:lnTo>
                  <a:lnTo>
                    <a:pt x="0" y="164"/>
                  </a:lnTo>
                  <a:lnTo>
                    <a:pt x="2" y="141"/>
                  </a:lnTo>
                  <a:lnTo>
                    <a:pt x="8" y="85"/>
                  </a:lnTo>
                  <a:lnTo>
                    <a:pt x="9" y="23"/>
                  </a:lnTo>
                  <a:lnTo>
                    <a:pt x="9" y="14"/>
                  </a:lnTo>
                  <a:lnTo>
                    <a:pt x="43" y="0"/>
                  </a:lnTo>
                  <a:lnTo>
                    <a:pt x="35" y="15"/>
                  </a:lnTo>
                  <a:lnTo>
                    <a:pt x="35" y="15"/>
                  </a:lnTo>
                </a:path>
              </a:pathLst>
            </a:custGeom>
            <a:solidFill>
              <a:srgbClr val="94524A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186" name="Freeform 50"/>
            <p:cNvSpPr>
              <a:spLocks/>
            </p:cNvSpPr>
            <p:nvPr/>
          </p:nvSpPr>
          <p:spPr bwMode="auto">
            <a:xfrm>
              <a:off x="826" y="5002"/>
              <a:ext cx="77" cy="231"/>
            </a:xfrm>
            <a:custGeom>
              <a:avLst/>
              <a:gdLst/>
              <a:ahLst/>
              <a:cxnLst>
                <a:cxn ang="0">
                  <a:pos x="66" y="25"/>
                </a:cxn>
                <a:cxn ang="0">
                  <a:pos x="76" y="71"/>
                </a:cxn>
                <a:cxn ang="0">
                  <a:pos x="68" y="102"/>
                </a:cxn>
                <a:cxn ang="0">
                  <a:pos x="61" y="138"/>
                </a:cxn>
                <a:cxn ang="0">
                  <a:pos x="51" y="169"/>
                </a:cxn>
                <a:cxn ang="0">
                  <a:pos x="43" y="201"/>
                </a:cxn>
                <a:cxn ang="0">
                  <a:pos x="32" y="230"/>
                </a:cxn>
                <a:cxn ang="0">
                  <a:pos x="29" y="187"/>
                </a:cxn>
                <a:cxn ang="0">
                  <a:pos x="23" y="171"/>
                </a:cxn>
                <a:cxn ang="0">
                  <a:pos x="12" y="208"/>
                </a:cxn>
                <a:cxn ang="0">
                  <a:pos x="4" y="204"/>
                </a:cxn>
                <a:cxn ang="0">
                  <a:pos x="8" y="151"/>
                </a:cxn>
                <a:cxn ang="0">
                  <a:pos x="12" y="133"/>
                </a:cxn>
                <a:cxn ang="0">
                  <a:pos x="18" y="110"/>
                </a:cxn>
                <a:cxn ang="0">
                  <a:pos x="26" y="91"/>
                </a:cxn>
                <a:cxn ang="0">
                  <a:pos x="33" y="75"/>
                </a:cxn>
                <a:cxn ang="0">
                  <a:pos x="21" y="73"/>
                </a:cxn>
                <a:cxn ang="0">
                  <a:pos x="12" y="93"/>
                </a:cxn>
                <a:cxn ang="0">
                  <a:pos x="0" y="89"/>
                </a:cxn>
                <a:cxn ang="0">
                  <a:pos x="16" y="61"/>
                </a:cxn>
                <a:cxn ang="0">
                  <a:pos x="19" y="50"/>
                </a:cxn>
                <a:cxn ang="0">
                  <a:pos x="23" y="36"/>
                </a:cxn>
                <a:cxn ang="0">
                  <a:pos x="31" y="23"/>
                </a:cxn>
                <a:cxn ang="0">
                  <a:pos x="38" y="13"/>
                </a:cxn>
                <a:cxn ang="0">
                  <a:pos x="43" y="0"/>
                </a:cxn>
                <a:cxn ang="0">
                  <a:pos x="48" y="7"/>
                </a:cxn>
                <a:cxn ang="0">
                  <a:pos x="54" y="17"/>
                </a:cxn>
                <a:cxn ang="0">
                  <a:pos x="61" y="23"/>
                </a:cxn>
                <a:cxn ang="0">
                  <a:pos x="66" y="25"/>
                </a:cxn>
                <a:cxn ang="0">
                  <a:pos x="66" y="25"/>
                </a:cxn>
              </a:cxnLst>
              <a:rect l="0" t="0" r="r" b="b"/>
              <a:pathLst>
                <a:path w="77" h="231">
                  <a:moveTo>
                    <a:pt x="66" y="25"/>
                  </a:moveTo>
                  <a:lnTo>
                    <a:pt x="76" y="71"/>
                  </a:lnTo>
                  <a:lnTo>
                    <a:pt x="68" y="102"/>
                  </a:lnTo>
                  <a:lnTo>
                    <a:pt x="61" y="138"/>
                  </a:lnTo>
                  <a:lnTo>
                    <a:pt x="51" y="169"/>
                  </a:lnTo>
                  <a:lnTo>
                    <a:pt x="43" y="201"/>
                  </a:lnTo>
                  <a:lnTo>
                    <a:pt x="32" y="230"/>
                  </a:lnTo>
                  <a:lnTo>
                    <a:pt x="29" y="187"/>
                  </a:lnTo>
                  <a:lnTo>
                    <a:pt x="23" y="171"/>
                  </a:lnTo>
                  <a:lnTo>
                    <a:pt x="12" y="208"/>
                  </a:lnTo>
                  <a:lnTo>
                    <a:pt x="4" y="204"/>
                  </a:lnTo>
                  <a:lnTo>
                    <a:pt x="8" y="151"/>
                  </a:lnTo>
                  <a:lnTo>
                    <a:pt x="12" y="133"/>
                  </a:lnTo>
                  <a:lnTo>
                    <a:pt x="18" y="110"/>
                  </a:lnTo>
                  <a:lnTo>
                    <a:pt x="26" y="91"/>
                  </a:lnTo>
                  <a:lnTo>
                    <a:pt x="33" y="75"/>
                  </a:lnTo>
                  <a:lnTo>
                    <a:pt x="21" y="73"/>
                  </a:lnTo>
                  <a:lnTo>
                    <a:pt x="12" y="93"/>
                  </a:lnTo>
                  <a:lnTo>
                    <a:pt x="0" y="89"/>
                  </a:lnTo>
                  <a:lnTo>
                    <a:pt x="16" y="61"/>
                  </a:lnTo>
                  <a:lnTo>
                    <a:pt x="19" y="50"/>
                  </a:lnTo>
                  <a:lnTo>
                    <a:pt x="23" y="36"/>
                  </a:lnTo>
                  <a:lnTo>
                    <a:pt x="31" y="23"/>
                  </a:lnTo>
                  <a:lnTo>
                    <a:pt x="38" y="13"/>
                  </a:lnTo>
                  <a:lnTo>
                    <a:pt x="43" y="0"/>
                  </a:lnTo>
                  <a:lnTo>
                    <a:pt x="48" y="7"/>
                  </a:lnTo>
                  <a:lnTo>
                    <a:pt x="54" y="17"/>
                  </a:lnTo>
                  <a:lnTo>
                    <a:pt x="61" y="23"/>
                  </a:lnTo>
                  <a:lnTo>
                    <a:pt x="66" y="25"/>
                  </a:lnTo>
                  <a:lnTo>
                    <a:pt x="66" y="25"/>
                  </a:lnTo>
                </a:path>
              </a:pathLst>
            </a:custGeom>
            <a:solidFill>
              <a:srgbClr val="94524A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187" name="Freeform 51"/>
            <p:cNvSpPr>
              <a:spLocks/>
            </p:cNvSpPr>
            <p:nvPr/>
          </p:nvSpPr>
          <p:spPr bwMode="auto">
            <a:xfrm>
              <a:off x="891" y="4961"/>
              <a:ext cx="80" cy="173"/>
            </a:xfrm>
            <a:custGeom>
              <a:avLst/>
              <a:gdLst/>
              <a:ahLst/>
              <a:cxnLst>
                <a:cxn ang="0">
                  <a:pos x="73" y="13"/>
                </a:cxn>
                <a:cxn ang="0">
                  <a:pos x="58" y="68"/>
                </a:cxn>
                <a:cxn ang="0">
                  <a:pos x="40" y="23"/>
                </a:cxn>
                <a:cxn ang="0">
                  <a:pos x="37" y="79"/>
                </a:cxn>
                <a:cxn ang="0">
                  <a:pos x="29" y="119"/>
                </a:cxn>
                <a:cxn ang="0">
                  <a:pos x="16" y="135"/>
                </a:cxn>
                <a:cxn ang="0">
                  <a:pos x="4" y="146"/>
                </a:cxn>
                <a:cxn ang="0">
                  <a:pos x="0" y="172"/>
                </a:cxn>
                <a:cxn ang="0">
                  <a:pos x="19" y="156"/>
                </a:cxn>
                <a:cxn ang="0">
                  <a:pos x="40" y="118"/>
                </a:cxn>
                <a:cxn ang="0">
                  <a:pos x="52" y="105"/>
                </a:cxn>
                <a:cxn ang="0">
                  <a:pos x="75" y="50"/>
                </a:cxn>
                <a:cxn ang="0">
                  <a:pos x="79" y="0"/>
                </a:cxn>
                <a:cxn ang="0">
                  <a:pos x="73" y="13"/>
                </a:cxn>
                <a:cxn ang="0">
                  <a:pos x="73" y="13"/>
                </a:cxn>
              </a:cxnLst>
              <a:rect l="0" t="0" r="r" b="b"/>
              <a:pathLst>
                <a:path w="80" h="173">
                  <a:moveTo>
                    <a:pt x="73" y="13"/>
                  </a:moveTo>
                  <a:lnTo>
                    <a:pt x="58" y="68"/>
                  </a:lnTo>
                  <a:lnTo>
                    <a:pt x="40" y="23"/>
                  </a:lnTo>
                  <a:lnTo>
                    <a:pt x="37" y="79"/>
                  </a:lnTo>
                  <a:lnTo>
                    <a:pt x="29" y="119"/>
                  </a:lnTo>
                  <a:lnTo>
                    <a:pt x="16" y="135"/>
                  </a:lnTo>
                  <a:lnTo>
                    <a:pt x="4" y="146"/>
                  </a:lnTo>
                  <a:lnTo>
                    <a:pt x="0" y="172"/>
                  </a:lnTo>
                  <a:lnTo>
                    <a:pt x="19" y="156"/>
                  </a:lnTo>
                  <a:lnTo>
                    <a:pt x="40" y="118"/>
                  </a:lnTo>
                  <a:lnTo>
                    <a:pt x="52" y="105"/>
                  </a:lnTo>
                  <a:lnTo>
                    <a:pt x="75" y="50"/>
                  </a:lnTo>
                  <a:lnTo>
                    <a:pt x="79" y="0"/>
                  </a:lnTo>
                  <a:lnTo>
                    <a:pt x="73" y="13"/>
                  </a:lnTo>
                  <a:lnTo>
                    <a:pt x="73" y="13"/>
                  </a:lnTo>
                </a:path>
              </a:pathLst>
            </a:custGeom>
            <a:solidFill>
              <a:srgbClr val="94524A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188" name="Freeform 52"/>
            <p:cNvSpPr>
              <a:spLocks/>
            </p:cNvSpPr>
            <p:nvPr/>
          </p:nvSpPr>
          <p:spPr bwMode="auto">
            <a:xfrm>
              <a:off x="520" y="4912"/>
              <a:ext cx="310" cy="241"/>
            </a:xfrm>
            <a:custGeom>
              <a:avLst/>
              <a:gdLst/>
              <a:ahLst/>
              <a:cxnLst>
                <a:cxn ang="0">
                  <a:pos x="296" y="120"/>
                </a:cxn>
                <a:cxn ang="0">
                  <a:pos x="293" y="166"/>
                </a:cxn>
                <a:cxn ang="0">
                  <a:pos x="285" y="196"/>
                </a:cxn>
                <a:cxn ang="0">
                  <a:pos x="304" y="183"/>
                </a:cxn>
                <a:cxn ang="0">
                  <a:pos x="309" y="209"/>
                </a:cxn>
                <a:cxn ang="0">
                  <a:pos x="289" y="223"/>
                </a:cxn>
                <a:cxn ang="0">
                  <a:pos x="254" y="214"/>
                </a:cxn>
                <a:cxn ang="0">
                  <a:pos x="213" y="222"/>
                </a:cxn>
                <a:cxn ang="0">
                  <a:pos x="87" y="227"/>
                </a:cxn>
                <a:cxn ang="0">
                  <a:pos x="68" y="222"/>
                </a:cxn>
                <a:cxn ang="0">
                  <a:pos x="43" y="240"/>
                </a:cxn>
                <a:cxn ang="0">
                  <a:pos x="3" y="240"/>
                </a:cxn>
                <a:cxn ang="0">
                  <a:pos x="0" y="228"/>
                </a:cxn>
                <a:cxn ang="0">
                  <a:pos x="8" y="204"/>
                </a:cxn>
                <a:cxn ang="0">
                  <a:pos x="27" y="179"/>
                </a:cxn>
                <a:cxn ang="0">
                  <a:pos x="23" y="203"/>
                </a:cxn>
                <a:cxn ang="0">
                  <a:pos x="28" y="214"/>
                </a:cxn>
                <a:cxn ang="0">
                  <a:pos x="46" y="216"/>
                </a:cxn>
                <a:cxn ang="0">
                  <a:pos x="57" y="206"/>
                </a:cxn>
                <a:cxn ang="0">
                  <a:pos x="52" y="190"/>
                </a:cxn>
                <a:cxn ang="0">
                  <a:pos x="15" y="188"/>
                </a:cxn>
                <a:cxn ang="0">
                  <a:pos x="46" y="136"/>
                </a:cxn>
                <a:cxn ang="0">
                  <a:pos x="54" y="122"/>
                </a:cxn>
                <a:cxn ang="0">
                  <a:pos x="60" y="104"/>
                </a:cxn>
                <a:cxn ang="0">
                  <a:pos x="61" y="88"/>
                </a:cxn>
                <a:cxn ang="0">
                  <a:pos x="46" y="28"/>
                </a:cxn>
                <a:cxn ang="0">
                  <a:pos x="79" y="0"/>
                </a:cxn>
                <a:cxn ang="0">
                  <a:pos x="119" y="72"/>
                </a:cxn>
                <a:cxn ang="0">
                  <a:pos x="140" y="107"/>
                </a:cxn>
                <a:cxn ang="0">
                  <a:pos x="167" y="134"/>
                </a:cxn>
                <a:cxn ang="0">
                  <a:pos x="211" y="147"/>
                </a:cxn>
                <a:cxn ang="0">
                  <a:pos x="218" y="161"/>
                </a:cxn>
                <a:cxn ang="0">
                  <a:pos x="213" y="183"/>
                </a:cxn>
                <a:cxn ang="0">
                  <a:pos x="231" y="179"/>
                </a:cxn>
                <a:cxn ang="0">
                  <a:pos x="254" y="163"/>
                </a:cxn>
                <a:cxn ang="0">
                  <a:pos x="275" y="131"/>
                </a:cxn>
                <a:cxn ang="0">
                  <a:pos x="296" y="120"/>
                </a:cxn>
                <a:cxn ang="0">
                  <a:pos x="296" y="120"/>
                </a:cxn>
              </a:cxnLst>
              <a:rect l="0" t="0" r="r" b="b"/>
              <a:pathLst>
                <a:path w="310" h="241">
                  <a:moveTo>
                    <a:pt x="296" y="120"/>
                  </a:moveTo>
                  <a:lnTo>
                    <a:pt x="293" y="166"/>
                  </a:lnTo>
                  <a:lnTo>
                    <a:pt x="285" y="196"/>
                  </a:lnTo>
                  <a:lnTo>
                    <a:pt x="304" y="183"/>
                  </a:lnTo>
                  <a:lnTo>
                    <a:pt x="309" y="209"/>
                  </a:lnTo>
                  <a:lnTo>
                    <a:pt x="289" y="223"/>
                  </a:lnTo>
                  <a:lnTo>
                    <a:pt x="254" y="214"/>
                  </a:lnTo>
                  <a:lnTo>
                    <a:pt x="213" y="222"/>
                  </a:lnTo>
                  <a:lnTo>
                    <a:pt x="87" y="227"/>
                  </a:lnTo>
                  <a:lnTo>
                    <a:pt x="68" y="222"/>
                  </a:lnTo>
                  <a:lnTo>
                    <a:pt x="43" y="240"/>
                  </a:lnTo>
                  <a:lnTo>
                    <a:pt x="3" y="240"/>
                  </a:lnTo>
                  <a:lnTo>
                    <a:pt x="0" y="228"/>
                  </a:lnTo>
                  <a:lnTo>
                    <a:pt x="8" y="204"/>
                  </a:lnTo>
                  <a:lnTo>
                    <a:pt x="27" y="179"/>
                  </a:lnTo>
                  <a:lnTo>
                    <a:pt x="23" y="203"/>
                  </a:lnTo>
                  <a:lnTo>
                    <a:pt x="28" y="214"/>
                  </a:lnTo>
                  <a:lnTo>
                    <a:pt x="46" y="216"/>
                  </a:lnTo>
                  <a:lnTo>
                    <a:pt x="57" y="206"/>
                  </a:lnTo>
                  <a:lnTo>
                    <a:pt x="52" y="190"/>
                  </a:lnTo>
                  <a:lnTo>
                    <a:pt x="15" y="188"/>
                  </a:lnTo>
                  <a:lnTo>
                    <a:pt x="46" y="136"/>
                  </a:lnTo>
                  <a:lnTo>
                    <a:pt x="54" y="122"/>
                  </a:lnTo>
                  <a:lnTo>
                    <a:pt x="60" y="104"/>
                  </a:lnTo>
                  <a:lnTo>
                    <a:pt x="61" y="88"/>
                  </a:lnTo>
                  <a:lnTo>
                    <a:pt x="46" y="28"/>
                  </a:lnTo>
                  <a:lnTo>
                    <a:pt x="79" y="0"/>
                  </a:lnTo>
                  <a:lnTo>
                    <a:pt x="119" y="72"/>
                  </a:lnTo>
                  <a:lnTo>
                    <a:pt x="140" y="107"/>
                  </a:lnTo>
                  <a:lnTo>
                    <a:pt x="167" y="134"/>
                  </a:lnTo>
                  <a:lnTo>
                    <a:pt x="211" y="147"/>
                  </a:lnTo>
                  <a:lnTo>
                    <a:pt x="218" y="161"/>
                  </a:lnTo>
                  <a:lnTo>
                    <a:pt x="213" y="183"/>
                  </a:lnTo>
                  <a:lnTo>
                    <a:pt x="231" y="179"/>
                  </a:lnTo>
                  <a:lnTo>
                    <a:pt x="254" y="163"/>
                  </a:lnTo>
                  <a:lnTo>
                    <a:pt x="275" y="131"/>
                  </a:lnTo>
                  <a:lnTo>
                    <a:pt x="296" y="120"/>
                  </a:lnTo>
                  <a:lnTo>
                    <a:pt x="296" y="120"/>
                  </a:lnTo>
                </a:path>
              </a:pathLst>
            </a:custGeom>
            <a:solidFill>
              <a:srgbClr val="94524A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189" name="Freeform 53"/>
            <p:cNvSpPr>
              <a:spLocks/>
            </p:cNvSpPr>
            <p:nvPr/>
          </p:nvSpPr>
          <p:spPr bwMode="auto">
            <a:xfrm>
              <a:off x="1149" y="4900"/>
              <a:ext cx="25" cy="19"/>
            </a:xfrm>
            <a:custGeom>
              <a:avLst/>
              <a:gdLst/>
              <a:ahLst/>
              <a:cxnLst>
                <a:cxn ang="0">
                  <a:pos x="24" y="5"/>
                </a:cxn>
                <a:cxn ang="0">
                  <a:pos x="17" y="7"/>
                </a:cxn>
                <a:cxn ang="0">
                  <a:pos x="13" y="18"/>
                </a:cxn>
                <a:cxn ang="0">
                  <a:pos x="0" y="17"/>
                </a:cxn>
                <a:cxn ang="0">
                  <a:pos x="9" y="10"/>
                </a:cxn>
                <a:cxn ang="0">
                  <a:pos x="9" y="1"/>
                </a:cxn>
                <a:cxn ang="0">
                  <a:pos x="20" y="0"/>
                </a:cxn>
                <a:cxn ang="0">
                  <a:pos x="24" y="5"/>
                </a:cxn>
                <a:cxn ang="0">
                  <a:pos x="24" y="5"/>
                </a:cxn>
              </a:cxnLst>
              <a:rect l="0" t="0" r="r" b="b"/>
              <a:pathLst>
                <a:path w="25" h="19">
                  <a:moveTo>
                    <a:pt x="24" y="5"/>
                  </a:moveTo>
                  <a:lnTo>
                    <a:pt x="17" y="7"/>
                  </a:lnTo>
                  <a:lnTo>
                    <a:pt x="13" y="18"/>
                  </a:lnTo>
                  <a:lnTo>
                    <a:pt x="0" y="17"/>
                  </a:lnTo>
                  <a:lnTo>
                    <a:pt x="9" y="10"/>
                  </a:lnTo>
                  <a:lnTo>
                    <a:pt x="9" y="1"/>
                  </a:lnTo>
                  <a:lnTo>
                    <a:pt x="20" y="0"/>
                  </a:lnTo>
                  <a:lnTo>
                    <a:pt x="24" y="5"/>
                  </a:lnTo>
                  <a:lnTo>
                    <a:pt x="24" y="5"/>
                  </a:lnTo>
                </a:path>
              </a:pathLst>
            </a:custGeom>
            <a:solidFill>
              <a:srgbClr val="FFD3D3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190" name="Freeform 54"/>
            <p:cNvSpPr>
              <a:spLocks/>
            </p:cNvSpPr>
            <p:nvPr/>
          </p:nvSpPr>
          <p:spPr bwMode="auto">
            <a:xfrm>
              <a:off x="991" y="4846"/>
              <a:ext cx="180" cy="110"/>
            </a:xfrm>
            <a:custGeom>
              <a:avLst/>
              <a:gdLst/>
              <a:ahLst/>
              <a:cxnLst>
                <a:cxn ang="0">
                  <a:pos x="179" y="89"/>
                </a:cxn>
                <a:cxn ang="0">
                  <a:pos x="158" y="92"/>
                </a:cxn>
                <a:cxn ang="0">
                  <a:pos x="133" y="81"/>
                </a:cxn>
                <a:cxn ang="0">
                  <a:pos x="146" y="77"/>
                </a:cxn>
                <a:cxn ang="0">
                  <a:pos x="119" y="58"/>
                </a:cxn>
                <a:cxn ang="0">
                  <a:pos x="102" y="54"/>
                </a:cxn>
                <a:cxn ang="0">
                  <a:pos x="112" y="72"/>
                </a:cxn>
                <a:cxn ang="0">
                  <a:pos x="80" y="65"/>
                </a:cxn>
                <a:cxn ang="0">
                  <a:pos x="69" y="40"/>
                </a:cxn>
                <a:cxn ang="0">
                  <a:pos x="56" y="22"/>
                </a:cxn>
                <a:cxn ang="0">
                  <a:pos x="32" y="22"/>
                </a:cxn>
                <a:cxn ang="0">
                  <a:pos x="20" y="44"/>
                </a:cxn>
                <a:cxn ang="0">
                  <a:pos x="27" y="2"/>
                </a:cxn>
                <a:cxn ang="0">
                  <a:pos x="20" y="0"/>
                </a:cxn>
                <a:cxn ang="0">
                  <a:pos x="0" y="55"/>
                </a:cxn>
                <a:cxn ang="0">
                  <a:pos x="4" y="62"/>
                </a:cxn>
                <a:cxn ang="0">
                  <a:pos x="10" y="68"/>
                </a:cxn>
                <a:cxn ang="0">
                  <a:pos x="12" y="48"/>
                </a:cxn>
                <a:cxn ang="0">
                  <a:pos x="24" y="72"/>
                </a:cxn>
                <a:cxn ang="0">
                  <a:pos x="26" y="45"/>
                </a:cxn>
                <a:cxn ang="0">
                  <a:pos x="30" y="55"/>
                </a:cxn>
                <a:cxn ang="0">
                  <a:pos x="35" y="38"/>
                </a:cxn>
                <a:cxn ang="0">
                  <a:pos x="39" y="52"/>
                </a:cxn>
                <a:cxn ang="0">
                  <a:pos x="44" y="36"/>
                </a:cxn>
                <a:cxn ang="0">
                  <a:pos x="44" y="63"/>
                </a:cxn>
                <a:cxn ang="0">
                  <a:pos x="51" y="75"/>
                </a:cxn>
                <a:cxn ang="0">
                  <a:pos x="55" y="55"/>
                </a:cxn>
                <a:cxn ang="0">
                  <a:pos x="63" y="73"/>
                </a:cxn>
                <a:cxn ang="0">
                  <a:pos x="72" y="87"/>
                </a:cxn>
                <a:cxn ang="0">
                  <a:pos x="53" y="85"/>
                </a:cxn>
                <a:cxn ang="0">
                  <a:pos x="36" y="56"/>
                </a:cxn>
                <a:cxn ang="0">
                  <a:pos x="32" y="91"/>
                </a:cxn>
                <a:cxn ang="0">
                  <a:pos x="16" y="80"/>
                </a:cxn>
                <a:cxn ang="0">
                  <a:pos x="31" y="109"/>
                </a:cxn>
                <a:cxn ang="0">
                  <a:pos x="57" y="102"/>
                </a:cxn>
                <a:cxn ang="0">
                  <a:pos x="67" y="102"/>
                </a:cxn>
                <a:cxn ang="0">
                  <a:pos x="103" y="94"/>
                </a:cxn>
                <a:cxn ang="0">
                  <a:pos x="131" y="90"/>
                </a:cxn>
                <a:cxn ang="0">
                  <a:pos x="162" y="97"/>
                </a:cxn>
                <a:cxn ang="0">
                  <a:pos x="172" y="98"/>
                </a:cxn>
                <a:cxn ang="0">
                  <a:pos x="179" y="89"/>
                </a:cxn>
                <a:cxn ang="0">
                  <a:pos x="179" y="89"/>
                </a:cxn>
              </a:cxnLst>
              <a:rect l="0" t="0" r="r" b="b"/>
              <a:pathLst>
                <a:path w="180" h="110">
                  <a:moveTo>
                    <a:pt x="179" y="89"/>
                  </a:moveTo>
                  <a:lnTo>
                    <a:pt x="158" y="92"/>
                  </a:lnTo>
                  <a:lnTo>
                    <a:pt x="133" y="81"/>
                  </a:lnTo>
                  <a:lnTo>
                    <a:pt x="146" y="77"/>
                  </a:lnTo>
                  <a:lnTo>
                    <a:pt x="119" y="58"/>
                  </a:lnTo>
                  <a:lnTo>
                    <a:pt x="102" y="54"/>
                  </a:lnTo>
                  <a:lnTo>
                    <a:pt x="112" y="72"/>
                  </a:lnTo>
                  <a:lnTo>
                    <a:pt x="80" y="65"/>
                  </a:lnTo>
                  <a:lnTo>
                    <a:pt x="69" y="40"/>
                  </a:lnTo>
                  <a:lnTo>
                    <a:pt x="56" y="22"/>
                  </a:lnTo>
                  <a:lnTo>
                    <a:pt x="32" y="22"/>
                  </a:lnTo>
                  <a:lnTo>
                    <a:pt x="20" y="44"/>
                  </a:lnTo>
                  <a:lnTo>
                    <a:pt x="27" y="2"/>
                  </a:lnTo>
                  <a:lnTo>
                    <a:pt x="20" y="0"/>
                  </a:lnTo>
                  <a:lnTo>
                    <a:pt x="0" y="55"/>
                  </a:lnTo>
                  <a:lnTo>
                    <a:pt x="4" y="62"/>
                  </a:lnTo>
                  <a:lnTo>
                    <a:pt x="10" y="68"/>
                  </a:lnTo>
                  <a:lnTo>
                    <a:pt x="12" y="48"/>
                  </a:lnTo>
                  <a:lnTo>
                    <a:pt x="24" y="72"/>
                  </a:lnTo>
                  <a:lnTo>
                    <a:pt x="26" y="45"/>
                  </a:lnTo>
                  <a:lnTo>
                    <a:pt x="30" y="55"/>
                  </a:lnTo>
                  <a:lnTo>
                    <a:pt x="35" y="38"/>
                  </a:lnTo>
                  <a:lnTo>
                    <a:pt x="39" y="52"/>
                  </a:lnTo>
                  <a:lnTo>
                    <a:pt x="44" y="36"/>
                  </a:lnTo>
                  <a:lnTo>
                    <a:pt x="44" y="63"/>
                  </a:lnTo>
                  <a:lnTo>
                    <a:pt x="51" y="75"/>
                  </a:lnTo>
                  <a:lnTo>
                    <a:pt x="55" y="55"/>
                  </a:lnTo>
                  <a:lnTo>
                    <a:pt x="63" y="73"/>
                  </a:lnTo>
                  <a:lnTo>
                    <a:pt x="72" y="87"/>
                  </a:lnTo>
                  <a:lnTo>
                    <a:pt x="53" y="85"/>
                  </a:lnTo>
                  <a:lnTo>
                    <a:pt x="36" y="56"/>
                  </a:lnTo>
                  <a:lnTo>
                    <a:pt x="32" y="91"/>
                  </a:lnTo>
                  <a:lnTo>
                    <a:pt x="16" y="80"/>
                  </a:lnTo>
                  <a:lnTo>
                    <a:pt x="31" y="109"/>
                  </a:lnTo>
                  <a:lnTo>
                    <a:pt x="57" y="102"/>
                  </a:lnTo>
                  <a:lnTo>
                    <a:pt x="67" y="102"/>
                  </a:lnTo>
                  <a:lnTo>
                    <a:pt x="103" y="94"/>
                  </a:lnTo>
                  <a:lnTo>
                    <a:pt x="131" y="90"/>
                  </a:lnTo>
                  <a:lnTo>
                    <a:pt x="162" y="97"/>
                  </a:lnTo>
                  <a:lnTo>
                    <a:pt x="172" y="98"/>
                  </a:lnTo>
                  <a:lnTo>
                    <a:pt x="179" y="89"/>
                  </a:lnTo>
                  <a:lnTo>
                    <a:pt x="179" y="89"/>
                  </a:lnTo>
                </a:path>
              </a:pathLst>
            </a:custGeom>
            <a:solidFill>
              <a:srgbClr val="7F3200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191" name="Freeform 55"/>
            <p:cNvSpPr>
              <a:spLocks/>
            </p:cNvSpPr>
            <p:nvPr/>
          </p:nvSpPr>
          <p:spPr bwMode="auto">
            <a:xfrm>
              <a:off x="1022" y="4803"/>
              <a:ext cx="50" cy="60"/>
            </a:xfrm>
            <a:custGeom>
              <a:avLst/>
              <a:gdLst/>
              <a:ahLst/>
              <a:cxnLst>
                <a:cxn ang="0">
                  <a:pos x="49" y="0"/>
                </a:cxn>
                <a:cxn ang="0">
                  <a:pos x="29" y="52"/>
                </a:cxn>
                <a:cxn ang="0">
                  <a:pos x="40" y="50"/>
                </a:cxn>
                <a:cxn ang="0">
                  <a:pos x="17" y="59"/>
                </a:cxn>
                <a:cxn ang="0">
                  <a:pos x="2" y="59"/>
                </a:cxn>
                <a:cxn ang="0">
                  <a:pos x="0" y="37"/>
                </a:cxn>
                <a:cxn ang="0">
                  <a:pos x="36" y="0"/>
                </a:cxn>
                <a:cxn ang="0">
                  <a:pos x="49" y="0"/>
                </a:cxn>
                <a:cxn ang="0">
                  <a:pos x="49" y="0"/>
                </a:cxn>
              </a:cxnLst>
              <a:rect l="0" t="0" r="r" b="b"/>
              <a:pathLst>
                <a:path w="50" h="60">
                  <a:moveTo>
                    <a:pt x="49" y="0"/>
                  </a:moveTo>
                  <a:lnTo>
                    <a:pt x="29" y="52"/>
                  </a:lnTo>
                  <a:lnTo>
                    <a:pt x="40" y="50"/>
                  </a:lnTo>
                  <a:lnTo>
                    <a:pt x="17" y="59"/>
                  </a:lnTo>
                  <a:lnTo>
                    <a:pt x="2" y="59"/>
                  </a:lnTo>
                  <a:lnTo>
                    <a:pt x="0" y="37"/>
                  </a:lnTo>
                  <a:lnTo>
                    <a:pt x="36" y="0"/>
                  </a:lnTo>
                  <a:lnTo>
                    <a:pt x="49" y="0"/>
                  </a:lnTo>
                  <a:lnTo>
                    <a:pt x="49" y="0"/>
                  </a:lnTo>
                </a:path>
              </a:pathLst>
            </a:custGeom>
            <a:solidFill>
              <a:srgbClr val="7F3200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192" name="Freeform 56"/>
            <p:cNvSpPr>
              <a:spLocks/>
            </p:cNvSpPr>
            <p:nvPr/>
          </p:nvSpPr>
          <p:spPr bwMode="auto">
            <a:xfrm>
              <a:off x="1070" y="4774"/>
              <a:ext cx="19" cy="28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6" y="15"/>
                </a:cxn>
                <a:cxn ang="0">
                  <a:pos x="0" y="27"/>
                </a:cxn>
                <a:cxn ang="0">
                  <a:pos x="6" y="27"/>
                </a:cxn>
                <a:cxn ang="0">
                  <a:pos x="9" y="15"/>
                </a:cxn>
                <a:cxn ang="0">
                  <a:pos x="18" y="0"/>
                </a:cxn>
                <a:cxn ang="0">
                  <a:pos x="18" y="0"/>
                </a:cxn>
              </a:cxnLst>
              <a:rect l="0" t="0" r="r" b="b"/>
              <a:pathLst>
                <a:path w="19" h="28">
                  <a:moveTo>
                    <a:pt x="18" y="0"/>
                  </a:moveTo>
                  <a:lnTo>
                    <a:pt x="6" y="15"/>
                  </a:lnTo>
                  <a:lnTo>
                    <a:pt x="0" y="27"/>
                  </a:lnTo>
                  <a:lnTo>
                    <a:pt x="6" y="27"/>
                  </a:lnTo>
                  <a:lnTo>
                    <a:pt x="9" y="15"/>
                  </a:lnTo>
                  <a:lnTo>
                    <a:pt x="18" y="0"/>
                  </a:lnTo>
                  <a:lnTo>
                    <a:pt x="18" y="0"/>
                  </a:lnTo>
                </a:path>
              </a:pathLst>
            </a:custGeom>
            <a:solidFill>
              <a:srgbClr val="FAB8A6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193" name="Freeform 57"/>
            <p:cNvSpPr>
              <a:spLocks/>
            </p:cNvSpPr>
            <p:nvPr/>
          </p:nvSpPr>
          <p:spPr bwMode="auto">
            <a:xfrm>
              <a:off x="1084" y="4769"/>
              <a:ext cx="25" cy="33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12" y="9"/>
                </a:cxn>
                <a:cxn ang="0">
                  <a:pos x="24" y="0"/>
                </a:cxn>
                <a:cxn ang="0">
                  <a:pos x="12" y="14"/>
                </a:cxn>
                <a:cxn ang="0">
                  <a:pos x="4" y="32"/>
                </a:cxn>
                <a:cxn ang="0">
                  <a:pos x="0" y="28"/>
                </a:cxn>
                <a:cxn ang="0">
                  <a:pos x="0" y="28"/>
                </a:cxn>
              </a:cxnLst>
              <a:rect l="0" t="0" r="r" b="b"/>
              <a:pathLst>
                <a:path w="25" h="33">
                  <a:moveTo>
                    <a:pt x="0" y="28"/>
                  </a:moveTo>
                  <a:lnTo>
                    <a:pt x="12" y="9"/>
                  </a:lnTo>
                  <a:lnTo>
                    <a:pt x="24" y="0"/>
                  </a:lnTo>
                  <a:lnTo>
                    <a:pt x="12" y="14"/>
                  </a:lnTo>
                  <a:lnTo>
                    <a:pt x="4" y="32"/>
                  </a:lnTo>
                  <a:lnTo>
                    <a:pt x="0" y="28"/>
                  </a:lnTo>
                  <a:lnTo>
                    <a:pt x="0" y="28"/>
                  </a:lnTo>
                </a:path>
              </a:pathLst>
            </a:custGeom>
            <a:solidFill>
              <a:srgbClr val="FAB8A6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194" name="Freeform 58"/>
            <p:cNvSpPr>
              <a:spLocks/>
            </p:cNvSpPr>
            <p:nvPr/>
          </p:nvSpPr>
          <p:spPr bwMode="auto">
            <a:xfrm>
              <a:off x="1064" y="4799"/>
              <a:ext cx="29" cy="37"/>
            </a:xfrm>
            <a:custGeom>
              <a:avLst/>
              <a:gdLst/>
              <a:ahLst/>
              <a:cxnLst>
                <a:cxn ang="0">
                  <a:pos x="20" y="7"/>
                </a:cxn>
                <a:cxn ang="0">
                  <a:pos x="28" y="35"/>
                </a:cxn>
                <a:cxn ang="0">
                  <a:pos x="16" y="36"/>
                </a:cxn>
                <a:cxn ang="0">
                  <a:pos x="11" y="17"/>
                </a:cxn>
                <a:cxn ang="0">
                  <a:pos x="11" y="7"/>
                </a:cxn>
                <a:cxn ang="0">
                  <a:pos x="0" y="2"/>
                </a:cxn>
                <a:cxn ang="0">
                  <a:pos x="13" y="0"/>
                </a:cxn>
                <a:cxn ang="0">
                  <a:pos x="20" y="7"/>
                </a:cxn>
                <a:cxn ang="0">
                  <a:pos x="20" y="7"/>
                </a:cxn>
              </a:cxnLst>
              <a:rect l="0" t="0" r="r" b="b"/>
              <a:pathLst>
                <a:path w="29" h="37">
                  <a:moveTo>
                    <a:pt x="20" y="7"/>
                  </a:moveTo>
                  <a:lnTo>
                    <a:pt x="28" y="35"/>
                  </a:lnTo>
                  <a:lnTo>
                    <a:pt x="16" y="36"/>
                  </a:lnTo>
                  <a:lnTo>
                    <a:pt x="11" y="17"/>
                  </a:lnTo>
                  <a:lnTo>
                    <a:pt x="11" y="7"/>
                  </a:lnTo>
                  <a:lnTo>
                    <a:pt x="0" y="2"/>
                  </a:lnTo>
                  <a:lnTo>
                    <a:pt x="13" y="0"/>
                  </a:lnTo>
                  <a:lnTo>
                    <a:pt x="20" y="7"/>
                  </a:lnTo>
                  <a:lnTo>
                    <a:pt x="20" y="7"/>
                  </a:lnTo>
                </a:path>
              </a:pathLst>
            </a:custGeom>
            <a:solidFill>
              <a:srgbClr val="94524A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195" name="Freeform 59"/>
            <p:cNvSpPr>
              <a:spLocks/>
            </p:cNvSpPr>
            <p:nvPr/>
          </p:nvSpPr>
          <p:spPr bwMode="auto">
            <a:xfrm>
              <a:off x="513" y="5087"/>
              <a:ext cx="109" cy="89"/>
            </a:xfrm>
            <a:custGeom>
              <a:avLst/>
              <a:gdLst/>
              <a:ahLst/>
              <a:cxnLst>
                <a:cxn ang="0">
                  <a:pos x="43" y="0"/>
                </a:cxn>
                <a:cxn ang="0">
                  <a:pos x="27" y="5"/>
                </a:cxn>
                <a:cxn ang="0">
                  <a:pos x="0" y="66"/>
                </a:cxn>
                <a:cxn ang="0">
                  <a:pos x="24" y="71"/>
                </a:cxn>
                <a:cxn ang="0">
                  <a:pos x="25" y="82"/>
                </a:cxn>
                <a:cxn ang="0">
                  <a:pos x="29" y="88"/>
                </a:cxn>
                <a:cxn ang="0">
                  <a:pos x="36" y="70"/>
                </a:cxn>
                <a:cxn ang="0">
                  <a:pos x="62" y="58"/>
                </a:cxn>
                <a:cxn ang="0">
                  <a:pos x="72" y="46"/>
                </a:cxn>
                <a:cxn ang="0">
                  <a:pos x="108" y="51"/>
                </a:cxn>
                <a:cxn ang="0">
                  <a:pos x="69" y="27"/>
                </a:cxn>
                <a:cxn ang="0">
                  <a:pos x="43" y="0"/>
                </a:cxn>
                <a:cxn ang="0">
                  <a:pos x="43" y="0"/>
                </a:cxn>
              </a:cxnLst>
              <a:rect l="0" t="0" r="r" b="b"/>
              <a:pathLst>
                <a:path w="109" h="89">
                  <a:moveTo>
                    <a:pt x="43" y="0"/>
                  </a:moveTo>
                  <a:lnTo>
                    <a:pt x="27" y="5"/>
                  </a:lnTo>
                  <a:lnTo>
                    <a:pt x="0" y="66"/>
                  </a:lnTo>
                  <a:lnTo>
                    <a:pt x="24" y="71"/>
                  </a:lnTo>
                  <a:lnTo>
                    <a:pt x="25" y="82"/>
                  </a:lnTo>
                  <a:lnTo>
                    <a:pt x="29" y="88"/>
                  </a:lnTo>
                  <a:lnTo>
                    <a:pt x="36" y="70"/>
                  </a:lnTo>
                  <a:lnTo>
                    <a:pt x="62" y="58"/>
                  </a:lnTo>
                  <a:lnTo>
                    <a:pt x="72" y="46"/>
                  </a:lnTo>
                  <a:lnTo>
                    <a:pt x="108" y="51"/>
                  </a:lnTo>
                  <a:lnTo>
                    <a:pt x="69" y="27"/>
                  </a:lnTo>
                  <a:lnTo>
                    <a:pt x="43" y="0"/>
                  </a:lnTo>
                  <a:lnTo>
                    <a:pt x="43" y="0"/>
                  </a:lnTo>
                </a:path>
              </a:pathLst>
            </a:custGeom>
            <a:solidFill>
              <a:srgbClr val="FFB5B5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196" name="Freeform 60"/>
            <p:cNvSpPr>
              <a:spLocks/>
            </p:cNvSpPr>
            <p:nvPr/>
          </p:nvSpPr>
          <p:spPr bwMode="auto">
            <a:xfrm>
              <a:off x="520" y="5091"/>
              <a:ext cx="113" cy="85"/>
            </a:xfrm>
            <a:custGeom>
              <a:avLst/>
              <a:gdLst/>
              <a:ahLst/>
              <a:cxnLst>
                <a:cxn ang="0">
                  <a:pos x="66" y="39"/>
                </a:cxn>
                <a:cxn ang="0">
                  <a:pos x="40" y="48"/>
                </a:cxn>
                <a:cxn ang="0">
                  <a:pos x="26" y="44"/>
                </a:cxn>
                <a:cxn ang="0">
                  <a:pos x="21" y="31"/>
                </a:cxn>
                <a:cxn ang="0">
                  <a:pos x="23" y="18"/>
                </a:cxn>
                <a:cxn ang="0">
                  <a:pos x="26" y="0"/>
                </a:cxn>
                <a:cxn ang="0">
                  <a:pos x="10" y="16"/>
                </a:cxn>
                <a:cxn ang="0">
                  <a:pos x="0" y="58"/>
                </a:cxn>
                <a:cxn ang="0">
                  <a:pos x="6" y="60"/>
                </a:cxn>
                <a:cxn ang="0">
                  <a:pos x="13" y="64"/>
                </a:cxn>
                <a:cxn ang="0">
                  <a:pos x="19" y="74"/>
                </a:cxn>
                <a:cxn ang="0">
                  <a:pos x="24" y="84"/>
                </a:cxn>
                <a:cxn ang="0">
                  <a:pos x="26" y="64"/>
                </a:cxn>
                <a:cxn ang="0">
                  <a:pos x="48" y="59"/>
                </a:cxn>
                <a:cxn ang="0">
                  <a:pos x="64" y="45"/>
                </a:cxn>
                <a:cxn ang="0">
                  <a:pos x="91" y="46"/>
                </a:cxn>
                <a:cxn ang="0">
                  <a:pos x="112" y="41"/>
                </a:cxn>
                <a:cxn ang="0">
                  <a:pos x="68" y="26"/>
                </a:cxn>
                <a:cxn ang="0">
                  <a:pos x="48" y="2"/>
                </a:cxn>
                <a:cxn ang="0">
                  <a:pos x="58" y="25"/>
                </a:cxn>
                <a:cxn ang="0">
                  <a:pos x="66" y="39"/>
                </a:cxn>
                <a:cxn ang="0">
                  <a:pos x="66" y="39"/>
                </a:cxn>
              </a:cxnLst>
              <a:rect l="0" t="0" r="r" b="b"/>
              <a:pathLst>
                <a:path w="113" h="85">
                  <a:moveTo>
                    <a:pt x="66" y="39"/>
                  </a:moveTo>
                  <a:lnTo>
                    <a:pt x="40" y="48"/>
                  </a:lnTo>
                  <a:lnTo>
                    <a:pt x="26" y="44"/>
                  </a:lnTo>
                  <a:lnTo>
                    <a:pt x="21" y="31"/>
                  </a:lnTo>
                  <a:lnTo>
                    <a:pt x="23" y="18"/>
                  </a:lnTo>
                  <a:lnTo>
                    <a:pt x="26" y="0"/>
                  </a:lnTo>
                  <a:lnTo>
                    <a:pt x="10" y="16"/>
                  </a:lnTo>
                  <a:lnTo>
                    <a:pt x="0" y="58"/>
                  </a:lnTo>
                  <a:lnTo>
                    <a:pt x="6" y="60"/>
                  </a:lnTo>
                  <a:lnTo>
                    <a:pt x="13" y="64"/>
                  </a:lnTo>
                  <a:lnTo>
                    <a:pt x="19" y="74"/>
                  </a:lnTo>
                  <a:lnTo>
                    <a:pt x="24" y="84"/>
                  </a:lnTo>
                  <a:lnTo>
                    <a:pt x="26" y="64"/>
                  </a:lnTo>
                  <a:lnTo>
                    <a:pt x="48" y="59"/>
                  </a:lnTo>
                  <a:lnTo>
                    <a:pt x="64" y="45"/>
                  </a:lnTo>
                  <a:lnTo>
                    <a:pt x="91" y="46"/>
                  </a:lnTo>
                  <a:lnTo>
                    <a:pt x="112" y="41"/>
                  </a:lnTo>
                  <a:lnTo>
                    <a:pt x="68" y="26"/>
                  </a:lnTo>
                  <a:lnTo>
                    <a:pt x="48" y="2"/>
                  </a:lnTo>
                  <a:lnTo>
                    <a:pt x="58" y="25"/>
                  </a:lnTo>
                  <a:lnTo>
                    <a:pt x="66" y="39"/>
                  </a:lnTo>
                  <a:lnTo>
                    <a:pt x="66" y="39"/>
                  </a:lnTo>
                </a:path>
              </a:pathLst>
            </a:custGeom>
            <a:solidFill>
              <a:srgbClr val="FF8282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197" name="Freeform 61"/>
            <p:cNvSpPr>
              <a:spLocks/>
            </p:cNvSpPr>
            <p:nvPr/>
          </p:nvSpPr>
          <p:spPr bwMode="auto">
            <a:xfrm>
              <a:off x="546" y="4971"/>
              <a:ext cx="296" cy="168"/>
            </a:xfrm>
            <a:custGeom>
              <a:avLst/>
              <a:gdLst/>
              <a:ahLst/>
              <a:cxnLst>
                <a:cxn ang="0">
                  <a:pos x="295" y="148"/>
                </a:cxn>
                <a:cxn ang="0">
                  <a:pos x="278" y="112"/>
                </a:cxn>
                <a:cxn ang="0">
                  <a:pos x="230" y="154"/>
                </a:cxn>
                <a:cxn ang="0">
                  <a:pos x="251" y="105"/>
                </a:cxn>
                <a:cxn ang="0">
                  <a:pos x="201" y="133"/>
                </a:cxn>
                <a:cxn ang="0">
                  <a:pos x="149" y="129"/>
                </a:cxn>
                <a:cxn ang="0">
                  <a:pos x="182" y="111"/>
                </a:cxn>
                <a:cxn ang="0">
                  <a:pos x="123" y="79"/>
                </a:cxn>
                <a:cxn ang="0">
                  <a:pos x="69" y="24"/>
                </a:cxn>
                <a:cxn ang="0">
                  <a:pos x="58" y="0"/>
                </a:cxn>
                <a:cxn ang="0">
                  <a:pos x="36" y="78"/>
                </a:cxn>
                <a:cxn ang="0">
                  <a:pos x="0" y="116"/>
                </a:cxn>
                <a:cxn ang="0">
                  <a:pos x="39" y="114"/>
                </a:cxn>
                <a:cxn ang="0">
                  <a:pos x="105" y="154"/>
                </a:cxn>
                <a:cxn ang="0">
                  <a:pos x="196" y="167"/>
                </a:cxn>
                <a:cxn ang="0">
                  <a:pos x="253" y="160"/>
                </a:cxn>
                <a:cxn ang="0">
                  <a:pos x="290" y="160"/>
                </a:cxn>
                <a:cxn ang="0">
                  <a:pos x="295" y="148"/>
                </a:cxn>
                <a:cxn ang="0">
                  <a:pos x="295" y="148"/>
                </a:cxn>
              </a:cxnLst>
              <a:rect l="0" t="0" r="r" b="b"/>
              <a:pathLst>
                <a:path w="296" h="168">
                  <a:moveTo>
                    <a:pt x="295" y="148"/>
                  </a:moveTo>
                  <a:lnTo>
                    <a:pt x="278" y="112"/>
                  </a:lnTo>
                  <a:lnTo>
                    <a:pt x="230" y="154"/>
                  </a:lnTo>
                  <a:lnTo>
                    <a:pt x="251" y="105"/>
                  </a:lnTo>
                  <a:lnTo>
                    <a:pt x="201" y="133"/>
                  </a:lnTo>
                  <a:lnTo>
                    <a:pt x="149" y="129"/>
                  </a:lnTo>
                  <a:lnTo>
                    <a:pt x="182" y="111"/>
                  </a:lnTo>
                  <a:lnTo>
                    <a:pt x="123" y="79"/>
                  </a:lnTo>
                  <a:lnTo>
                    <a:pt x="69" y="24"/>
                  </a:lnTo>
                  <a:lnTo>
                    <a:pt x="58" y="0"/>
                  </a:lnTo>
                  <a:lnTo>
                    <a:pt x="36" y="78"/>
                  </a:lnTo>
                  <a:lnTo>
                    <a:pt x="0" y="116"/>
                  </a:lnTo>
                  <a:lnTo>
                    <a:pt x="39" y="114"/>
                  </a:lnTo>
                  <a:lnTo>
                    <a:pt x="105" y="154"/>
                  </a:lnTo>
                  <a:lnTo>
                    <a:pt x="196" y="167"/>
                  </a:lnTo>
                  <a:lnTo>
                    <a:pt x="253" y="160"/>
                  </a:lnTo>
                  <a:lnTo>
                    <a:pt x="290" y="160"/>
                  </a:lnTo>
                  <a:lnTo>
                    <a:pt x="295" y="148"/>
                  </a:lnTo>
                  <a:lnTo>
                    <a:pt x="295" y="148"/>
                  </a:lnTo>
                </a:path>
              </a:pathLst>
            </a:custGeom>
            <a:solidFill>
              <a:srgbClr val="7F3200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198" name="Freeform 62"/>
            <p:cNvSpPr>
              <a:spLocks/>
            </p:cNvSpPr>
            <p:nvPr/>
          </p:nvSpPr>
          <p:spPr bwMode="auto">
            <a:xfrm>
              <a:off x="867" y="5066"/>
              <a:ext cx="39" cy="128"/>
            </a:xfrm>
            <a:custGeom>
              <a:avLst/>
              <a:gdLst/>
              <a:ahLst/>
              <a:cxnLst>
                <a:cxn ang="0">
                  <a:pos x="16" y="27"/>
                </a:cxn>
                <a:cxn ang="0">
                  <a:pos x="3" y="87"/>
                </a:cxn>
                <a:cxn ang="0">
                  <a:pos x="0" y="127"/>
                </a:cxn>
                <a:cxn ang="0">
                  <a:pos x="11" y="76"/>
                </a:cxn>
                <a:cxn ang="0">
                  <a:pos x="20" y="87"/>
                </a:cxn>
                <a:cxn ang="0">
                  <a:pos x="25" y="43"/>
                </a:cxn>
                <a:cxn ang="0">
                  <a:pos x="38" y="0"/>
                </a:cxn>
                <a:cxn ang="0">
                  <a:pos x="16" y="27"/>
                </a:cxn>
                <a:cxn ang="0">
                  <a:pos x="16" y="27"/>
                </a:cxn>
              </a:cxnLst>
              <a:rect l="0" t="0" r="r" b="b"/>
              <a:pathLst>
                <a:path w="39" h="128">
                  <a:moveTo>
                    <a:pt x="16" y="27"/>
                  </a:moveTo>
                  <a:lnTo>
                    <a:pt x="3" y="87"/>
                  </a:lnTo>
                  <a:lnTo>
                    <a:pt x="0" y="127"/>
                  </a:lnTo>
                  <a:lnTo>
                    <a:pt x="11" y="76"/>
                  </a:lnTo>
                  <a:lnTo>
                    <a:pt x="20" y="87"/>
                  </a:lnTo>
                  <a:lnTo>
                    <a:pt x="25" y="43"/>
                  </a:lnTo>
                  <a:lnTo>
                    <a:pt x="38" y="0"/>
                  </a:lnTo>
                  <a:lnTo>
                    <a:pt x="16" y="27"/>
                  </a:lnTo>
                  <a:lnTo>
                    <a:pt x="16" y="27"/>
                  </a:lnTo>
                </a:path>
              </a:pathLst>
            </a:custGeom>
            <a:solidFill>
              <a:srgbClr val="F58578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199" name="Freeform 63"/>
            <p:cNvSpPr>
              <a:spLocks/>
            </p:cNvSpPr>
            <p:nvPr/>
          </p:nvSpPr>
          <p:spPr bwMode="auto">
            <a:xfrm>
              <a:off x="714" y="4855"/>
              <a:ext cx="222" cy="235"/>
            </a:xfrm>
            <a:custGeom>
              <a:avLst/>
              <a:gdLst/>
              <a:ahLst/>
              <a:cxnLst>
                <a:cxn ang="0">
                  <a:pos x="201" y="60"/>
                </a:cxn>
                <a:cxn ang="0">
                  <a:pos x="208" y="90"/>
                </a:cxn>
                <a:cxn ang="0">
                  <a:pos x="221" y="128"/>
                </a:cxn>
                <a:cxn ang="0">
                  <a:pos x="220" y="172"/>
                </a:cxn>
                <a:cxn ang="0">
                  <a:pos x="210" y="200"/>
                </a:cxn>
                <a:cxn ang="0">
                  <a:pos x="191" y="222"/>
                </a:cxn>
                <a:cxn ang="0">
                  <a:pos x="182" y="234"/>
                </a:cxn>
                <a:cxn ang="0">
                  <a:pos x="185" y="215"/>
                </a:cxn>
                <a:cxn ang="0">
                  <a:pos x="179" y="175"/>
                </a:cxn>
                <a:cxn ang="0">
                  <a:pos x="192" y="196"/>
                </a:cxn>
                <a:cxn ang="0">
                  <a:pos x="199" y="183"/>
                </a:cxn>
                <a:cxn ang="0">
                  <a:pos x="211" y="152"/>
                </a:cxn>
                <a:cxn ang="0">
                  <a:pos x="208" y="117"/>
                </a:cxn>
                <a:cxn ang="0">
                  <a:pos x="198" y="83"/>
                </a:cxn>
                <a:cxn ang="0">
                  <a:pos x="185" y="50"/>
                </a:cxn>
                <a:cxn ang="0">
                  <a:pos x="187" y="29"/>
                </a:cxn>
                <a:cxn ang="0">
                  <a:pos x="178" y="17"/>
                </a:cxn>
                <a:cxn ang="0">
                  <a:pos x="159" y="32"/>
                </a:cxn>
                <a:cxn ang="0">
                  <a:pos x="140" y="26"/>
                </a:cxn>
                <a:cxn ang="0">
                  <a:pos x="131" y="40"/>
                </a:cxn>
                <a:cxn ang="0">
                  <a:pos x="140" y="61"/>
                </a:cxn>
                <a:cxn ang="0">
                  <a:pos x="114" y="42"/>
                </a:cxn>
                <a:cxn ang="0">
                  <a:pos x="102" y="42"/>
                </a:cxn>
                <a:cxn ang="0">
                  <a:pos x="99" y="58"/>
                </a:cxn>
                <a:cxn ang="0">
                  <a:pos x="62" y="58"/>
                </a:cxn>
                <a:cxn ang="0">
                  <a:pos x="40" y="89"/>
                </a:cxn>
                <a:cxn ang="0">
                  <a:pos x="36" y="58"/>
                </a:cxn>
                <a:cxn ang="0">
                  <a:pos x="25" y="83"/>
                </a:cxn>
                <a:cxn ang="0">
                  <a:pos x="0" y="112"/>
                </a:cxn>
                <a:cxn ang="0">
                  <a:pos x="22" y="53"/>
                </a:cxn>
                <a:cxn ang="0">
                  <a:pos x="36" y="30"/>
                </a:cxn>
                <a:cxn ang="0">
                  <a:pos x="60" y="16"/>
                </a:cxn>
                <a:cxn ang="0">
                  <a:pos x="123" y="6"/>
                </a:cxn>
                <a:cxn ang="0">
                  <a:pos x="156" y="0"/>
                </a:cxn>
                <a:cxn ang="0">
                  <a:pos x="191" y="0"/>
                </a:cxn>
                <a:cxn ang="0">
                  <a:pos x="201" y="22"/>
                </a:cxn>
                <a:cxn ang="0">
                  <a:pos x="198" y="54"/>
                </a:cxn>
                <a:cxn ang="0">
                  <a:pos x="201" y="60"/>
                </a:cxn>
                <a:cxn ang="0">
                  <a:pos x="201" y="60"/>
                </a:cxn>
              </a:cxnLst>
              <a:rect l="0" t="0" r="r" b="b"/>
              <a:pathLst>
                <a:path w="222" h="235">
                  <a:moveTo>
                    <a:pt x="201" y="60"/>
                  </a:moveTo>
                  <a:lnTo>
                    <a:pt x="208" y="90"/>
                  </a:lnTo>
                  <a:lnTo>
                    <a:pt x="221" y="128"/>
                  </a:lnTo>
                  <a:lnTo>
                    <a:pt x="220" y="172"/>
                  </a:lnTo>
                  <a:lnTo>
                    <a:pt x="210" y="200"/>
                  </a:lnTo>
                  <a:lnTo>
                    <a:pt x="191" y="222"/>
                  </a:lnTo>
                  <a:lnTo>
                    <a:pt x="182" y="234"/>
                  </a:lnTo>
                  <a:lnTo>
                    <a:pt x="185" y="215"/>
                  </a:lnTo>
                  <a:lnTo>
                    <a:pt x="179" y="175"/>
                  </a:lnTo>
                  <a:lnTo>
                    <a:pt x="192" y="196"/>
                  </a:lnTo>
                  <a:lnTo>
                    <a:pt x="199" y="183"/>
                  </a:lnTo>
                  <a:lnTo>
                    <a:pt x="211" y="152"/>
                  </a:lnTo>
                  <a:lnTo>
                    <a:pt x="208" y="117"/>
                  </a:lnTo>
                  <a:lnTo>
                    <a:pt x="198" y="83"/>
                  </a:lnTo>
                  <a:lnTo>
                    <a:pt x="185" y="50"/>
                  </a:lnTo>
                  <a:lnTo>
                    <a:pt x="187" y="29"/>
                  </a:lnTo>
                  <a:lnTo>
                    <a:pt x="178" y="17"/>
                  </a:lnTo>
                  <a:lnTo>
                    <a:pt x="159" y="32"/>
                  </a:lnTo>
                  <a:lnTo>
                    <a:pt x="140" y="26"/>
                  </a:lnTo>
                  <a:lnTo>
                    <a:pt x="131" y="40"/>
                  </a:lnTo>
                  <a:lnTo>
                    <a:pt x="140" y="61"/>
                  </a:lnTo>
                  <a:lnTo>
                    <a:pt x="114" y="42"/>
                  </a:lnTo>
                  <a:lnTo>
                    <a:pt x="102" y="42"/>
                  </a:lnTo>
                  <a:lnTo>
                    <a:pt x="99" y="58"/>
                  </a:lnTo>
                  <a:lnTo>
                    <a:pt x="62" y="58"/>
                  </a:lnTo>
                  <a:lnTo>
                    <a:pt x="40" y="89"/>
                  </a:lnTo>
                  <a:lnTo>
                    <a:pt x="36" y="58"/>
                  </a:lnTo>
                  <a:lnTo>
                    <a:pt x="25" y="83"/>
                  </a:lnTo>
                  <a:lnTo>
                    <a:pt x="0" y="112"/>
                  </a:lnTo>
                  <a:lnTo>
                    <a:pt x="22" y="53"/>
                  </a:lnTo>
                  <a:lnTo>
                    <a:pt x="36" y="30"/>
                  </a:lnTo>
                  <a:lnTo>
                    <a:pt x="60" y="16"/>
                  </a:lnTo>
                  <a:lnTo>
                    <a:pt x="123" y="6"/>
                  </a:lnTo>
                  <a:lnTo>
                    <a:pt x="156" y="0"/>
                  </a:lnTo>
                  <a:lnTo>
                    <a:pt x="191" y="0"/>
                  </a:lnTo>
                  <a:lnTo>
                    <a:pt x="201" y="22"/>
                  </a:lnTo>
                  <a:lnTo>
                    <a:pt x="198" y="54"/>
                  </a:lnTo>
                  <a:lnTo>
                    <a:pt x="201" y="60"/>
                  </a:lnTo>
                  <a:lnTo>
                    <a:pt x="201" y="60"/>
                  </a:lnTo>
                </a:path>
              </a:pathLst>
            </a:custGeom>
            <a:solidFill>
              <a:srgbClr val="000000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200" name="Freeform 64"/>
            <p:cNvSpPr>
              <a:spLocks/>
            </p:cNvSpPr>
            <p:nvPr/>
          </p:nvSpPr>
          <p:spPr bwMode="auto">
            <a:xfrm>
              <a:off x="868" y="5010"/>
              <a:ext cx="24" cy="76"/>
            </a:xfrm>
            <a:custGeom>
              <a:avLst/>
              <a:gdLst/>
              <a:ahLst/>
              <a:cxnLst>
                <a:cxn ang="0">
                  <a:pos x="12" y="65"/>
                </a:cxn>
                <a:cxn ang="0">
                  <a:pos x="23" y="52"/>
                </a:cxn>
                <a:cxn ang="0">
                  <a:pos x="23" y="40"/>
                </a:cxn>
                <a:cxn ang="0">
                  <a:pos x="16" y="21"/>
                </a:cxn>
                <a:cxn ang="0">
                  <a:pos x="3" y="0"/>
                </a:cxn>
                <a:cxn ang="0">
                  <a:pos x="8" y="28"/>
                </a:cxn>
                <a:cxn ang="0">
                  <a:pos x="7" y="44"/>
                </a:cxn>
                <a:cxn ang="0">
                  <a:pos x="0" y="75"/>
                </a:cxn>
                <a:cxn ang="0">
                  <a:pos x="12" y="65"/>
                </a:cxn>
                <a:cxn ang="0">
                  <a:pos x="12" y="65"/>
                </a:cxn>
              </a:cxnLst>
              <a:rect l="0" t="0" r="r" b="b"/>
              <a:pathLst>
                <a:path w="24" h="76">
                  <a:moveTo>
                    <a:pt x="12" y="65"/>
                  </a:moveTo>
                  <a:lnTo>
                    <a:pt x="23" y="52"/>
                  </a:lnTo>
                  <a:lnTo>
                    <a:pt x="23" y="40"/>
                  </a:lnTo>
                  <a:lnTo>
                    <a:pt x="16" y="21"/>
                  </a:lnTo>
                  <a:lnTo>
                    <a:pt x="3" y="0"/>
                  </a:lnTo>
                  <a:lnTo>
                    <a:pt x="8" y="28"/>
                  </a:lnTo>
                  <a:lnTo>
                    <a:pt x="7" y="44"/>
                  </a:lnTo>
                  <a:lnTo>
                    <a:pt x="0" y="75"/>
                  </a:lnTo>
                  <a:lnTo>
                    <a:pt x="12" y="65"/>
                  </a:lnTo>
                  <a:lnTo>
                    <a:pt x="12" y="65"/>
                  </a:lnTo>
                </a:path>
              </a:pathLst>
            </a:custGeom>
            <a:solidFill>
              <a:srgbClr val="000000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201" name="Freeform 65"/>
            <p:cNvSpPr>
              <a:spLocks/>
            </p:cNvSpPr>
            <p:nvPr/>
          </p:nvSpPr>
          <p:spPr bwMode="auto">
            <a:xfrm>
              <a:off x="844" y="5067"/>
              <a:ext cx="69" cy="277"/>
            </a:xfrm>
            <a:custGeom>
              <a:avLst/>
              <a:gdLst/>
              <a:ahLst/>
              <a:cxnLst>
                <a:cxn ang="0">
                  <a:pos x="68" y="0"/>
                </a:cxn>
                <a:cxn ang="0">
                  <a:pos x="53" y="29"/>
                </a:cxn>
                <a:cxn ang="0">
                  <a:pos x="49" y="54"/>
                </a:cxn>
                <a:cxn ang="0">
                  <a:pos x="45" y="78"/>
                </a:cxn>
                <a:cxn ang="0">
                  <a:pos x="38" y="97"/>
                </a:cxn>
                <a:cxn ang="0">
                  <a:pos x="32" y="107"/>
                </a:cxn>
                <a:cxn ang="0">
                  <a:pos x="27" y="125"/>
                </a:cxn>
                <a:cxn ang="0">
                  <a:pos x="23" y="148"/>
                </a:cxn>
                <a:cxn ang="0">
                  <a:pos x="15" y="167"/>
                </a:cxn>
                <a:cxn ang="0">
                  <a:pos x="14" y="193"/>
                </a:cxn>
                <a:cxn ang="0">
                  <a:pos x="14" y="213"/>
                </a:cxn>
                <a:cxn ang="0">
                  <a:pos x="17" y="241"/>
                </a:cxn>
                <a:cxn ang="0">
                  <a:pos x="21" y="247"/>
                </a:cxn>
                <a:cxn ang="0">
                  <a:pos x="29" y="251"/>
                </a:cxn>
                <a:cxn ang="0">
                  <a:pos x="43" y="267"/>
                </a:cxn>
                <a:cxn ang="0">
                  <a:pos x="45" y="273"/>
                </a:cxn>
                <a:cxn ang="0">
                  <a:pos x="35" y="275"/>
                </a:cxn>
                <a:cxn ang="0">
                  <a:pos x="41" y="269"/>
                </a:cxn>
                <a:cxn ang="0">
                  <a:pos x="31" y="257"/>
                </a:cxn>
                <a:cxn ang="0">
                  <a:pos x="26" y="257"/>
                </a:cxn>
                <a:cxn ang="0">
                  <a:pos x="35" y="268"/>
                </a:cxn>
                <a:cxn ang="0">
                  <a:pos x="31" y="268"/>
                </a:cxn>
                <a:cxn ang="0">
                  <a:pos x="20" y="256"/>
                </a:cxn>
                <a:cxn ang="0">
                  <a:pos x="18" y="260"/>
                </a:cxn>
                <a:cxn ang="0">
                  <a:pos x="26" y="270"/>
                </a:cxn>
                <a:cxn ang="0">
                  <a:pos x="25" y="276"/>
                </a:cxn>
                <a:cxn ang="0">
                  <a:pos x="10" y="274"/>
                </a:cxn>
                <a:cxn ang="0">
                  <a:pos x="0" y="271"/>
                </a:cxn>
                <a:cxn ang="0">
                  <a:pos x="0" y="258"/>
                </a:cxn>
                <a:cxn ang="0">
                  <a:pos x="6" y="259"/>
                </a:cxn>
                <a:cxn ang="0">
                  <a:pos x="10" y="254"/>
                </a:cxn>
                <a:cxn ang="0">
                  <a:pos x="21" y="251"/>
                </a:cxn>
                <a:cxn ang="0">
                  <a:pos x="15" y="245"/>
                </a:cxn>
                <a:cxn ang="0">
                  <a:pos x="11" y="214"/>
                </a:cxn>
                <a:cxn ang="0">
                  <a:pos x="10" y="177"/>
                </a:cxn>
                <a:cxn ang="0">
                  <a:pos x="11" y="161"/>
                </a:cxn>
                <a:cxn ang="0">
                  <a:pos x="20" y="146"/>
                </a:cxn>
                <a:cxn ang="0">
                  <a:pos x="24" y="121"/>
                </a:cxn>
                <a:cxn ang="0">
                  <a:pos x="34" y="76"/>
                </a:cxn>
                <a:cxn ang="0">
                  <a:pos x="34" y="90"/>
                </a:cxn>
                <a:cxn ang="0">
                  <a:pos x="41" y="71"/>
                </a:cxn>
                <a:cxn ang="0">
                  <a:pos x="46" y="46"/>
                </a:cxn>
                <a:cxn ang="0">
                  <a:pos x="48" y="26"/>
                </a:cxn>
                <a:cxn ang="0">
                  <a:pos x="57" y="4"/>
                </a:cxn>
                <a:cxn ang="0">
                  <a:pos x="68" y="0"/>
                </a:cxn>
                <a:cxn ang="0">
                  <a:pos x="68" y="0"/>
                </a:cxn>
              </a:cxnLst>
              <a:rect l="0" t="0" r="r" b="b"/>
              <a:pathLst>
                <a:path w="69" h="277">
                  <a:moveTo>
                    <a:pt x="68" y="0"/>
                  </a:moveTo>
                  <a:lnTo>
                    <a:pt x="53" y="29"/>
                  </a:lnTo>
                  <a:lnTo>
                    <a:pt x="49" y="54"/>
                  </a:lnTo>
                  <a:lnTo>
                    <a:pt x="45" y="78"/>
                  </a:lnTo>
                  <a:lnTo>
                    <a:pt x="38" y="97"/>
                  </a:lnTo>
                  <a:lnTo>
                    <a:pt x="32" y="107"/>
                  </a:lnTo>
                  <a:lnTo>
                    <a:pt x="27" y="125"/>
                  </a:lnTo>
                  <a:lnTo>
                    <a:pt x="23" y="148"/>
                  </a:lnTo>
                  <a:lnTo>
                    <a:pt x="15" y="167"/>
                  </a:lnTo>
                  <a:lnTo>
                    <a:pt x="14" y="193"/>
                  </a:lnTo>
                  <a:lnTo>
                    <a:pt x="14" y="213"/>
                  </a:lnTo>
                  <a:lnTo>
                    <a:pt x="17" y="241"/>
                  </a:lnTo>
                  <a:lnTo>
                    <a:pt x="21" y="247"/>
                  </a:lnTo>
                  <a:lnTo>
                    <a:pt x="29" y="251"/>
                  </a:lnTo>
                  <a:lnTo>
                    <a:pt x="43" y="267"/>
                  </a:lnTo>
                  <a:lnTo>
                    <a:pt x="45" y="273"/>
                  </a:lnTo>
                  <a:lnTo>
                    <a:pt x="35" y="275"/>
                  </a:lnTo>
                  <a:lnTo>
                    <a:pt x="41" y="269"/>
                  </a:lnTo>
                  <a:lnTo>
                    <a:pt x="31" y="257"/>
                  </a:lnTo>
                  <a:lnTo>
                    <a:pt x="26" y="257"/>
                  </a:lnTo>
                  <a:lnTo>
                    <a:pt x="35" y="268"/>
                  </a:lnTo>
                  <a:lnTo>
                    <a:pt x="31" y="268"/>
                  </a:lnTo>
                  <a:lnTo>
                    <a:pt x="20" y="256"/>
                  </a:lnTo>
                  <a:lnTo>
                    <a:pt x="18" y="260"/>
                  </a:lnTo>
                  <a:lnTo>
                    <a:pt x="26" y="270"/>
                  </a:lnTo>
                  <a:lnTo>
                    <a:pt x="25" y="276"/>
                  </a:lnTo>
                  <a:lnTo>
                    <a:pt x="10" y="274"/>
                  </a:lnTo>
                  <a:lnTo>
                    <a:pt x="0" y="271"/>
                  </a:lnTo>
                  <a:lnTo>
                    <a:pt x="0" y="258"/>
                  </a:lnTo>
                  <a:lnTo>
                    <a:pt x="6" y="259"/>
                  </a:lnTo>
                  <a:lnTo>
                    <a:pt x="10" y="254"/>
                  </a:lnTo>
                  <a:lnTo>
                    <a:pt x="21" y="251"/>
                  </a:lnTo>
                  <a:lnTo>
                    <a:pt x="15" y="245"/>
                  </a:lnTo>
                  <a:lnTo>
                    <a:pt x="11" y="214"/>
                  </a:lnTo>
                  <a:lnTo>
                    <a:pt x="10" y="177"/>
                  </a:lnTo>
                  <a:lnTo>
                    <a:pt x="11" y="161"/>
                  </a:lnTo>
                  <a:lnTo>
                    <a:pt x="20" y="146"/>
                  </a:lnTo>
                  <a:lnTo>
                    <a:pt x="24" y="121"/>
                  </a:lnTo>
                  <a:lnTo>
                    <a:pt x="34" y="76"/>
                  </a:lnTo>
                  <a:lnTo>
                    <a:pt x="34" y="90"/>
                  </a:lnTo>
                  <a:lnTo>
                    <a:pt x="41" y="71"/>
                  </a:lnTo>
                  <a:lnTo>
                    <a:pt x="46" y="46"/>
                  </a:lnTo>
                  <a:lnTo>
                    <a:pt x="48" y="26"/>
                  </a:lnTo>
                  <a:lnTo>
                    <a:pt x="57" y="4"/>
                  </a:lnTo>
                  <a:lnTo>
                    <a:pt x="68" y="0"/>
                  </a:lnTo>
                  <a:lnTo>
                    <a:pt x="68" y="0"/>
                  </a:lnTo>
                </a:path>
              </a:pathLst>
            </a:custGeom>
            <a:solidFill>
              <a:srgbClr val="000000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202" name="Freeform 66"/>
            <p:cNvSpPr>
              <a:spLocks/>
            </p:cNvSpPr>
            <p:nvPr/>
          </p:nvSpPr>
          <p:spPr bwMode="auto">
            <a:xfrm>
              <a:off x="829" y="5099"/>
              <a:ext cx="23" cy="131"/>
            </a:xfrm>
            <a:custGeom>
              <a:avLst/>
              <a:gdLst/>
              <a:ahLst/>
              <a:cxnLst>
                <a:cxn ang="0">
                  <a:pos x="7" y="130"/>
                </a:cxn>
                <a:cxn ang="0">
                  <a:pos x="1" y="117"/>
                </a:cxn>
                <a:cxn ang="0">
                  <a:pos x="0" y="102"/>
                </a:cxn>
                <a:cxn ang="0">
                  <a:pos x="0" y="77"/>
                </a:cxn>
                <a:cxn ang="0">
                  <a:pos x="0" y="39"/>
                </a:cxn>
                <a:cxn ang="0">
                  <a:pos x="2" y="25"/>
                </a:cxn>
                <a:cxn ang="0">
                  <a:pos x="10" y="13"/>
                </a:cxn>
                <a:cxn ang="0">
                  <a:pos x="16" y="3"/>
                </a:cxn>
                <a:cxn ang="0">
                  <a:pos x="22" y="0"/>
                </a:cxn>
                <a:cxn ang="0">
                  <a:pos x="21" y="14"/>
                </a:cxn>
                <a:cxn ang="0">
                  <a:pos x="16" y="32"/>
                </a:cxn>
                <a:cxn ang="0">
                  <a:pos x="14" y="48"/>
                </a:cxn>
                <a:cxn ang="0">
                  <a:pos x="8" y="71"/>
                </a:cxn>
                <a:cxn ang="0">
                  <a:pos x="5" y="88"/>
                </a:cxn>
                <a:cxn ang="0">
                  <a:pos x="3" y="101"/>
                </a:cxn>
                <a:cxn ang="0">
                  <a:pos x="6" y="107"/>
                </a:cxn>
                <a:cxn ang="0">
                  <a:pos x="13" y="81"/>
                </a:cxn>
                <a:cxn ang="0">
                  <a:pos x="10" y="108"/>
                </a:cxn>
                <a:cxn ang="0">
                  <a:pos x="7" y="130"/>
                </a:cxn>
                <a:cxn ang="0">
                  <a:pos x="7" y="130"/>
                </a:cxn>
              </a:cxnLst>
              <a:rect l="0" t="0" r="r" b="b"/>
              <a:pathLst>
                <a:path w="23" h="131">
                  <a:moveTo>
                    <a:pt x="7" y="130"/>
                  </a:moveTo>
                  <a:lnTo>
                    <a:pt x="1" y="117"/>
                  </a:lnTo>
                  <a:lnTo>
                    <a:pt x="0" y="102"/>
                  </a:lnTo>
                  <a:lnTo>
                    <a:pt x="0" y="77"/>
                  </a:lnTo>
                  <a:lnTo>
                    <a:pt x="0" y="39"/>
                  </a:lnTo>
                  <a:lnTo>
                    <a:pt x="2" y="25"/>
                  </a:lnTo>
                  <a:lnTo>
                    <a:pt x="10" y="13"/>
                  </a:lnTo>
                  <a:lnTo>
                    <a:pt x="16" y="3"/>
                  </a:lnTo>
                  <a:lnTo>
                    <a:pt x="22" y="0"/>
                  </a:lnTo>
                  <a:lnTo>
                    <a:pt x="21" y="14"/>
                  </a:lnTo>
                  <a:lnTo>
                    <a:pt x="16" y="32"/>
                  </a:lnTo>
                  <a:lnTo>
                    <a:pt x="14" y="48"/>
                  </a:lnTo>
                  <a:lnTo>
                    <a:pt x="8" y="71"/>
                  </a:lnTo>
                  <a:lnTo>
                    <a:pt x="5" y="88"/>
                  </a:lnTo>
                  <a:lnTo>
                    <a:pt x="3" y="101"/>
                  </a:lnTo>
                  <a:lnTo>
                    <a:pt x="6" y="107"/>
                  </a:lnTo>
                  <a:lnTo>
                    <a:pt x="13" y="81"/>
                  </a:lnTo>
                  <a:lnTo>
                    <a:pt x="10" y="108"/>
                  </a:lnTo>
                  <a:lnTo>
                    <a:pt x="7" y="130"/>
                  </a:lnTo>
                  <a:lnTo>
                    <a:pt x="7" y="130"/>
                  </a:lnTo>
                </a:path>
              </a:pathLst>
            </a:custGeom>
            <a:solidFill>
              <a:srgbClr val="000000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203" name="Freeform 67"/>
            <p:cNvSpPr>
              <a:spLocks/>
            </p:cNvSpPr>
            <p:nvPr/>
          </p:nvSpPr>
          <p:spPr bwMode="auto">
            <a:xfrm>
              <a:off x="827" y="5216"/>
              <a:ext cx="17" cy="101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14" y="25"/>
                </a:cxn>
                <a:cxn ang="0">
                  <a:pos x="12" y="37"/>
                </a:cxn>
                <a:cxn ang="0">
                  <a:pos x="9" y="55"/>
                </a:cxn>
                <a:cxn ang="0">
                  <a:pos x="7" y="70"/>
                </a:cxn>
                <a:cxn ang="0">
                  <a:pos x="11" y="80"/>
                </a:cxn>
                <a:cxn ang="0">
                  <a:pos x="16" y="92"/>
                </a:cxn>
                <a:cxn ang="0">
                  <a:pos x="14" y="98"/>
                </a:cxn>
                <a:cxn ang="0">
                  <a:pos x="3" y="100"/>
                </a:cxn>
                <a:cxn ang="0">
                  <a:pos x="8" y="96"/>
                </a:cxn>
                <a:cxn ang="0">
                  <a:pos x="10" y="91"/>
                </a:cxn>
                <a:cxn ang="0">
                  <a:pos x="4" y="93"/>
                </a:cxn>
                <a:cxn ang="0">
                  <a:pos x="0" y="76"/>
                </a:cxn>
                <a:cxn ang="0">
                  <a:pos x="0" y="50"/>
                </a:cxn>
                <a:cxn ang="0">
                  <a:pos x="5" y="37"/>
                </a:cxn>
                <a:cxn ang="0">
                  <a:pos x="10" y="23"/>
                </a:cxn>
                <a:cxn ang="0">
                  <a:pos x="6" y="0"/>
                </a:cxn>
                <a:cxn ang="0">
                  <a:pos x="14" y="5"/>
                </a:cxn>
                <a:cxn ang="0">
                  <a:pos x="14" y="5"/>
                </a:cxn>
              </a:cxnLst>
              <a:rect l="0" t="0" r="r" b="b"/>
              <a:pathLst>
                <a:path w="17" h="101">
                  <a:moveTo>
                    <a:pt x="14" y="5"/>
                  </a:moveTo>
                  <a:lnTo>
                    <a:pt x="14" y="25"/>
                  </a:lnTo>
                  <a:lnTo>
                    <a:pt x="12" y="37"/>
                  </a:lnTo>
                  <a:lnTo>
                    <a:pt x="9" y="55"/>
                  </a:lnTo>
                  <a:lnTo>
                    <a:pt x="7" y="70"/>
                  </a:lnTo>
                  <a:lnTo>
                    <a:pt x="11" y="80"/>
                  </a:lnTo>
                  <a:lnTo>
                    <a:pt x="16" y="92"/>
                  </a:lnTo>
                  <a:lnTo>
                    <a:pt x="14" y="98"/>
                  </a:lnTo>
                  <a:lnTo>
                    <a:pt x="3" y="100"/>
                  </a:lnTo>
                  <a:lnTo>
                    <a:pt x="8" y="96"/>
                  </a:lnTo>
                  <a:lnTo>
                    <a:pt x="10" y="91"/>
                  </a:lnTo>
                  <a:lnTo>
                    <a:pt x="4" y="93"/>
                  </a:lnTo>
                  <a:lnTo>
                    <a:pt x="0" y="76"/>
                  </a:lnTo>
                  <a:lnTo>
                    <a:pt x="0" y="50"/>
                  </a:lnTo>
                  <a:lnTo>
                    <a:pt x="5" y="37"/>
                  </a:lnTo>
                  <a:lnTo>
                    <a:pt x="10" y="23"/>
                  </a:lnTo>
                  <a:lnTo>
                    <a:pt x="6" y="0"/>
                  </a:lnTo>
                  <a:lnTo>
                    <a:pt x="14" y="5"/>
                  </a:lnTo>
                  <a:lnTo>
                    <a:pt x="14" y="5"/>
                  </a:lnTo>
                </a:path>
              </a:pathLst>
            </a:custGeom>
            <a:solidFill>
              <a:srgbClr val="000000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204" name="Freeform 68"/>
            <p:cNvSpPr>
              <a:spLocks/>
            </p:cNvSpPr>
            <p:nvPr/>
          </p:nvSpPr>
          <p:spPr bwMode="auto">
            <a:xfrm>
              <a:off x="828" y="5297"/>
              <a:ext cx="17" cy="20"/>
            </a:xfrm>
            <a:custGeom>
              <a:avLst/>
              <a:gdLst/>
              <a:ahLst/>
              <a:cxnLst>
                <a:cxn ang="0">
                  <a:pos x="15" y="4"/>
                </a:cxn>
                <a:cxn ang="0">
                  <a:pos x="5" y="13"/>
                </a:cxn>
                <a:cxn ang="0">
                  <a:pos x="16" y="15"/>
                </a:cxn>
                <a:cxn ang="0">
                  <a:pos x="3" y="19"/>
                </a:cxn>
                <a:cxn ang="0">
                  <a:pos x="0" y="13"/>
                </a:cxn>
                <a:cxn ang="0">
                  <a:pos x="11" y="0"/>
                </a:cxn>
                <a:cxn ang="0">
                  <a:pos x="15" y="4"/>
                </a:cxn>
                <a:cxn ang="0">
                  <a:pos x="15" y="4"/>
                </a:cxn>
              </a:cxnLst>
              <a:rect l="0" t="0" r="r" b="b"/>
              <a:pathLst>
                <a:path w="17" h="20">
                  <a:moveTo>
                    <a:pt x="15" y="4"/>
                  </a:moveTo>
                  <a:lnTo>
                    <a:pt x="5" y="13"/>
                  </a:lnTo>
                  <a:lnTo>
                    <a:pt x="16" y="15"/>
                  </a:lnTo>
                  <a:lnTo>
                    <a:pt x="3" y="19"/>
                  </a:lnTo>
                  <a:lnTo>
                    <a:pt x="0" y="13"/>
                  </a:lnTo>
                  <a:lnTo>
                    <a:pt x="11" y="0"/>
                  </a:lnTo>
                  <a:lnTo>
                    <a:pt x="15" y="4"/>
                  </a:lnTo>
                  <a:lnTo>
                    <a:pt x="15" y="4"/>
                  </a:lnTo>
                </a:path>
              </a:pathLst>
            </a:custGeom>
            <a:solidFill>
              <a:srgbClr val="000000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205" name="Freeform 69"/>
            <p:cNvSpPr>
              <a:spLocks/>
            </p:cNvSpPr>
            <p:nvPr/>
          </p:nvSpPr>
          <p:spPr bwMode="auto">
            <a:xfrm>
              <a:off x="835" y="5305"/>
              <a:ext cx="17" cy="3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9" y="10"/>
                </a:cxn>
                <a:cxn ang="0">
                  <a:pos x="11" y="16"/>
                </a:cxn>
                <a:cxn ang="0">
                  <a:pos x="16" y="22"/>
                </a:cxn>
                <a:cxn ang="0">
                  <a:pos x="13" y="30"/>
                </a:cxn>
                <a:cxn ang="0">
                  <a:pos x="0" y="7"/>
                </a:cxn>
                <a:cxn ang="0">
                  <a:pos x="1" y="0"/>
                </a:cxn>
                <a:cxn ang="0">
                  <a:pos x="1" y="0"/>
                </a:cxn>
              </a:cxnLst>
              <a:rect l="0" t="0" r="r" b="b"/>
              <a:pathLst>
                <a:path w="17" h="31">
                  <a:moveTo>
                    <a:pt x="1" y="0"/>
                  </a:moveTo>
                  <a:lnTo>
                    <a:pt x="9" y="10"/>
                  </a:lnTo>
                  <a:lnTo>
                    <a:pt x="11" y="16"/>
                  </a:lnTo>
                  <a:lnTo>
                    <a:pt x="16" y="22"/>
                  </a:lnTo>
                  <a:lnTo>
                    <a:pt x="13" y="30"/>
                  </a:lnTo>
                  <a:lnTo>
                    <a:pt x="0" y="7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solidFill>
              <a:srgbClr val="000000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206" name="Freeform 70"/>
            <p:cNvSpPr>
              <a:spLocks/>
            </p:cNvSpPr>
            <p:nvPr/>
          </p:nvSpPr>
          <p:spPr bwMode="auto">
            <a:xfrm>
              <a:off x="864" y="5333"/>
              <a:ext cx="25" cy="17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12" y="1"/>
                </a:cxn>
                <a:cxn ang="0">
                  <a:pos x="0" y="4"/>
                </a:cxn>
                <a:cxn ang="0">
                  <a:pos x="4" y="16"/>
                </a:cxn>
                <a:cxn ang="0">
                  <a:pos x="17" y="16"/>
                </a:cxn>
                <a:cxn ang="0">
                  <a:pos x="22" y="12"/>
                </a:cxn>
                <a:cxn ang="0">
                  <a:pos x="24" y="4"/>
                </a:cxn>
                <a:cxn ang="0">
                  <a:pos x="20" y="0"/>
                </a:cxn>
                <a:cxn ang="0">
                  <a:pos x="20" y="0"/>
                </a:cxn>
              </a:cxnLst>
              <a:rect l="0" t="0" r="r" b="b"/>
              <a:pathLst>
                <a:path w="25" h="17">
                  <a:moveTo>
                    <a:pt x="20" y="0"/>
                  </a:moveTo>
                  <a:lnTo>
                    <a:pt x="12" y="1"/>
                  </a:lnTo>
                  <a:lnTo>
                    <a:pt x="0" y="4"/>
                  </a:lnTo>
                  <a:lnTo>
                    <a:pt x="4" y="16"/>
                  </a:lnTo>
                  <a:lnTo>
                    <a:pt x="17" y="16"/>
                  </a:lnTo>
                  <a:lnTo>
                    <a:pt x="22" y="12"/>
                  </a:lnTo>
                  <a:lnTo>
                    <a:pt x="24" y="4"/>
                  </a:lnTo>
                  <a:lnTo>
                    <a:pt x="20" y="0"/>
                  </a:lnTo>
                  <a:lnTo>
                    <a:pt x="20" y="0"/>
                  </a:lnTo>
                </a:path>
              </a:pathLst>
            </a:custGeom>
            <a:solidFill>
              <a:srgbClr val="000000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207" name="Freeform 71"/>
            <p:cNvSpPr>
              <a:spLocks/>
            </p:cNvSpPr>
            <p:nvPr/>
          </p:nvSpPr>
          <p:spPr bwMode="auto">
            <a:xfrm>
              <a:off x="796" y="5191"/>
              <a:ext cx="38" cy="126"/>
            </a:xfrm>
            <a:custGeom>
              <a:avLst/>
              <a:gdLst/>
              <a:ahLst/>
              <a:cxnLst>
                <a:cxn ang="0">
                  <a:pos x="35" y="13"/>
                </a:cxn>
                <a:cxn ang="0">
                  <a:pos x="32" y="20"/>
                </a:cxn>
                <a:cxn ang="0">
                  <a:pos x="27" y="28"/>
                </a:cxn>
                <a:cxn ang="0">
                  <a:pos x="24" y="38"/>
                </a:cxn>
                <a:cxn ang="0">
                  <a:pos x="22" y="62"/>
                </a:cxn>
                <a:cxn ang="0">
                  <a:pos x="22" y="76"/>
                </a:cxn>
                <a:cxn ang="0">
                  <a:pos x="22" y="90"/>
                </a:cxn>
                <a:cxn ang="0">
                  <a:pos x="24" y="99"/>
                </a:cxn>
                <a:cxn ang="0">
                  <a:pos x="29" y="108"/>
                </a:cxn>
                <a:cxn ang="0">
                  <a:pos x="33" y="113"/>
                </a:cxn>
                <a:cxn ang="0">
                  <a:pos x="31" y="121"/>
                </a:cxn>
                <a:cxn ang="0">
                  <a:pos x="25" y="123"/>
                </a:cxn>
                <a:cxn ang="0">
                  <a:pos x="14" y="125"/>
                </a:cxn>
                <a:cxn ang="0">
                  <a:pos x="2" y="125"/>
                </a:cxn>
                <a:cxn ang="0">
                  <a:pos x="0" y="121"/>
                </a:cxn>
                <a:cxn ang="0">
                  <a:pos x="0" y="110"/>
                </a:cxn>
                <a:cxn ang="0">
                  <a:pos x="7" y="110"/>
                </a:cxn>
                <a:cxn ang="0">
                  <a:pos x="11" y="115"/>
                </a:cxn>
                <a:cxn ang="0">
                  <a:pos x="19" y="108"/>
                </a:cxn>
                <a:cxn ang="0">
                  <a:pos x="22" y="102"/>
                </a:cxn>
                <a:cxn ang="0">
                  <a:pos x="18" y="88"/>
                </a:cxn>
                <a:cxn ang="0">
                  <a:pos x="18" y="72"/>
                </a:cxn>
                <a:cxn ang="0">
                  <a:pos x="20" y="42"/>
                </a:cxn>
                <a:cxn ang="0">
                  <a:pos x="22" y="22"/>
                </a:cxn>
                <a:cxn ang="0">
                  <a:pos x="24" y="27"/>
                </a:cxn>
                <a:cxn ang="0">
                  <a:pos x="27" y="17"/>
                </a:cxn>
                <a:cxn ang="0">
                  <a:pos x="29" y="13"/>
                </a:cxn>
                <a:cxn ang="0">
                  <a:pos x="37" y="0"/>
                </a:cxn>
                <a:cxn ang="0">
                  <a:pos x="35" y="13"/>
                </a:cxn>
                <a:cxn ang="0">
                  <a:pos x="35" y="13"/>
                </a:cxn>
              </a:cxnLst>
              <a:rect l="0" t="0" r="r" b="b"/>
              <a:pathLst>
                <a:path w="38" h="126">
                  <a:moveTo>
                    <a:pt x="35" y="13"/>
                  </a:moveTo>
                  <a:lnTo>
                    <a:pt x="32" y="20"/>
                  </a:lnTo>
                  <a:lnTo>
                    <a:pt x="27" y="28"/>
                  </a:lnTo>
                  <a:lnTo>
                    <a:pt x="24" y="38"/>
                  </a:lnTo>
                  <a:lnTo>
                    <a:pt x="22" y="62"/>
                  </a:lnTo>
                  <a:lnTo>
                    <a:pt x="22" y="76"/>
                  </a:lnTo>
                  <a:lnTo>
                    <a:pt x="22" y="90"/>
                  </a:lnTo>
                  <a:lnTo>
                    <a:pt x="24" y="99"/>
                  </a:lnTo>
                  <a:lnTo>
                    <a:pt x="29" y="108"/>
                  </a:lnTo>
                  <a:lnTo>
                    <a:pt x="33" y="113"/>
                  </a:lnTo>
                  <a:lnTo>
                    <a:pt x="31" y="121"/>
                  </a:lnTo>
                  <a:lnTo>
                    <a:pt x="25" y="123"/>
                  </a:lnTo>
                  <a:lnTo>
                    <a:pt x="14" y="125"/>
                  </a:lnTo>
                  <a:lnTo>
                    <a:pt x="2" y="125"/>
                  </a:lnTo>
                  <a:lnTo>
                    <a:pt x="0" y="121"/>
                  </a:lnTo>
                  <a:lnTo>
                    <a:pt x="0" y="110"/>
                  </a:lnTo>
                  <a:lnTo>
                    <a:pt x="7" y="110"/>
                  </a:lnTo>
                  <a:lnTo>
                    <a:pt x="11" y="115"/>
                  </a:lnTo>
                  <a:lnTo>
                    <a:pt x="19" y="108"/>
                  </a:lnTo>
                  <a:lnTo>
                    <a:pt x="22" y="102"/>
                  </a:lnTo>
                  <a:lnTo>
                    <a:pt x="18" y="88"/>
                  </a:lnTo>
                  <a:lnTo>
                    <a:pt x="18" y="72"/>
                  </a:lnTo>
                  <a:lnTo>
                    <a:pt x="20" y="42"/>
                  </a:lnTo>
                  <a:lnTo>
                    <a:pt x="22" y="22"/>
                  </a:lnTo>
                  <a:lnTo>
                    <a:pt x="24" y="27"/>
                  </a:lnTo>
                  <a:lnTo>
                    <a:pt x="27" y="17"/>
                  </a:lnTo>
                  <a:lnTo>
                    <a:pt x="29" y="13"/>
                  </a:lnTo>
                  <a:lnTo>
                    <a:pt x="37" y="0"/>
                  </a:lnTo>
                  <a:lnTo>
                    <a:pt x="35" y="13"/>
                  </a:lnTo>
                  <a:lnTo>
                    <a:pt x="35" y="13"/>
                  </a:lnTo>
                </a:path>
              </a:pathLst>
            </a:custGeom>
            <a:solidFill>
              <a:srgbClr val="000000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208" name="Freeform 72"/>
            <p:cNvSpPr>
              <a:spLocks/>
            </p:cNvSpPr>
            <p:nvPr/>
          </p:nvSpPr>
          <p:spPr bwMode="auto">
            <a:xfrm>
              <a:off x="748" y="5034"/>
              <a:ext cx="102" cy="106"/>
            </a:xfrm>
            <a:custGeom>
              <a:avLst/>
              <a:gdLst/>
              <a:ahLst/>
              <a:cxnLst>
                <a:cxn ang="0">
                  <a:pos x="83" y="94"/>
                </a:cxn>
                <a:cxn ang="0">
                  <a:pos x="84" y="81"/>
                </a:cxn>
                <a:cxn ang="0">
                  <a:pos x="86" y="73"/>
                </a:cxn>
                <a:cxn ang="0">
                  <a:pos x="90" y="65"/>
                </a:cxn>
                <a:cxn ang="0">
                  <a:pos x="95" y="45"/>
                </a:cxn>
                <a:cxn ang="0">
                  <a:pos x="83" y="62"/>
                </a:cxn>
                <a:cxn ang="0">
                  <a:pos x="83" y="53"/>
                </a:cxn>
                <a:cxn ang="0">
                  <a:pos x="86" y="45"/>
                </a:cxn>
                <a:cxn ang="0">
                  <a:pos x="94" y="35"/>
                </a:cxn>
                <a:cxn ang="0">
                  <a:pos x="98" y="26"/>
                </a:cxn>
                <a:cxn ang="0">
                  <a:pos x="101" y="11"/>
                </a:cxn>
                <a:cxn ang="0">
                  <a:pos x="101" y="0"/>
                </a:cxn>
                <a:cxn ang="0">
                  <a:pos x="95" y="21"/>
                </a:cxn>
                <a:cxn ang="0">
                  <a:pos x="90" y="32"/>
                </a:cxn>
                <a:cxn ang="0">
                  <a:pos x="83" y="45"/>
                </a:cxn>
                <a:cxn ang="0">
                  <a:pos x="76" y="53"/>
                </a:cxn>
                <a:cxn ang="0">
                  <a:pos x="74" y="59"/>
                </a:cxn>
                <a:cxn ang="0">
                  <a:pos x="75" y="67"/>
                </a:cxn>
                <a:cxn ang="0">
                  <a:pos x="77" y="71"/>
                </a:cxn>
                <a:cxn ang="0">
                  <a:pos x="78" y="79"/>
                </a:cxn>
                <a:cxn ang="0">
                  <a:pos x="69" y="89"/>
                </a:cxn>
                <a:cxn ang="0">
                  <a:pos x="37" y="89"/>
                </a:cxn>
                <a:cxn ang="0">
                  <a:pos x="0" y="100"/>
                </a:cxn>
                <a:cxn ang="0">
                  <a:pos x="46" y="99"/>
                </a:cxn>
                <a:cxn ang="0">
                  <a:pos x="60" y="101"/>
                </a:cxn>
                <a:cxn ang="0">
                  <a:pos x="69" y="103"/>
                </a:cxn>
                <a:cxn ang="0">
                  <a:pos x="86" y="105"/>
                </a:cxn>
                <a:cxn ang="0">
                  <a:pos x="83" y="94"/>
                </a:cxn>
                <a:cxn ang="0">
                  <a:pos x="83" y="94"/>
                </a:cxn>
              </a:cxnLst>
              <a:rect l="0" t="0" r="r" b="b"/>
              <a:pathLst>
                <a:path w="102" h="106">
                  <a:moveTo>
                    <a:pt x="83" y="94"/>
                  </a:moveTo>
                  <a:lnTo>
                    <a:pt x="84" y="81"/>
                  </a:lnTo>
                  <a:lnTo>
                    <a:pt x="86" y="73"/>
                  </a:lnTo>
                  <a:lnTo>
                    <a:pt x="90" y="65"/>
                  </a:lnTo>
                  <a:lnTo>
                    <a:pt x="95" y="45"/>
                  </a:lnTo>
                  <a:lnTo>
                    <a:pt x="83" y="62"/>
                  </a:lnTo>
                  <a:lnTo>
                    <a:pt x="83" y="53"/>
                  </a:lnTo>
                  <a:lnTo>
                    <a:pt x="86" y="45"/>
                  </a:lnTo>
                  <a:lnTo>
                    <a:pt x="94" y="35"/>
                  </a:lnTo>
                  <a:lnTo>
                    <a:pt x="98" y="26"/>
                  </a:lnTo>
                  <a:lnTo>
                    <a:pt x="101" y="11"/>
                  </a:lnTo>
                  <a:lnTo>
                    <a:pt x="101" y="0"/>
                  </a:lnTo>
                  <a:lnTo>
                    <a:pt x="95" y="21"/>
                  </a:lnTo>
                  <a:lnTo>
                    <a:pt x="90" y="32"/>
                  </a:lnTo>
                  <a:lnTo>
                    <a:pt x="83" y="45"/>
                  </a:lnTo>
                  <a:lnTo>
                    <a:pt x="76" y="53"/>
                  </a:lnTo>
                  <a:lnTo>
                    <a:pt x="74" y="59"/>
                  </a:lnTo>
                  <a:lnTo>
                    <a:pt x="75" y="67"/>
                  </a:lnTo>
                  <a:lnTo>
                    <a:pt x="77" y="71"/>
                  </a:lnTo>
                  <a:lnTo>
                    <a:pt x="78" y="79"/>
                  </a:lnTo>
                  <a:lnTo>
                    <a:pt x="69" y="89"/>
                  </a:lnTo>
                  <a:lnTo>
                    <a:pt x="37" y="89"/>
                  </a:lnTo>
                  <a:lnTo>
                    <a:pt x="0" y="100"/>
                  </a:lnTo>
                  <a:lnTo>
                    <a:pt x="46" y="99"/>
                  </a:lnTo>
                  <a:lnTo>
                    <a:pt x="60" y="101"/>
                  </a:lnTo>
                  <a:lnTo>
                    <a:pt x="69" y="103"/>
                  </a:lnTo>
                  <a:lnTo>
                    <a:pt x="86" y="105"/>
                  </a:lnTo>
                  <a:lnTo>
                    <a:pt x="83" y="94"/>
                  </a:lnTo>
                  <a:lnTo>
                    <a:pt x="83" y="94"/>
                  </a:lnTo>
                </a:path>
              </a:pathLst>
            </a:custGeom>
            <a:solidFill>
              <a:srgbClr val="000000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209" name="Freeform 73"/>
            <p:cNvSpPr>
              <a:spLocks/>
            </p:cNvSpPr>
            <p:nvPr/>
          </p:nvSpPr>
          <p:spPr bwMode="auto">
            <a:xfrm>
              <a:off x="788" y="5127"/>
              <a:ext cx="29" cy="183"/>
            </a:xfrm>
            <a:custGeom>
              <a:avLst/>
              <a:gdLst/>
              <a:ahLst/>
              <a:cxnLst>
                <a:cxn ang="0">
                  <a:pos x="24" y="10"/>
                </a:cxn>
                <a:cxn ang="0">
                  <a:pos x="22" y="22"/>
                </a:cxn>
                <a:cxn ang="0">
                  <a:pos x="22" y="37"/>
                </a:cxn>
                <a:cxn ang="0">
                  <a:pos x="28" y="54"/>
                </a:cxn>
                <a:cxn ang="0">
                  <a:pos x="28" y="71"/>
                </a:cxn>
                <a:cxn ang="0">
                  <a:pos x="21" y="84"/>
                </a:cxn>
                <a:cxn ang="0">
                  <a:pos x="18" y="97"/>
                </a:cxn>
                <a:cxn ang="0">
                  <a:pos x="16" y="109"/>
                </a:cxn>
                <a:cxn ang="0">
                  <a:pos x="12" y="117"/>
                </a:cxn>
                <a:cxn ang="0">
                  <a:pos x="9" y="123"/>
                </a:cxn>
                <a:cxn ang="0">
                  <a:pos x="7" y="140"/>
                </a:cxn>
                <a:cxn ang="0">
                  <a:pos x="9" y="149"/>
                </a:cxn>
                <a:cxn ang="0">
                  <a:pos x="15" y="135"/>
                </a:cxn>
                <a:cxn ang="0">
                  <a:pos x="17" y="146"/>
                </a:cxn>
                <a:cxn ang="0">
                  <a:pos x="15" y="166"/>
                </a:cxn>
                <a:cxn ang="0">
                  <a:pos x="20" y="182"/>
                </a:cxn>
                <a:cxn ang="0">
                  <a:pos x="9" y="166"/>
                </a:cxn>
                <a:cxn ang="0">
                  <a:pos x="6" y="164"/>
                </a:cxn>
                <a:cxn ang="0">
                  <a:pos x="5" y="157"/>
                </a:cxn>
                <a:cxn ang="0">
                  <a:pos x="10" y="154"/>
                </a:cxn>
                <a:cxn ang="0">
                  <a:pos x="12" y="162"/>
                </a:cxn>
                <a:cxn ang="0">
                  <a:pos x="13" y="154"/>
                </a:cxn>
                <a:cxn ang="0">
                  <a:pos x="5" y="151"/>
                </a:cxn>
                <a:cxn ang="0">
                  <a:pos x="3" y="157"/>
                </a:cxn>
                <a:cxn ang="0">
                  <a:pos x="8" y="180"/>
                </a:cxn>
                <a:cxn ang="0">
                  <a:pos x="0" y="156"/>
                </a:cxn>
                <a:cxn ang="0">
                  <a:pos x="2" y="147"/>
                </a:cxn>
                <a:cxn ang="0">
                  <a:pos x="1" y="138"/>
                </a:cxn>
                <a:cxn ang="0">
                  <a:pos x="4" y="110"/>
                </a:cxn>
                <a:cxn ang="0">
                  <a:pos x="7" y="83"/>
                </a:cxn>
                <a:cxn ang="0">
                  <a:pos x="6" y="69"/>
                </a:cxn>
                <a:cxn ang="0">
                  <a:pos x="7" y="56"/>
                </a:cxn>
                <a:cxn ang="0">
                  <a:pos x="9" y="46"/>
                </a:cxn>
                <a:cxn ang="0">
                  <a:pos x="6" y="35"/>
                </a:cxn>
                <a:cxn ang="0">
                  <a:pos x="4" y="17"/>
                </a:cxn>
                <a:cxn ang="0">
                  <a:pos x="3" y="0"/>
                </a:cxn>
                <a:cxn ang="0">
                  <a:pos x="24" y="3"/>
                </a:cxn>
                <a:cxn ang="0">
                  <a:pos x="24" y="10"/>
                </a:cxn>
                <a:cxn ang="0">
                  <a:pos x="24" y="10"/>
                </a:cxn>
              </a:cxnLst>
              <a:rect l="0" t="0" r="r" b="b"/>
              <a:pathLst>
                <a:path w="29" h="183">
                  <a:moveTo>
                    <a:pt x="24" y="10"/>
                  </a:moveTo>
                  <a:lnTo>
                    <a:pt x="22" y="22"/>
                  </a:lnTo>
                  <a:lnTo>
                    <a:pt x="22" y="37"/>
                  </a:lnTo>
                  <a:lnTo>
                    <a:pt x="28" y="54"/>
                  </a:lnTo>
                  <a:lnTo>
                    <a:pt x="28" y="71"/>
                  </a:lnTo>
                  <a:lnTo>
                    <a:pt x="21" y="84"/>
                  </a:lnTo>
                  <a:lnTo>
                    <a:pt x="18" y="97"/>
                  </a:lnTo>
                  <a:lnTo>
                    <a:pt x="16" y="109"/>
                  </a:lnTo>
                  <a:lnTo>
                    <a:pt x="12" y="117"/>
                  </a:lnTo>
                  <a:lnTo>
                    <a:pt x="9" y="123"/>
                  </a:lnTo>
                  <a:lnTo>
                    <a:pt x="7" y="140"/>
                  </a:lnTo>
                  <a:lnTo>
                    <a:pt x="9" y="149"/>
                  </a:lnTo>
                  <a:lnTo>
                    <a:pt x="15" y="135"/>
                  </a:lnTo>
                  <a:lnTo>
                    <a:pt x="17" y="146"/>
                  </a:lnTo>
                  <a:lnTo>
                    <a:pt x="15" y="166"/>
                  </a:lnTo>
                  <a:lnTo>
                    <a:pt x="20" y="182"/>
                  </a:lnTo>
                  <a:lnTo>
                    <a:pt x="9" y="166"/>
                  </a:lnTo>
                  <a:lnTo>
                    <a:pt x="6" y="164"/>
                  </a:lnTo>
                  <a:lnTo>
                    <a:pt x="5" y="157"/>
                  </a:lnTo>
                  <a:lnTo>
                    <a:pt x="10" y="154"/>
                  </a:lnTo>
                  <a:lnTo>
                    <a:pt x="12" y="162"/>
                  </a:lnTo>
                  <a:lnTo>
                    <a:pt x="13" y="154"/>
                  </a:lnTo>
                  <a:lnTo>
                    <a:pt x="5" y="151"/>
                  </a:lnTo>
                  <a:lnTo>
                    <a:pt x="3" y="157"/>
                  </a:lnTo>
                  <a:lnTo>
                    <a:pt x="8" y="180"/>
                  </a:lnTo>
                  <a:lnTo>
                    <a:pt x="0" y="156"/>
                  </a:lnTo>
                  <a:lnTo>
                    <a:pt x="2" y="147"/>
                  </a:lnTo>
                  <a:lnTo>
                    <a:pt x="1" y="138"/>
                  </a:lnTo>
                  <a:lnTo>
                    <a:pt x="4" y="110"/>
                  </a:lnTo>
                  <a:lnTo>
                    <a:pt x="7" y="83"/>
                  </a:lnTo>
                  <a:lnTo>
                    <a:pt x="6" y="69"/>
                  </a:lnTo>
                  <a:lnTo>
                    <a:pt x="7" y="56"/>
                  </a:lnTo>
                  <a:lnTo>
                    <a:pt x="9" y="46"/>
                  </a:lnTo>
                  <a:lnTo>
                    <a:pt x="6" y="35"/>
                  </a:lnTo>
                  <a:lnTo>
                    <a:pt x="4" y="17"/>
                  </a:lnTo>
                  <a:lnTo>
                    <a:pt x="3" y="0"/>
                  </a:lnTo>
                  <a:lnTo>
                    <a:pt x="24" y="3"/>
                  </a:lnTo>
                  <a:lnTo>
                    <a:pt x="24" y="10"/>
                  </a:lnTo>
                  <a:lnTo>
                    <a:pt x="24" y="10"/>
                  </a:lnTo>
                </a:path>
              </a:pathLst>
            </a:custGeom>
            <a:solidFill>
              <a:srgbClr val="000000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210" name="Freeform 74"/>
            <p:cNvSpPr>
              <a:spLocks/>
            </p:cNvSpPr>
            <p:nvPr/>
          </p:nvSpPr>
          <p:spPr bwMode="auto">
            <a:xfrm>
              <a:off x="1047" y="4902"/>
              <a:ext cx="130" cy="47"/>
            </a:xfrm>
            <a:custGeom>
              <a:avLst/>
              <a:gdLst/>
              <a:ahLst/>
              <a:cxnLst>
                <a:cxn ang="0">
                  <a:pos x="70" y="23"/>
                </a:cxn>
                <a:cxn ang="0">
                  <a:pos x="39" y="25"/>
                </a:cxn>
                <a:cxn ang="0">
                  <a:pos x="25" y="19"/>
                </a:cxn>
                <a:cxn ang="0">
                  <a:pos x="0" y="0"/>
                </a:cxn>
                <a:cxn ang="0">
                  <a:pos x="3" y="26"/>
                </a:cxn>
                <a:cxn ang="0">
                  <a:pos x="12" y="39"/>
                </a:cxn>
                <a:cxn ang="0">
                  <a:pos x="17" y="44"/>
                </a:cxn>
                <a:cxn ang="0">
                  <a:pos x="44" y="46"/>
                </a:cxn>
                <a:cxn ang="0">
                  <a:pos x="57" y="44"/>
                </a:cxn>
                <a:cxn ang="0">
                  <a:pos x="67" y="40"/>
                </a:cxn>
                <a:cxn ang="0">
                  <a:pos x="81" y="39"/>
                </a:cxn>
                <a:cxn ang="0">
                  <a:pos x="92" y="40"/>
                </a:cxn>
                <a:cxn ang="0">
                  <a:pos x="104" y="41"/>
                </a:cxn>
                <a:cxn ang="0">
                  <a:pos x="129" y="32"/>
                </a:cxn>
                <a:cxn ang="0">
                  <a:pos x="107" y="34"/>
                </a:cxn>
                <a:cxn ang="0">
                  <a:pos x="99" y="37"/>
                </a:cxn>
                <a:cxn ang="0">
                  <a:pos x="88" y="33"/>
                </a:cxn>
                <a:cxn ang="0">
                  <a:pos x="75" y="30"/>
                </a:cxn>
                <a:cxn ang="0">
                  <a:pos x="84" y="26"/>
                </a:cxn>
                <a:cxn ang="0">
                  <a:pos x="94" y="30"/>
                </a:cxn>
                <a:cxn ang="0">
                  <a:pos x="83" y="19"/>
                </a:cxn>
                <a:cxn ang="0">
                  <a:pos x="57" y="8"/>
                </a:cxn>
                <a:cxn ang="0">
                  <a:pos x="70" y="23"/>
                </a:cxn>
                <a:cxn ang="0">
                  <a:pos x="70" y="23"/>
                </a:cxn>
              </a:cxnLst>
              <a:rect l="0" t="0" r="r" b="b"/>
              <a:pathLst>
                <a:path w="130" h="47">
                  <a:moveTo>
                    <a:pt x="70" y="23"/>
                  </a:moveTo>
                  <a:lnTo>
                    <a:pt x="39" y="25"/>
                  </a:lnTo>
                  <a:lnTo>
                    <a:pt x="25" y="19"/>
                  </a:lnTo>
                  <a:lnTo>
                    <a:pt x="0" y="0"/>
                  </a:lnTo>
                  <a:lnTo>
                    <a:pt x="3" y="26"/>
                  </a:lnTo>
                  <a:lnTo>
                    <a:pt x="12" y="39"/>
                  </a:lnTo>
                  <a:lnTo>
                    <a:pt x="17" y="44"/>
                  </a:lnTo>
                  <a:lnTo>
                    <a:pt x="44" y="46"/>
                  </a:lnTo>
                  <a:lnTo>
                    <a:pt x="57" y="44"/>
                  </a:lnTo>
                  <a:lnTo>
                    <a:pt x="67" y="40"/>
                  </a:lnTo>
                  <a:lnTo>
                    <a:pt x="81" y="39"/>
                  </a:lnTo>
                  <a:lnTo>
                    <a:pt x="92" y="40"/>
                  </a:lnTo>
                  <a:lnTo>
                    <a:pt x="104" y="41"/>
                  </a:lnTo>
                  <a:lnTo>
                    <a:pt x="129" y="32"/>
                  </a:lnTo>
                  <a:lnTo>
                    <a:pt x="107" y="34"/>
                  </a:lnTo>
                  <a:lnTo>
                    <a:pt x="99" y="37"/>
                  </a:lnTo>
                  <a:lnTo>
                    <a:pt x="88" y="33"/>
                  </a:lnTo>
                  <a:lnTo>
                    <a:pt x="75" y="30"/>
                  </a:lnTo>
                  <a:lnTo>
                    <a:pt x="84" y="26"/>
                  </a:lnTo>
                  <a:lnTo>
                    <a:pt x="94" y="30"/>
                  </a:lnTo>
                  <a:lnTo>
                    <a:pt x="83" y="19"/>
                  </a:lnTo>
                  <a:lnTo>
                    <a:pt x="57" y="8"/>
                  </a:lnTo>
                  <a:lnTo>
                    <a:pt x="70" y="23"/>
                  </a:lnTo>
                  <a:lnTo>
                    <a:pt x="70" y="23"/>
                  </a:lnTo>
                </a:path>
              </a:pathLst>
            </a:custGeom>
            <a:solidFill>
              <a:srgbClr val="000000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211" name="Freeform 75"/>
            <p:cNvSpPr>
              <a:spLocks/>
            </p:cNvSpPr>
            <p:nvPr/>
          </p:nvSpPr>
          <p:spPr bwMode="auto">
            <a:xfrm>
              <a:off x="1071" y="4790"/>
              <a:ext cx="104" cy="124"/>
            </a:xfrm>
            <a:custGeom>
              <a:avLst/>
              <a:gdLst/>
              <a:ahLst/>
              <a:cxnLst>
                <a:cxn ang="0">
                  <a:pos x="98" y="108"/>
                </a:cxn>
                <a:cxn ang="0">
                  <a:pos x="86" y="97"/>
                </a:cxn>
                <a:cxn ang="0">
                  <a:pos x="70" y="81"/>
                </a:cxn>
                <a:cxn ang="0">
                  <a:pos x="42" y="53"/>
                </a:cxn>
                <a:cxn ang="0">
                  <a:pos x="34" y="41"/>
                </a:cxn>
                <a:cxn ang="0">
                  <a:pos x="50" y="50"/>
                </a:cxn>
                <a:cxn ang="0">
                  <a:pos x="33" y="35"/>
                </a:cxn>
                <a:cxn ang="0">
                  <a:pos x="26" y="28"/>
                </a:cxn>
                <a:cxn ang="0">
                  <a:pos x="17" y="16"/>
                </a:cxn>
                <a:cxn ang="0">
                  <a:pos x="15" y="5"/>
                </a:cxn>
                <a:cxn ang="0">
                  <a:pos x="7" y="0"/>
                </a:cxn>
                <a:cxn ang="0">
                  <a:pos x="0" y="12"/>
                </a:cxn>
                <a:cxn ang="0">
                  <a:pos x="9" y="18"/>
                </a:cxn>
                <a:cxn ang="0">
                  <a:pos x="19" y="35"/>
                </a:cxn>
                <a:cxn ang="0">
                  <a:pos x="28" y="47"/>
                </a:cxn>
                <a:cxn ang="0">
                  <a:pos x="29" y="56"/>
                </a:cxn>
                <a:cxn ang="0">
                  <a:pos x="34" y="57"/>
                </a:cxn>
                <a:cxn ang="0">
                  <a:pos x="35" y="66"/>
                </a:cxn>
                <a:cxn ang="0">
                  <a:pos x="28" y="71"/>
                </a:cxn>
                <a:cxn ang="0">
                  <a:pos x="26" y="79"/>
                </a:cxn>
                <a:cxn ang="0">
                  <a:pos x="14" y="80"/>
                </a:cxn>
                <a:cxn ang="0">
                  <a:pos x="8" y="90"/>
                </a:cxn>
                <a:cxn ang="0">
                  <a:pos x="19" y="90"/>
                </a:cxn>
                <a:cxn ang="0">
                  <a:pos x="25" y="89"/>
                </a:cxn>
                <a:cxn ang="0">
                  <a:pos x="37" y="80"/>
                </a:cxn>
                <a:cxn ang="0">
                  <a:pos x="39" y="91"/>
                </a:cxn>
                <a:cxn ang="0">
                  <a:pos x="46" y="113"/>
                </a:cxn>
                <a:cxn ang="0">
                  <a:pos x="55" y="108"/>
                </a:cxn>
                <a:cxn ang="0">
                  <a:pos x="69" y="118"/>
                </a:cxn>
                <a:cxn ang="0">
                  <a:pos x="53" y="89"/>
                </a:cxn>
                <a:cxn ang="0">
                  <a:pos x="52" y="76"/>
                </a:cxn>
                <a:cxn ang="0">
                  <a:pos x="58" y="82"/>
                </a:cxn>
                <a:cxn ang="0">
                  <a:pos x="78" y="107"/>
                </a:cxn>
                <a:cxn ang="0">
                  <a:pos x="80" y="123"/>
                </a:cxn>
                <a:cxn ang="0">
                  <a:pos x="85" y="120"/>
                </a:cxn>
                <a:cxn ang="0">
                  <a:pos x="85" y="113"/>
                </a:cxn>
                <a:cxn ang="0">
                  <a:pos x="93" y="109"/>
                </a:cxn>
                <a:cxn ang="0">
                  <a:pos x="103" y="111"/>
                </a:cxn>
                <a:cxn ang="0">
                  <a:pos x="98" y="108"/>
                </a:cxn>
                <a:cxn ang="0">
                  <a:pos x="98" y="108"/>
                </a:cxn>
              </a:cxnLst>
              <a:rect l="0" t="0" r="r" b="b"/>
              <a:pathLst>
                <a:path w="104" h="124">
                  <a:moveTo>
                    <a:pt x="98" y="108"/>
                  </a:moveTo>
                  <a:lnTo>
                    <a:pt x="86" y="97"/>
                  </a:lnTo>
                  <a:lnTo>
                    <a:pt x="70" y="81"/>
                  </a:lnTo>
                  <a:lnTo>
                    <a:pt x="42" y="53"/>
                  </a:lnTo>
                  <a:lnTo>
                    <a:pt x="34" y="41"/>
                  </a:lnTo>
                  <a:lnTo>
                    <a:pt x="50" y="50"/>
                  </a:lnTo>
                  <a:lnTo>
                    <a:pt x="33" y="35"/>
                  </a:lnTo>
                  <a:lnTo>
                    <a:pt x="26" y="28"/>
                  </a:lnTo>
                  <a:lnTo>
                    <a:pt x="17" y="16"/>
                  </a:lnTo>
                  <a:lnTo>
                    <a:pt x="15" y="5"/>
                  </a:lnTo>
                  <a:lnTo>
                    <a:pt x="7" y="0"/>
                  </a:lnTo>
                  <a:lnTo>
                    <a:pt x="0" y="12"/>
                  </a:lnTo>
                  <a:lnTo>
                    <a:pt x="9" y="18"/>
                  </a:lnTo>
                  <a:lnTo>
                    <a:pt x="19" y="35"/>
                  </a:lnTo>
                  <a:lnTo>
                    <a:pt x="28" y="47"/>
                  </a:lnTo>
                  <a:lnTo>
                    <a:pt x="29" y="56"/>
                  </a:lnTo>
                  <a:lnTo>
                    <a:pt x="34" y="57"/>
                  </a:lnTo>
                  <a:lnTo>
                    <a:pt x="35" y="66"/>
                  </a:lnTo>
                  <a:lnTo>
                    <a:pt x="28" y="71"/>
                  </a:lnTo>
                  <a:lnTo>
                    <a:pt x="26" y="79"/>
                  </a:lnTo>
                  <a:lnTo>
                    <a:pt x="14" y="80"/>
                  </a:lnTo>
                  <a:lnTo>
                    <a:pt x="8" y="90"/>
                  </a:lnTo>
                  <a:lnTo>
                    <a:pt x="19" y="90"/>
                  </a:lnTo>
                  <a:lnTo>
                    <a:pt x="25" y="89"/>
                  </a:lnTo>
                  <a:lnTo>
                    <a:pt x="37" y="80"/>
                  </a:lnTo>
                  <a:lnTo>
                    <a:pt x="39" y="91"/>
                  </a:lnTo>
                  <a:lnTo>
                    <a:pt x="46" y="113"/>
                  </a:lnTo>
                  <a:lnTo>
                    <a:pt x="55" y="108"/>
                  </a:lnTo>
                  <a:lnTo>
                    <a:pt x="69" y="118"/>
                  </a:lnTo>
                  <a:lnTo>
                    <a:pt x="53" y="89"/>
                  </a:lnTo>
                  <a:lnTo>
                    <a:pt x="52" y="76"/>
                  </a:lnTo>
                  <a:lnTo>
                    <a:pt x="58" y="82"/>
                  </a:lnTo>
                  <a:lnTo>
                    <a:pt x="78" y="107"/>
                  </a:lnTo>
                  <a:lnTo>
                    <a:pt x="80" y="123"/>
                  </a:lnTo>
                  <a:lnTo>
                    <a:pt x="85" y="120"/>
                  </a:lnTo>
                  <a:lnTo>
                    <a:pt x="85" y="113"/>
                  </a:lnTo>
                  <a:lnTo>
                    <a:pt x="93" y="109"/>
                  </a:lnTo>
                  <a:lnTo>
                    <a:pt x="103" y="111"/>
                  </a:lnTo>
                  <a:lnTo>
                    <a:pt x="98" y="108"/>
                  </a:lnTo>
                  <a:lnTo>
                    <a:pt x="98" y="108"/>
                  </a:lnTo>
                </a:path>
              </a:pathLst>
            </a:custGeom>
            <a:solidFill>
              <a:srgbClr val="000000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212" name="Freeform 76"/>
            <p:cNvSpPr>
              <a:spLocks/>
            </p:cNvSpPr>
            <p:nvPr/>
          </p:nvSpPr>
          <p:spPr bwMode="auto">
            <a:xfrm>
              <a:off x="1165" y="4907"/>
              <a:ext cx="17" cy="17"/>
            </a:xfrm>
            <a:custGeom>
              <a:avLst/>
              <a:gdLst/>
              <a:ahLst/>
              <a:cxnLst>
                <a:cxn ang="0">
                  <a:pos x="16" y="4"/>
                </a:cxn>
                <a:cxn ang="0">
                  <a:pos x="13" y="7"/>
                </a:cxn>
                <a:cxn ang="0">
                  <a:pos x="9" y="3"/>
                </a:cxn>
                <a:cxn ang="0">
                  <a:pos x="5" y="5"/>
                </a:cxn>
                <a:cxn ang="0">
                  <a:pos x="12" y="9"/>
                </a:cxn>
                <a:cxn ang="0">
                  <a:pos x="9" y="16"/>
                </a:cxn>
                <a:cxn ang="0">
                  <a:pos x="5" y="15"/>
                </a:cxn>
                <a:cxn ang="0">
                  <a:pos x="0" y="11"/>
                </a:cxn>
                <a:cxn ang="0">
                  <a:pos x="0" y="4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16" y="4"/>
                </a:cxn>
                <a:cxn ang="0">
                  <a:pos x="16" y="4"/>
                </a:cxn>
              </a:cxnLst>
              <a:rect l="0" t="0" r="r" b="b"/>
              <a:pathLst>
                <a:path w="17" h="17">
                  <a:moveTo>
                    <a:pt x="16" y="4"/>
                  </a:moveTo>
                  <a:lnTo>
                    <a:pt x="13" y="7"/>
                  </a:lnTo>
                  <a:lnTo>
                    <a:pt x="9" y="3"/>
                  </a:lnTo>
                  <a:lnTo>
                    <a:pt x="5" y="5"/>
                  </a:lnTo>
                  <a:lnTo>
                    <a:pt x="12" y="9"/>
                  </a:lnTo>
                  <a:lnTo>
                    <a:pt x="9" y="16"/>
                  </a:lnTo>
                  <a:lnTo>
                    <a:pt x="5" y="15"/>
                  </a:lnTo>
                  <a:lnTo>
                    <a:pt x="0" y="11"/>
                  </a:lnTo>
                  <a:lnTo>
                    <a:pt x="0" y="4"/>
                  </a:lnTo>
                  <a:lnTo>
                    <a:pt x="6" y="0"/>
                  </a:lnTo>
                  <a:lnTo>
                    <a:pt x="12" y="0"/>
                  </a:lnTo>
                  <a:lnTo>
                    <a:pt x="16" y="4"/>
                  </a:lnTo>
                  <a:lnTo>
                    <a:pt x="16" y="4"/>
                  </a:lnTo>
                </a:path>
              </a:pathLst>
            </a:custGeom>
            <a:solidFill>
              <a:srgbClr val="000000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213" name="Freeform 77"/>
            <p:cNvSpPr>
              <a:spLocks/>
            </p:cNvSpPr>
            <p:nvPr/>
          </p:nvSpPr>
          <p:spPr bwMode="auto">
            <a:xfrm>
              <a:off x="1122" y="4910"/>
              <a:ext cx="62" cy="38"/>
            </a:xfrm>
            <a:custGeom>
              <a:avLst/>
              <a:gdLst/>
              <a:ahLst/>
              <a:cxnLst>
                <a:cxn ang="0">
                  <a:pos x="53" y="16"/>
                </a:cxn>
                <a:cxn ang="0">
                  <a:pos x="45" y="27"/>
                </a:cxn>
                <a:cxn ang="0">
                  <a:pos x="40" y="32"/>
                </a:cxn>
                <a:cxn ang="0">
                  <a:pos x="28" y="31"/>
                </a:cxn>
                <a:cxn ang="0">
                  <a:pos x="0" y="29"/>
                </a:cxn>
                <a:cxn ang="0">
                  <a:pos x="30" y="37"/>
                </a:cxn>
                <a:cxn ang="0">
                  <a:pos x="39" y="36"/>
                </a:cxn>
                <a:cxn ang="0">
                  <a:pos x="48" y="31"/>
                </a:cxn>
                <a:cxn ang="0">
                  <a:pos x="58" y="19"/>
                </a:cxn>
                <a:cxn ang="0">
                  <a:pos x="61" y="0"/>
                </a:cxn>
                <a:cxn ang="0">
                  <a:pos x="58" y="6"/>
                </a:cxn>
                <a:cxn ang="0">
                  <a:pos x="53" y="16"/>
                </a:cxn>
                <a:cxn ang="0">
                  <a:pos x="53" y="16"/>
                </a:cxn>
              </a:cxnLst>
              <a:rect l="0" t="0" r="r" b="b"/>
              <a:pathLst>
                <a:path w="62" h="38">
                  <a:moveTo>
                    <a:pt x="53" y="16"/>
                  </a:moveTo>
                  <a:lnTo>
                    <a:pt x="45" y="27"/>
                  </a:lnTo>
                  <a:lnTo>
                    <a:pt x="40" y="32"/>
                  </a:lnTo>
                  <a:lnTo>
                    <a:pt x="28" y="31"/>
                  </a:lnTo>
                  <a:lnTo>
                    <a:pt x="0" y="29"/>
                  </a:lnTo>
                  <a:lnTo>
                    <a:pt x="30" y="37"/>
                  </a:lnTo>
                  <a:lnTo>
                    <a:pt x="39" y="36"/>
                  </a:lnTo>
                  <a:lnTo>
                    <a:pt x="48" y="31"/>
                  </a:lnTo>
                  <a:lnTo>
                    <a:pt x="58" y="19"/>
                  </a:lnTo>
                  <a:lnTo>
                    <a:pt x="61" y="0"/>
                  </a:lnTo>
                  <a:lnTo>
                    <a:pt x="58" y="6"/>
                  </a:lnTo>
                  <a:lnTo>
                    <a:pt x="53" y="16"/>
                  </a:lnTo>
                  <a:lnTo>
                    <a:pt x="53" y="16"/>
                  </a:lnTo>
                </a:path>
              </a:pathLst>
            </a:custGeom>
            <a:solidFill>
              <a:srgbClr val="000000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214" name="Freeform 78"/>
            <p:cNvSpPr>
              <a:spLocks/>
            </p:cNvSpPr>
            <p:nvPr/>
          </p:nvSpPr>
          <p:spPr bwMode="auto">
            <a:xfrm>
              <a:off x="1075" y="4852"/>
              <a:ext cx="25" cy="1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" y="1"/>
                </a:cxn>
                <a:cxn ang="0">
                  <a:pos x="21" y="0"/>
                </a:cxn>
                <a:cxn ang="0">
                  <a:pos x="24" y="7"/>
                </a:cxn>
                <a:cxn ang="0">
                  <a:pos x="19" y="8"/>
                </a:cxn>
                <a:cxn ang="0">
                  <a:pos x="14" y="5"/>
                </a:cxn>
                <a:cxn ang="0">
                  <a:pos x="11" y="9"/>
                </a:cxn>
                <a:cxn ang="0">
                  <a:pos x="19" y="10"/>
                </a:cxn>
                <a:cxn ang="0">
                  <a:pos x="12" y="16"/>
                </a:cxn>
                <a:cxn ang="0">
                  <a:pos x="5" y="1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5" h="17">
                  <a:moveTo>
                    <a:pt x="0" y="0"/>
                  </a:moveTo>
                  <a:lnTo>
                    <a:pt x="8" y="1"/>
                  </a:lnTo>
                  <a:lnTo>
                    <a:pt x="21" y="0"/>
                  </a:lnTo>
                  <a:lnTo>
                    <a:pt x="24" y="7"/>
                  </a:lnTo>
                  <a:lnTo>
                    <a:pt x="19" y="8"/>
                  </a:lnTo>
                  <a:lnTo>
                    <a:pt x="14" y="5"/>
                  </a:lnTo>
                  <a:lnTo>
                    <a:pt x="11" y="9"/>
                  </a:lnTo>
                  <a:lnTo>
                    <a:pt x="19" y="10"/>
                  </a:lnTo>
                  <a:lnTo>
                    <a:pt x="12" y="16"/>
                  </a:lnTo>
                  <a:lnTo>
                    <a:pt x="5" y="15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rgbClr val="000000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215" name="Freeform 79"/>
            <p:cNvSpPr>
              <a:spLocks/>
            </p:cNvSpPr>
            <p:nvPr/>
          </p:nvSpPr>
          <p:spPr bwMode="auto">
            <a:xfrm>
              <a:off x="1084" y="4854"/>
              <a:ext cx="17" cy="17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12" y="10"/>
                </a:cxn>
                <a:cxn ang="0">
                  <a:pos x="5" y="16"/>
                </a:cxn>
                <a:cxn ang="0">
                  <a:pos x="0" y="14"/>
                </a:cxn>
                <a:cxn ang="0">
                  <a:pos x="6" y="8"/>
                </a:cxn>
                <a:cxn ang="0">
                  <a:pos x="9" y="3"/>
                </a:cxn>
                <a:cxn ang="0">
                  <a:pos x="16" y="0"/>
                </a:cxn>
                <a:cxn ang="0">
                  <a:pos x="14" y="5"/>
                </a:cxn>
                <a:cxn ang="0">
                  <a:pos x="14" y="5"/>
                </a:cxn>
              </a:cxnLst>
              <a:rect l="0" t="0" r="r" b="b"/>
              <a:pathLst>
                <a:path w="17" h="17">
                  <a:moveTo>
                    <a:pt x="14" y="5"/>
                  </a:moveTo>
                  <a:lnTo>
                    <a:pt x="12" y="10"/>
                  </a:lnTo>
                  <a:lnTo>
                    <a:pt x="5" y="16"/>
                  </a:lnTo>
                  <a:lnTo>
                    <a:pt x="0" y="14"/>
                  </a:lnTo>
                  <a:lnTo>
                    <a:pt x="6" y="8"/>
                  </a:lnTo>
                  <a:lnTo>
                    <a:pt x="9" y="3"/>
                  </a:lnTo>
                  <a:lnTo>
                    <a:pt x="16" y="0"/>
                  </a:lnTo>
                  <a:lnTo>
                    <a:pt x="14" y="5"/>
                  </a:lnTo>
                  <a:lnTo>
                    <a:pt x="14" y="5"/>
                  </a:lnTo>
                </a:path>
              </a:pathLst>
            </a:custGeom>
            <a:solidFill>
              <a:srgbClr val="000000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216" name="Freeform 80"/>
            <p:cNvSpPr>
              <a:spLocks/>
            </p:cNvSpPr>
            <p:nvPr/>
          </p:nvSpPr>
          <p:spPr bwMode="auto">
            <a:xfrm>
              <a:off x="1075" y="4816"/>
              <a:ext cx="18" cy="31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1" y="28"/>
                </a:cxn>
                <a:cxn ang="0">
                  <a:pos x="3" y="27"/>
                </a:cxn>
                <a:cxn ang="0">
                  <a:pos x="6" y="20"/>
                </a:cxn>
                <a:cxn ang="0">
                  <a:pos x="12" y="18"/>
                </a:cxn>
                <a:cxn ang="0">
                  <a:pos x="17" y="18"/>
                </a:cxn>
                <a:cxn ang="0">
                  <a:pos x="11" y="15"/>
                </a:cxn>
                <a:cxn ang="0">
                  <a:pos x="7" y="8"/>
                </a:cxn>
                <a:cxn ang="0">
                  <a:pos x="0" y="0"/>
                </a:cxn>
                <a:cxn ang="0">
                  <a:pos x="0" y="11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18" h="31">
                  <a:moveTo>
                    <a:pt x="0" y="30"/>
                  </a:moveTo>
                  <a:lnTo>
                    <a:pt x="11" y="28"/>
                  </a:lnTo>
                  <a:lnTo>
                    <a:pt x="3" y="27"/>
                  </a:lnTo>
                  <a:lnTo>
                    <a:pt x="6" y="20"/>
                  </a:lnTo>
                  <a:lnTo>
                    <a:pt x="12" y="18"/>
                  </a:lnTo>
                  <a:lnTo>
                    <a:pt x="17" y="18"/>
                  </a:lnTo>
                  <a:lnTo>
                    <a:pt x="11" y="15"/>
                  </a:lnTo>
                  <a:lnTo>
                    <a:pt x="7" y="8"/>
                  </a:lnTo>
                  <a:lnTo>
                    <a:pt x="0" y="0"/>
                  </a:lnTo>
                  <a:lnTo>
                    <a:pt x="0" y="11"/>
                  </a:lnTo>
                  <a:lnTo>
                    <a:pt x="0" y="30"/>
                  </a:lnTo>
                  <a:lnTo>
                    <a:pt x="0" y="30"/>
                  </a:lnTo>
                </a:path>
              </a:pathLst>
            </a:custGeom>
            <a:solidFill>
              <a:srgbClr val="000000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217" name="Freeform 81"/>
            <p:cNvSpPr>
              <a:spLocks/>
            </p:cNvSpPr>
            <p:nvPr/>
          </p:nvSpPr>
          <p:spPr bwMode="auto">
            <a:xfrm>
              <a:off x="1045" y="4839"/>
              <a:ext cx="46" cy="65"/>
            </a:xfrm>
            <a:custGeom>
              <a:avLst/>
              <a:gdLst/>
              <a:ahLst/>
              <a:cxnLst>
                <a:cxn ang="0">
                  <a:pos x="29" y="1"/>
                </a:cxn>
                <a:cxn ang="0">
                  <a:pos x="28" y="10"/>
                </a:cxn>
                <a:cxn ang="0">
                  <a:pos x="23" y="17"/>
                </a:cxn>
                <a:cxn ang="0">
                  <a:pos x="21" y="19"/>
                </a:cxn>
                <a:cxn ang="0">
                  <a:pos x="11" y="21"/>
                </a:cxn>
                <a:cxn ang="0">
                  <a:pos x="4" y="23"/>
                </a:cxn>
                <a:cxn ang="0">
                  <a:pos x="0" y="28"/>
                </a:cxn>
                <a:cxn ang="0">
                  <a:pos x="3" y="42"/>
                </a:cxn>
                <a:cxn ang="0">
                  <a:pos x="8" y="51"/>
                </a:cxn>
                <a:cxn ang="0">
                  <a:pos x="17" y="59"/>
                </a:cxn>
                <a:cxn ang="0">
                  <a:pos x="30" y="63"/>
                </a:cxn>
                <a:cxn ang="0">
                  <a:pos x="38" y="64"/>
                </a:cxn>
                <a:cxn ang="0">
                  <a:pos x="24" y="39"/>
                </a:cxn>
                <a:cxn ang="0">
                  <a:pos x="42" y="42"/>
                </a:cxn>
                <a:cxn ang="0">
                  <a:pos x="45" y="32"/>
                </a:cxn>
                <a:cxn ang="0">
                  <a:pos x="38" y="29"/>
                </a:cxn>
                <a:cxn ang="0">
                  <a:pos x="31" y="27"/>
                </a:cxn>
                <a:cxn ang="0">
                  <a:pos x="29" y="21"/>
                </a:cxn>
                <a:cxn ang="0">
                  <a:pos x="28" y="14"/>
                </a:cxn>
                <a:cxn ang="0">
                  <a:pos x="33" y="0"/>
                </a:cxn>
                <a:cxn ang="0">
                  <a:pos x="29" y="1"/>
                </a:cxn>
                <a:cxn ang="0">
                  <a:pos x="29" y="1"/>
                </a:cxn>
              </a:cxnLst>
              <a:rect l="0" t="0" r="r" b="b"/>
              <a:pathLst>
                <a:path w="46" h="65">
                  <a:moveTo>
                    <a:pt x="29" y="1"/>
                  </a:moveTo>
                  <a:lnTo>
                    <a:pt x="28" y="10"/>
                  </a:lnTo>
                  <a:lnTo>
                    <a:pt x="23" y="17"/>
                  </a:lnTo>
                  <a:lnTo>
                    <a:pt x="21" y="19"/>
                  </a:lnTo>
                  <a:lnTo>
                    <a:pt x="11" y="21"/>
                  </a:lnTo>
                  <a:lnTo>
                    <a:pt x="4" y="23"/>
                  </a:lnTo>
                  <a:lnTo>
                    <a:pt x="0" y="28"/>
                  </a:lnTo>
                  <a:lnTo>
                    <a:pt x="3" y="42"/>
                  </a:lnTo>
                  <a:lnTo>
                    <a:pt x="8" y="51"/>
                  </a:lnTo>
                  <a:lnTo>
                    <a:pt x="17" y="59"/>
                  </a:lnTo>
                  <a:lnTo>
                    <a:pt x="30" y="63"/>
                  </a:lnTo>
                  <a:lnTo>
                    <a:pt x="38" y="64"/>
                  </a:lnTo>
                  <a:lnTo>
                    <a:pt x="24" y="39"/>
                  </a:lnTo>
                  <a:lnTo>
                    <a:pt x="42" y="42"/>
                  </a:lnTo>
                  <a:lnTo>
                    <a:pt x="45" y="32"/>
                  </a:lnTo>
                  <a:lnTo>
                    <a:pt x="38" y="29"/>
                  </a:lnTo>
                  <a:lnTo>
                    <a:pt x="31" y="27"/>
                  </a:lnTo>
                  <a:lnTo>
                    <a:pt x="29" y="21"/>
                  </a:lnTo>
                  <a:lnTo>
                    <a:pt x="28" y="14"/>
                  </a:lnTo>
                  <a:lnTo>
                    <a:pt x="33" y="0"/>
                  </a:lnTo>
                  <a:lnTo>
                    <a:pt x="29" y="1"/>
                  </a:lnTo>
                  <a:lnTo>
                    <a:pt x="29" y="1"/>
                  </a:lnTo>
                </a:path>
              </a:pathLst>
            </a:custGeom>
            <a:solidFill>
              <a:srgbClr val="000000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218" name="Freeform 82"/>
            <p:cNvSpPr>
              <a:spLocks/>
            </p:cNvSpPr>
            <p:nvPr/>
          </p:nvSpPr>
          <p:spPr bwMode="auto">
            <a:xfrm>
              <a:off x="901" y="4810"/>
              <a:ext cx="158" cy="143"/>
            </a:xfrm>
            <a:custGeom>
              <a:avLst/>
              <a:gdLst/>
              <a:ahLst/>
              <a:cxnLst>
                <a:cxn ang="0">
                  <a:pos x="143" y="62"/>
                </a:cxn>
                <a:cxn ang="0">
                  <a:pos x="142" y="104"/>
                </a:cxn>
                <a:cxn ang="0">
                  <a:pos x="137" y="61"/>
                </a:cxn>
                <a:cxn ang="0">
                  <a:pos x="130" y="79"/>
                </a:cxn>
                <a:cxn ang="0">
                  <a:pos x="122" y="76"/>
                </a:cxn>
                <a:cxn ang="0">
                  <a:pos x="118" y="70"/>
                </a:cxn>
                <a:cxn ang="0">
                  <a:pos x="112" y="94"/>
                </a:cxn>
                <a:cxn ang="0">
                  <a:pos x="118" y="112"/>
                </a:cxn>
                <a:cxn ang="0">
                  <a:pos x="113" y="111"/>
                </a:cxn>
                <a:cxn ang="0">
                  <a:pos x="106" y="82"/>
                </a:cxn>
                <a:cxn ang="0">
                  <a:pos x="113" y="63"/>
                </a:cxn>
                <a:cxn ang="0">
                  <a:pos x="101" y="63"/>
                </a:cxn>
                <a:cxn ang="0">
                  <a:pos x="98" y="100"/>
                </a:cxn>
                <a:cxn ang="0">
                  <a:pos x="97" y="111"/>
                </a:cxn>
                <a:cxn ang="0">
                  <a:pos x="97" y="126"/>
                </a:cxn>
                <a:cxn ang="0">
                  <a:pos x="77" y="142"/>
                </a:cxn>
                <a:cxn ang="0">
                  <a:pos x="70" y="90"/>
                </a:cxn>
                <a:cxn ang="0">
                  <a:pos x="62" y="69"/>
                </a:cxn>
                <a:cxn ang="0">
                  <a:pos x="56" y="70"/>
                </a:cxn>
                <a:cxn ang="0">
                  <a:pos x="39" y="74"/>
                </a:cxn>
                <a:cxn ang="0">
                  <a:pos x="28" y="70"/>
                </a:cxn>
                <a:cxn ang="0">
                  <a:pos x="17" y="63"/>
                </a:cxn>
                <a:cxn ang="0">
                  <a:pos x="0" y="45"/>
                </a:cxn>
                <a:cxn ang="0">
                  <a:pos x="44" y="39"/>
                </a:cxn>
                <a:cxn ang="0">
                  <a:pos x="76" y="30"/>
                </a:cxn>
                <a:cxn ang="0">
                  <a:pos x="89" y="25"/>
                </a:cxn>
                <a:cxn ang="0">
                  <a:pos x="110" y="13"/>
                </a:cxn>
                <a:cxn ang="0">
                  <a:pos x="142" y="0"/>
                </a:cxn>
                <a:cxn ang="0">
                  <a:pos x="135" y="17"/>
                </a:cxn>
                <a:cxn ang="0">
                  <a:pos x="124" y="43"/>
                </a:cxn>
                <a:cxn ang="0">
                  <a:pos x="138" y="51"/>
                </a:cxn>
                <a:cxn ang="0">
                  <a:pos x="151" y="64"/>
                </a:cxn>
                <a:cxn ang="0">
                  <a:pos x="147" y="64"/>
                </a:cxn>
              </a:cxnLst>
              <a:rect l="0" t="0" r="r" b="b"/>
              <a:pathLst>
                <a:path w="158" h="143">
                  <a:moveTo>
                    <a:pt x="147" y="64"/>
                  </a:moveTo>
                  <a:lnTo>
                    <a:pt x="143" y="62"/>
                  </a:lnTo>
                  <a:lnTo>
                    <a:pt x="142" y="95"/>
                  </a:lnTo>
                  <a:lnTo>
                    <a:pt x="142" y="104"/>
                  </a:lnTo>
                  <a:lnTo>
                    <a:pt x="138" y="89"/>
                  </a:lnTo>
                  <a:lnTo>
                    <a:pt x="137" y="61"/>
                  </a:lnTo>
                  <a:lnTo>
                    <a:pt x="132" y="70"/>
                  </a:lnTo>
                  <a:lnTo>
                    <a:pt x="130" y="79"/>
                  </a:lnTo>
                  <a:lnTo>
                    <a:pt x="127" y="63"/>
                  </a:lnTo>
                  <a:lnTo>
                    <a:pt x="122" y="76"/>
                  </a:lnTo>
                  <a:lnTo>
                    <a:pt x="121" y="84"/>
                  </a:lnTo>
                  <a:lnTo>
                    <a:pt x="118" y="70"/>
                  </a:lnTo>
                  <a:lnTo>
                    <a:pt x="113" y="79"/>
                  </a:lnTo>
                  <a:lnTo>
                    <a:pt x="112" y="94"/>
                  </a:lnTo>
                  <a:lnTo>
                    <a:pt x="114" y="103"/>
                  </a:lnTo>
                  <a:lnTo>
                    <a:pt x="118" y="112"/>
                  </a:lnTo>
                  <a:lnTo>
                    <a:pt x="118" y="123"/>
                  </a:lnTo>
                  <a:lnTo>
                    <a:pt x="113" y="111"/>
                  </a:lnTo>
                  <a:lnTo>
                    <a:pt x="106" y="102"/>
                  </a:lnTo>
                  <a:lnTo>
                    <a:pt x="106" y="82"/>
                  </a:lnTo>
                  <a:lnTo>
                    <a:pt x="109" y="67"/>
                  </a:lnTo>
                  <a:lnTo>
                    <a:pt x="113" y="63"/>
                  </a:lnTo>
                  <a:lnTo>
                    <a:pt x="110" y="47"/>
                  </a:lnTo>
                  <a:lnTo>
                    <a:pt x="101" y="63"/>
                  </a:lnTo>
                  <a:lnTo>
                    <a:pt x="99" y="83"/>
                  </a:lnTo>
                  <a:lnTo>
                    <a:pt x="98" y="100"/>
                  </a:lnTo>
                  <a:lnTo>
                    <a:pt x="91" y="97"/>
                  </a:lnTo>
                  <a:lnTo>
                    <a:pt x="97" y="111"/>
                  </a:lnTo>
                  <a:lnTo>
                    <a:pt x="88" y="106"/>
                  </a:lnTo>
                  <a:lnTo>
                    <a:pt x="97" y="126"/>
                  </a:lnTo>
                  <a:lnTo>
                    <a:pt x="80" y="103"/>
                  </a:lnTo>
                  <a:lnTo>
                    <a:pt x="77" y="142"/>
                  </a:lnTo>
                  <a:lnTo>
                    <a:pt x="72" y="117"/>
                  </a:lnTo>
                  <a:lnTo>
                    <a:pt x="70" y="90"/>
                  </a:lnTo>
                  <a:lnTo>
                    <a:pt x="73" y="72"/>
                  </a:lnTo>
                  <a:lnTo>
                    <a:pt x="62" y="69"/>
                  </a:lnTo>
                  <a:lnTo>
                    <a:pt x="57" y="98"/>
                  </a:lnTo>
                  <a:lnTo>
                    <a:pt x="56" y="70"/>
                  </a:lnTo>
                  <a:lnTo>
                    <a:pt x="50" y="65"/>
                  </a:lnTo>
                  <a:lnTo>
                    <a:pt x="39" y="74"/>
                  </a:lnTo>
                  <a:lnTo>
                    <a:pt x="30" y="107"/>
                  </a:lnTo>
                  <a:lnTo>
                    <a:pt x="28" y="70"/>
                  </a:lnTo>
                  <a:lnTo>
                    <a:pt x="24" y="63"/>
                  </a:lnTo>
                  <a:lnTo>
                    <a:pt x="17" y="63"/>
                  </a:lnTo>
                  <a:lnTo>
                    <a:pt x="9" y="79"/>
                  </a:lnTo>
                  <a:lnTo>
                    <a:pt x="0" y="45"/>
                  </a:lnTo>
                  <a:lnTo>
                    <a:pt x="26" y="41"/>
                  </a:lnTo>
                  <a:lnTo>
                    <a:pt x="44" y="39"/>
                  </a:lnTo>
                  <a:lnTo>
                    <a:pt x="59" y="34"/>
                  </a:lnTo>
                  <a:lnTo>
                    <a:pt x="76" y="30"/>
                  </a:lnTo>
                  <a:lnTo>
                    <a:pt x="83" y="28"/>
                  </a:lnTo>
                  <a:lnTo>
                    <a:pt x="89" y="25"/>
                  </a:lnTo>
                  <a:lnTo>
                    <a:pt x="96" y="20"/>
                  </a:lnTo>
                  <a:lnTo>
                    <a:pt x="110" y="13"/>
                  </a:lnTo>
                  <a:lnTo>
                    <a:pt x="123" y="7"/>
                  </a:lnTo>
                  <a:lnTo>
                    <a:pt x="142" y="0"/>
                  </a:lnTo>
                  <a:lnTo>
                    <a:pt x="157" y="0"/>
                  </a:lnTo>
                  <a:lnTo>
                    <a:pt x="135" y="17"/>
                  </a:lnTo>
                  <a:lnTo>
                    <a:pt x="126" y="30"/>
                  </a:lnTo>
                  <a:lnTo>
                    <a:pt x="124" y="43"/>
                  </a:lnTo>
                  <a:lnTo>
                    <a:pt x="129" y="49"/>
                  </a:lnTo>
                  <a:lnTo>
                    <a:pt x="138" y="51"/>
                  </a:lnTo>
                  <a:lnTo>
                    <a:pt x="155" y="53"/>
                  </a:lnTo>
                  <a:lnTo>
                    <a:pt x="151" y="64"/>
                  </a:lnTo>
                  <a:lnTo>
                    <a:pt x="150" y="72"/>
                  </a:lnTo>
                  <a:lnTo>
                    <a:pt x="147" y="64"/>
                  </a:lnTo>
                  <a:lnTo>
                    <a:pt x="147" y="64"/>
                  </a:lnTo>
                </a:path>
              </a:pathLst>
            </a:custGeom>
            <a:solidFill>
              <a:srgbClr val="000000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219" name="Freeform 83"/>
            <p:cNvSpPr>
              <a:spLocks/>
            </p:cNvSpPr>
            <p:nvPr/>
          </p:nvSpPr>
          <p:spPr bwMode="auto">
            <a:xfrm>
              <a:off x="1039" y="4913"/>
              <a:ext cx="45" cy="42"/>
            </a:xfrm>
            <a:custGeom>
              <a:avLst/>
              <a:gdLst/>
              <a:ahLst/>
              <a:cxnLst>
                <a:cxn ang="0">
                  <a:pos x="31" y="32"/>
                </a:cxn>
                <a:cxn ang="0">
                  <a:pos x="21" y="35"/>
                </a:cxn>
                <a:cxn ang="0">
                  <a:pos x="12" y="30"/>
                </a:cxn>
                <a:cxn ang="0">
                  <a:pos x="5" y="27"/>
                </a:cxn>
                <a:cxn ang="0">
                  <a:pos x="2" y="1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2" y="37"/>
                </a:cxn>
                <a:cxn ang="0">
                  <a:pos x="14" y="41"/>
                </a:cxn>
                <a:cxn ang="0">
                  <a:pos x="23" y="38"/>
                </a:cxn>
                <a:cxn ang="0">
                  <a:pos x="44" y="30"/>
                </a:cxn>
                <a:cxn ang="0">
                  <a:pos x="31" y="32"/>
                </a:cxn>
                <a:cxn ang="0">
                  <a:pos x="31" y="32"/>
                </a:cxn>
              </a:cxnLst>
              <a:rect l="0" t="0" r="r" b="b"/>
              <a:pathLst>
                <a:path w="45" h="42">
                  <a:moveTo>
                    <a:pt x="31" y="32"/>
                  </a:moveTo>
                  <a:lnTo>
                    <a:pt x="21" y="35"/>
                  </a:lnTo>
                  <a:lnTo>
                    <a:pt x="12" y="30"/>
                  </a:lnTo>
                  <a:lnTo>
                    <a:pt x="5" y="27"/>
                  </a:lnTo>
                  <a:lnTo>
                    <a:pt x="2" y="1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2" y="37"/>
                  </a:lnTo>
                  <a:lnTo>
                    <a:pt x="14" y="41"/>
                  </a:lnTo>
                  <a:lnTo>
                    <a:pt x="23" y="38"/>
                  </a:lnTo>
                  <a:lnTo>
                    <a:pt x="44" y="30"/>
                  </a:lnTo>
                  <a:lnTo>
                    <a:pt x="31" y="32"/>
                  </a:lnTo>
                  <a:lnTo>
                    <a:pt x="31" y="32"/>
                  </a:lnTo>
                </a:path>
              </a:pathLst>
            </a:custGeom>
            <a:solidFill>
              <a:srgbClr val="000000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220" name="Freeform 84"/>
            <p:cNvSpPr>
              <a:spLocks/>
            </p:cNvSpPr>
            <p:nvPr/>
          </p:nvSpPr>
          <p:spPr bwMode="auto">
            <a:xfrm>
              <a:off x="1026" y="4907"/>
              <a:ext cx="30" cy="53"/>
            </a:xfrm>
            <a:custGeom>
              <a:avLst/>
              <a:gdLst/>
              <a:ahLst/>
              <a:cxnLst>
                <a:cxn ang="0">
                  <a:pos x="17" y="41"/>
                </a:cxn>
                <a:cxn ang="0">
                  <a:pos x="11" y="43"/>
                </a:cxn>
                <a:cxn ang="0">
                  <a:pos x="8" y="33"/>
                </a:cxn>
                <a:cxn ang="0">
                  <a:pos x="8" y="17"/>
                </a:cxn>
                <a:cxn ang="0">
                  <a:pos x="3" y="0"/>
                </a:cxn>
                <a:cxn ang="0">
                  <a:pos x="1" y="20"/>
                </a:cxn>
                <a:cxn ang="0">
                  <a:pos x="0" y="52"/>
                </a:cxn>
                <a:cxn ang="0">
                  <a:pos x="9" y="50"/>
                </a:cxn>
                <a:cxn ang="0">
                  <a:pos x="29" y="44"/>
                </a:cxn>
                <a:cxn ang="0">
                  <a:pos x="19" y="38"/>
                </a:cxn>
                <a:cxn ang="0">
                  <a:pos x="17" y="41"/>
                </a:cxn>
                <a:cxn ang="0">
                  <a:pos x="17" y="41"/>
                </a:cxn>
              </a:cxnLst>
              <a:rect l="0" t="0" r="r" b="b"/>
              <a:pathLst>
                <a:path w="30" h="53">
                  <a:moveTo>
                    <a:pt x="17" y="41"/>
                  </a:moveTo>
                  <a:lnTo>
                    <a:pt x="11" y="43"/>
                  </a:lnTo>
                  <a:lnTo>
                    <a:pt x="8" y="33"/>
                  </a:lnTo>
                  <a:lnTo>
                    <a:pt x="8" y="17"/>
                  </a:lnTo>
                  <a:lnTo>
                    <a:pt x="3" y="0"/>
                  </a:lnTo>
                  <a:lnTo>
                    <a:pt x="1" y="20"/>
                  </a:lnTo>
                  <a:lnTo>
                    <a:pt x="0" y="52"/>
                  </a:lnTo>
                  <a:lnTo>
                    <a:pt x="9" y="50"/>
                  </a:lnTo>
                  <a:lnTo>
                    <a:pt x="29" y="44"/>
                  </a:lnTo>
                  <a:lnTo>
                    <a:pt x="19" y="38"/>
                  </a:lnTo>
                  <a:lnTo>
                    <a:pt x="17" y="41"/>
                  </a:lnTo>
                  <a:lnTo>
                    <a:pt x="17" y="41"/>
                  </a:lnTo>
                </a:path>
              </a:pathLst>
            </a:custGeom>
            <a:solidFill>
              <a:srgbClr val="000000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221" name="Freeform 85"/>
            <p:cNvSpPr>
              <a:spLocks/>
            </p:cNvSpPr>
            <p:nvPr/>
          </p:nvSpPr>
          <p:spPr bwMode="auto">
            <a:xfrm>
              <a:off x="945" y="4942"/>
              <a:ext cx="87" cy="122"/>
            </a:xfrm>
            <a:custGeom>
              <a:avLst/>
              <a:gdLst/>
              <a:ahLst/>
              <a:cxnLst>
                <a:cxn ang="0">
                  <a:pos x="82" y="4"/>
                </a:cxn>
                <a:cxn ang="0">
                  <a:pos x="75" y="7"/>
                </a:cxn>
                <a:cxn ang="0">
                  <a:pos x="71" y="0"/>
                </a:cxn>
                <a:cxn ang="0">
                  <a:pos x="71" y="6"/>
                </a:cxn>
                <a:cxn ang="0">
                  <a:pos x="72" y="14"/>
                </a:cxn>
                <a:cxn ang="0">
                  <a:pos x="59" y="26"/>
                </a:cxn>
                <a:cxn ang="0">
                  <a:pos x="53" y="32"/>
                </a:cxn>
                <a:cxn ang="0">
                  <a:pos x="47" y="38"/>
                </a:cxn>
                <a:cxn ang="0">
                  <a:pos x="42" y="43"/>
                </a:cxn>
                <a:cxn ang="0">
                  <a:pos x="30" y="51"/>
                </a:cxn>
                <a:cxn ang="0">
                  <a:pos x="38" y="40"/>
                </a:cxn>
                <a:cxn ang="0">
                  <a:pos x="41" y="32"/>
                </a:cxn>
                <a:cxn ang="0">
                  <a:pos x="40" y="18"/>
                </a:cxn>
                <a:cxn ang="0">
                  <a:pos x="34" y="7"/>
                </a:cxn>
                <a:cxn ang="0">
                  <a:pos x="29" y="41"/>
                </a:cxn>
                <a:cxn ang="0">
                  <a:pos x="22" y="53"/>
                </a:cxn>
                <a:cxn ang="0">
                  <a:pos x="12" y="71"/>
                </a:cxn>
                <a:cxn ang="0">
                  <a:pos x="7" y="84"/>
                </a:cxn>
                <a:cxn ang="0">
                  <a:pos x="4" y="99"/>
                </a:cxn>
                <a:cxn ang="0">
                  <a:pos x="0" y="121"/>
                </a:cxn>
                <a:cxn ang="0">
                  <a:pos x="14" y="97"/>
                </a:cxn>
                <a:cxn ang="0">
                  <a:pos x="26" y="72"/>
                </a:cxn>
                <a:cxn ang="0">
                  <a:pos x="47" y="50"/>
                </a:cxn>
                <a:cxn ang="0">
                  <a:pos x="69" y="27"/>
                </a:cxn>
                <a:cxn ang="0">
                  <a:pos x="86" y="13"/>
                </a:cxn>
                <a:cxn ang="0">
                  <a:pos x="82" y="4"/>
                </a:cxn>
                <a:cxn ang="0">
                  <a:pos x="82" y="4"/>
                </a:cxn>
              </a:cxnLst>
              <a:rect l="0" t="0" r="r" b="b"/>
              <a:pathLst>
                <a:path w="87" h="122">
                  <a:moveTo>
                    <a:pt x="82" y="4"/>
                  </a:moveTo>
                  <a:lnTo>
                    <a:pt x="75" y="7"/>
                  </a:lnTo>
                  <a:lnTo>
                    <a:pt x="71" y="0"/>
                  </a:lnTo>
                  <a:lnTo>
                    <a:pt x="71" y="6"/>
                  </a:lnTo>
                  <a:lnTo>
                    <a:pt x="72" y="14"/>
                  </a:lnTo>
                  <a:lnTo>
                    <a:pt x="59" y="26"/>
                  </a:lnTo>
                  <a:lnTo>
                    <a:pt x="53" y="32"/>
                  </a:lnTo>
                  <a:lnTo>
                    <a:pt x="47" y="38"/>
                  </a:lnTo>
                  <a:lnTo>
                    <a:pt x="42" y="43"/>
                  </a:lnTo>
                  <a:lnTo>
                    <a:pt x="30" y="51"/>
                  </a:lnTo>
                  <a:lnTo>
                    <a:pt x="38" y="40"/>
                  </a:lnTo>
                  <a:lnTo>
                    <a:pt x="41" y="32"/>
                  </a:lnTo>
                  <a:lnTo>
                    <a:pt x="40" y="18"/>
                  </a:lnTo>
                  <a:lnTo>
                    <a:pt x="34" y="7"/>
                  </a:lnTo>
                  <a:lnTo>
                    <a:pt x="29" y="41"/>
                  </a:lnTo>
                  <a:lnTo>
                    <a:pt x="22" y="53"/>
                  </a:lnTo>
                  <a:lnTo>
                    <a:pt x="12" y="71"/>
                  </a:lnTo>
                  <a:lnTo>
                    <a:pt x="7" y="84"/>
                  </a:lnTo>
                  <a:lnTo>
                    <a:pt x="4" y="99"/>
                  </a:lnTo>
                  <a:lnTo>
                    <a:pt x="0" y="121"/>
                  </a:lnTo>
                  <a:lnTo>
                    <a:pt x="14" y="97"/>
                  </a:lnTo>
                  <a:lnTo>
                    <a:pt x="26" y="72"/>
                  </a:lnTo>
                  <a:lnTo>
                    <a:pt x="47" y="50"/>
                  </a:lnTo>
                  <a:lnTo>
                    <a:pt x="69" y="27"/>
                  </a:lnTo>
                  <a:lnTo>
                    <a:pt x="86" y="13"/>
                  </a:lnTo>
                  <a:lnTo>
                    <a:pt x="82" y="4"/>
                  </a:lnTo>
                  <a:lnTo>
                    <a:pt x="82" y="4"/>
                  </a:lnTo>
                </a:path>
              </a:pathLst>
            </a:custGeom>
            <a:solidFill>
              <a:srgbClr val="000000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222" name="Freeform 86"/>
            <p:cNvSpPr>
              <a:spLocks/>
            </p:cNvSpPr>
            <p:nvPr/>
          </p:nvSpPr>
          <p:spPr bwMode="auto">
            <a:xfrm>
              <a:off x="888" y="5008"/>
              <a:ext cx="85" cy="130"/>
            </a:xfrm>
            <a:custGeom>
              <a:avLst/>
              <a:gdLst/>
              <a:ahLst/>
              <a:cxnLst>
                <a:cxn ang="0">
                  <a:pos x="84" y="0"/>
                </a:cxn>
                <a:cxn ang="0">
                  <a:pos x="55" y="47"/>
                </a:cxn>
                <a:cxn ang="0">
                  <a:pos x="48" y="61"/>
                </a:cxn>
                <a:cxn ang="0">
                  <a:pos x="48" y="54"/>
                </a:cxn>
                <a:cxn ang="0">
                  <a:pos x="49" y="29"/>
                </a:cxn>
                <a:cxn ang="0">
                  <a:pos x="41" y="63"/>
                </a:cxn>
                <a:cxn ang="0">
                  <a:pos x="32" y="82"/>
                </a:cxn>
                <a:cxn ang="0">
                  <a:pos x="18" y="96"/>
                </a:cxn>
                <a:cxn ang="0">
                  <a:pos x="5" y="105"/>
                </a:cxn>
                <a:cxn ang="0">
                  <a:pos x="3" y="112"/>
                </a:cxn>
                <a:cxn ang="0">
                  <a:pos x="17" y="108"/>
                </a:cxn>
                <a:cxn ang="0">
                  <a:pos x="1" y="120"/>
                </a:cxn>
                <a:cxn ang="0">
                  <a:pos x="0" y="129"/>
                </a:cxn>
                <a:cxn ang="0">
                  <a:pos x="10" y="124"/>
                </a:cxn>
                <a:cxn ang="0">
                  <a:pos x="19" y="117"/>
                </a:cxn>
                <a:cxn ang="0">
                  <a:pos x="28" y="108"/>
                </a:cxn>
                <a:cxn ang="0">
                  <a:pos x="32" y="94"/>
                </a:cxn>
                <a:cxn ang="0">
                  <a:pos x="41" y="79"/>
                </a:cxn>
                <a:cxn ang="0">
                  <a:pos x="53" y="65"/>
                </a:cxn>
                <a:cxn ang="0">
                  <a:pos x="62" y="52"/>
                </a:cxn>
                <a:cxn ang="0">
                  <a:pos x="70" y="37"/>
                </a:cxn>
                <a:cxn ang="0">
                  <a:pos x="84" y="0"/>
                </a:cxn>
                <a:cxn ang="0">
                  <a:pos x="84" y="0"/>
                </a:cxn>
              </a:cxnLst>
              <a:rect l="0" t="0" r="r" b="b"/>
              <a:pathLst>
                <a:path w="85" h="130">
                  <a:moveTo>
                    <a:pt x="84" y="0"/>
                  </a:moveTo>
                  <a:lnTo>
                    <a:pt x="55" y="47"/>
                  </a:lnTo>
                  <a:lnTo>
                    <a:pt x="48" y="61"/>
                  </a:lnTo>
                  <a:lnTo>
                    <a:pt x="48" y="54"/>
                  </a:lnTo>
                  <a:lnTo>
                    <a:pt x="49" y="29"/>
                  </a:lnTo>
                  <a:lnTo>
                    <a:pt x="41" y="63"/>
                  </a:lnTo>
                  <a:lnTo>
                    <a:pt x="32" y="82"/>
                  </a:lnTo>
                  <a:lnTo>
                    <a:pt x="18" y="96"/>
                  </a:lnTo>
                  <a:lnTo>
                    <a:pt x="5" y="105"/>
                  </a:lnTo>
                  <a:lnTo>
                    <a:pt x="3" y="112"/>
                  </a:lnTo>
                  <a:lnTo>
                    <a:pt x="17" y="108"/>
                  </a:lnTo>
                  <a:lnTo>
                    <a:pt x="1" y="120"/>
                  </a:lnTo>
                  <a:lnTo>
                    <a:pt x="0" y="129"/>
                  </a:lnTo>
                  <a:lnTo>
                    <a:pt x="10" y="124"/>
                  </a:lnTo>
                  <a:lnTo>
                    <a:pt x="19" y="117"/>
                  </a:lnTo>
                  <a:lnTo>
                    <a:pt x="28" y="108"/>
                  </a:lnTo>
                  <a:lnTo>
                    <a:pt x="32" y="94"/>
                  </a:lnTo>
                  <a:lnTo>
                    <a:pt x="41" y="79"/>
                  </a:lnTo>
                  <a:lnTo>
                    <a:pt x="53" y="65"/>
                  </a:lnTo>
                  <a:lnTo>
                    <a:pt x="62" y="52"/>
                  </a:lnTo>
                  <a:lnTo>
                    <a:pt x="70" y="37"/>
                  </a:lnTo>
                  <a:lnTo>
                    <a:pt x="84" y="0"/>
                  </a:lnTo>
                  <a:lnTo>
                    <a:pt x="84" y="0"/>
                  </a:lnTo>
                </a:path>
              </a:pathLst>
            </a:custGeom>
            <a:solidFill>
              <a:srgbClr val="000000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223" name="Freeform 87"/>
            <p:cNvSpPr>
              <a:spLocks/>
            </p:cNvSpPr>
            <p:nvPr/>
          </p:nvSpPr>
          <p:spPr bwMode="auto">
            <a:xfrm>
              <a:off x="418" y="4867"/>
              <a:ext cx="403" cy="97"/>
            </a:xfrm>
            <a:custGeom>
              <a:avLst/>
              <a:gdLst/>
              <a:ahLst/>
              <a:cxnLst>
                <a:cxn ang="0">
                  <a:pos x="322" y="54"/>
                </a:cxn>
                <a:cxn ang="0">
                  <a:pos x="309" y="48"/>
                </a:cxn>
                <a:cxn ang="0">
                  <a:pos x="285" y="77"/>
                </a:cxn>
                <a:cxn ang="0">
                  <a:pos x="274" y="96"/>
                </a:cxn>
                <a:cxn ang="0">
                  <a:pos x="280" y="51"/>
                </a:cxn>
                <a:cxn ang="0">
                  <a:pos x="263" y="44"/>
                </a:cxn>
                <a:cxn ang="0">
                  <a:pos x="310" y="27"/>
                </a:cxn>
                <a:cxn ang="0">
                  <a:pos x="255" y="22"/>
                </a:cxn>
                <a:cxn ang="0">
                  <a:pos x="218" y="30"/>
                </a:cxn>
                <a:cxn ang="0">
                  <a:pos x="244" y="45"/>
                </a:cxn>
                <a:cxn ang="0">
                  <a:pos x="248" y="54"/>
                </a:cxn>
                <a:cxn ang="0">
                  <a:pos x="220" y="46"/>
                </a:cxn>
                <a:cxn ang="0">
                  <a:pos x="193" y="24"/>
                </a:cxn>
                <a:cxn ang="0">
                  <a:pos x="164" y="17"/>
                </a:cxn>
                <a:cxn ang="0">
                  <a:pos x="159" y="33"/>
                </a:cxn>
                <a:cxn ang="0">
                  <a:pos x="162" y="59"/>
                </a:cxn>
                <a:cxn ang="0">
                  <a:pos x="148" y="33"/>
                </a:cxn>
                <a:cxn ang="0">
                  <a:pos x="126" y="33"/>
                </a:cxn>
                <a:cxn ang="0">
                  <a:pos x="103" y="38"/>
                </a:cxn>
                <a:cxn ang="0">
                  <a:pos x="38" y="25"/>
                </a:cxn>
                <a:cxn ang="0">
                  <a:pos x="0" y="14"/>
                </a:cxn>
                <a:cxn ang="0">
                  <a:pos x="62" y="8"/>
                </a:cxn>
                <a:cxn ang="0">
                  <a:pos x="79" y="3"/>
                </a:cxn>
                <a:cxn ang="0">
                  <a:pos x="127" y="3"/>
                </a:cxn>
                <a:cxn ang="0">
                  <a:pos x="172" y="6"/>
                </a:cxn>
                <a:cxn ang="0">
                  <a:pos x="217" y="6"/>
                </a:cxn>
                <a:cxn ang="0">
                  <a:pos x="274" y="5"/>
                </a:cxn>
                <a:cxn ang="0">
                  <a:pos x="351" y="5"/>
                </a:cxn>
                <a:cxn ang="0">
                  <a:pos x="402" y="0"/>
                </a:cxn>
                <a:cxn ang="0">
                  <a:pos x="336" y="38"/>
                </a:cxn>
                <a:cxn ang="0">
                  <a:pos x="322" y="54"/>
                </a:cxn>
                <a:cxn ang="0">
                  <a:pos x="322" y="54"/>
                </a:cxn>
              </a:cxnLst>
              <a:rect l="0" t="0" r="r" b="b"/>
              <a:pathLst>
                <a:path w="403" h="97">
                  <a:moveTo>
                    <a:pt x="322" y="54"/>
                  </a:moveTo>
                  <a:lnTo>
                    <a:pt x="309" y="48"/>
                  </a:lnTo>
                  <a:lnTo>
                    <a:pt x="285" y="77"/>
                  </a:lnTo>
                  <a:lnTo>
                    <a:pt x="274" y="96"/>
                  </a:lnTo>
                  <a:lnTo>
                    <a:pt x="280" y="51"/>
                  </a:lnTo>
                  <a:lnTo>
                    <a:pt x="263" y="44"/>
                  </a:lnTo>
                  <a:lnTo>
                    <a:pt x="310" y="27"/>
                  </a:lnTo>
                  <a:lnTo>
                    <a:pt x="255" y="22"/>
                  </a:lnTo>
                  <a:lnTo>
                    <a:pt x="218" y="30"/>
                  </a:lnTo>
                  <a:lnTo>
                    <a:pt x="244" y="45"/>
                  </a:lnTo>
                  <a:lnTo>
                    <a:pt x="248" y="54"/>
                  </a:lnTo>
                  <a:lnTo>
                    <a:pt x="220" y="46"/>
                  </a:lnTo>
                  <a:lnTo>
                    <a:pt x="193" y="24"/>
                  </a:lnTo>
                  <a:lnTo>
                    <a:pt x="164" y="17"/>
                  </a:lnTo>
                  <a:lnTo>
                    <a:pt x="159" y="33"/>
                  </a:lnTo>
                  <a:lnTo>
                    <a:pt x="162" y="59"/>
                  </a:lnTo>
                  <a:lnTo>
                    <a:pt x="148" y="33"/>
                  </a:lnTo>
                  <a:lnTo>
                    <a:pt x="126" y="33"/>
                  </a:lnTo>
                  <a:lnTo>
                    <a:pt x="103" y="38"/>
                  </a:lnTo>
                  <a:lnTo>
                    <a:pt x="38" y="25"/>
                  </a:lnTo>
                  <a:lnTo>
                    <a:pt x="0" y="14"/>
                  </a:lnTo>
                  <a:lnTo>
                    <a:pt x="62" y="8"/>
                  </a:lnTo>
                  <a:lnTo>
                    <a:pt x="79" y="3"/>
                  </a:lnTo>
                  <a:lnTo>
                    <a:pt x="127" y="3"/>
                  </a:lnTo>
                  <a:lnTo>
                    <a:pt x="172" y="6"/>
                  </a:lnTo>
                  <a:lnTo>
                    <a:pt x="217" y="6"/>
                  </a:lnTo>
                  <a:lnTo>
                    <a:pt x="274" y="5"/>
                  </a:lnTo>
                  <a:lnTo>
                    <a:pt x="351" y="5"/>
                  </a:lnTo>
                  <a:lnTo>
                    <a:pt x="402" y="0"/>
                  </a:lnTo>
                  <a:lnTo>
                    <a:pt x="336" y="38"/>
                  </a:lnTo>
                  <a:lnTo>
                    <a:pt x="322" y="54"/>
                  </a:lnTo>
                  <a:lnTo>
                    <a:pt x="322" y="54"/>
                  </a:lnTo>
                </a:path>
              </a:pathLst>
            </a:custGeom>
            <a:solidFill>
              <a:srgbClr val="000000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224" name="Freeform 88"/>
            <p:cNvSpPr>
              <a:spLocks/>
            </p:cNvSpPr>
            <p:nvPr/>
          </p:nvSpPr>
          <p:spPr bwMode="auto">
            <a:xfrm>
              <a:off x="1087" y="4798"/>
              <a:ext cx="24" cy="28"/>
            </a:xfrm>
            <a:custGeom>
              <a:avLst/>
              <a:gdLst/>
              <a:ahLst/>
              <a:cxnLst>
                <a:cxn ang="0">
                  <a:pos x="16" y="27"/>
                </a:cxn>
                <a:cxn ang="0">
                  <a:pos x="22" y="22"/>
                </a:cxn>
                <a:cxn ang="0">
                  <a:pos x="23" y="16"/>
                </a:cxn>
                <a:cxn ang="0">
                  <a:pos x="22" y="5"/>
                </a:cxn>
                <a:cxn ang="0">
                  <a:pos x="16" y="1"/>
                </a:cxn>
                <a:cxn ang="0">
                  <a:pos x="7" y="0"/>
                </a:cxn>
                <a:cxn ang="0">
                  <a:pos x="0" y="5"/>
                </a:cxn>
                <a:cxn ang="0">
                  <a:pos x="2" y="9"/>
                </a:cxn>
                <a:cxn ang="0">
                  <a:pos x="8" y="6"/>
                </a:cxn>
                <a:cxn ang="0">
                  <a:pos x="16" y="5"/>
                </a:cxn>
                <a:cxn ang="0">
                  <a:pos x="20" y="7"/>
                </a:cxn>
                <a:cxn ang="0">
                  <a:pos x="21" y="16"/>
                </a:cxn>
                <a:cxn ang="0">
                  <a:pos x="19" y="21"/>
                </a:cxn>
                <a:cxn ang="0">
                  <a:pos x="15" y="24"/>
                </a:cxn>
                <a:cxn ang="0">
                  <a:pos x="16" y="27"/>
                </a:cxn>
                <a:cxn ang="0">
                  <a:pos x="16" y="27"/>
                </a:cxn>
              </a:cxnLst>
              <a:rect l="0" t="0" r="r" b="b"/>
              <a:pathLst>
                <a:path w="24" h="28">
                  <a:moveTo>
                    <a:pt x="16" y="27"/>
                  </a:moveTo>
                  <a:lnTo>
                    <a:pt x="22" y="22"/>
                  </a:lnTo>
                  <a:lnTo>
                    <a:pt x="23" y="16"/>
                  </a:lnTo>
                  <a:lnTo>
                    <a:pt x="22" y="5"/>
                  </a:lnTo>
                  <a:lnTo>
                    <a:pt x="16" y="1"/>
                  </a:lnTo>
                  <a:lnTo>
                    <a:pt x="7" y="0"/>
                  </a:lnTo>
                  <a:lnTo>
                    <a:pt x="0" y="5"/>
                  </a:lnTo>
                  <a:lnTo>
                    <a:pt x="2" y="9"/>
                  </a:lnTo>
                  <a:lnTo>
                    <a:pt x="8" y="6"/>
                  </a:lnTo>
                  <a:lnTo>
                    <a:pt x="16" y="5"/>
                  </a:lnTo>
                  <a:lnTo>
                    <a:pt x="20" y="7"/>
                  </a:lnTo>
                  <a:lnTo>
                    <a:pt x="21" y="16"/>
                  </a:lnTo>
                  <a:lnTo>
                    <a:pt x="19" y="21"/>
                  </a:lnTo>
                  <a:lnTo>
                    <a:pt x="15" y="24"/>
                  </a:lnTo>
                  <a:lnTo>
                    <a:pt x="16" y="27"/>
                  </a:lnTo>
                  <a:lnTo>
                    <a:pt x="16" y="27"/>
                  </a:lnTo>
                </a:path>
              </a:pathLst>
            </a:custGeom>
            <a:solidFill>
              <a:srgbClr val="000000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225" name="Freeform 89"/>
            <p:cNvSpPr>
              <a:spLocks/>
            </p:cNvSpPr>
            <p:nvPr/>
          </p:nvSpPr>
          <p:spPr bwMode="auto">
            <a:xfrm>
              <a:off x="1087" y="4744"/>
              <a:ext cx="25" cy="60"/>
            </a:xfrm>
            <a:custGeom>
              <a:avLst/>
              <a:gdLst/>
              <a:ahLst/>
              <a:cxnLst>
                <a:cxn ang="0">
                  <a:pos x="24" y="7"/>
                </a:cxn>
                <a:cxn ang="0">
                  <a:pos x="24" y="15"/>
                </a:cxn>
                <a:cxn ang="0">
                  <a:pos x="21" y="24"/>
                </a:cxn>
                <a:cxn ang="0">
                  <a:pos x="16" y="32"/>
                </a:cxn>
                <a:cxn ang="0">
                  <a:pos x="8" y="41"/>
                </a:cxn>
                <a:cxn ang="0">
                  <a:pos x="3" y="59"/>
                </a:cxn>
                <a:cxn ang="0">
                  <a:pos x="0" y="57"/>
                </a:cxn>
                <a:cxn ang="0">
                  <a:pos x="5" y="42"/>
                </a:cxn>
                <a:cxn ang="0">
                  <a:pos x="8" y="37"/>
                </a:cxn>
                <a:cxn ang="0">
                  <a:pos x="18" y="25"/>
                </a:cxn>
                <a:cxn ang="0">
                  <a:pos x="20" y="21"/>
                </a:cxn>
                <a:cxn ang="0">
                  <a:pos x="12" y="27"/>
                </a:cxn>
                <a:cxn ang="0">
                  <a:pos x="4" y="35"/>
                </a:cxn>
                <a:cxn ang="0">
                  <a:pos x="12" y="25"/>
                </a:cxn>
                <a:cxn ang="0">
                  <a:pos x="18" y="15"/>
                </a:cxn>
                <a:cxn ang="0">
                  <a:pos x="19" y="9"/>
                </a:cxn>
                <a:cxn ang="0">
                  <a:pos x="21" y="0"/>
                </a:cxn>
                <a:cxn ang="0">
                  <a:pos x="24" y="7"/>
                </a:cxn>
                <a:cxn ang="0">
                  <a:pos x="24" y="7"/>
                </a:cxn>
              </a:cxnLst>
              <a:rect l="0" t="0" r="r" b="b"/>
              <a:pathLst>
                <a:path w="25" h="60">
                  <a:moveTo>
                    <a:pt x="24" y="7"/>
                  </a:moveTo>
                  <a:lnTo>
                    <a:pt x="24" y="15"/>
                  </a:lnTo>
                  <a:lnTo>
                    <a:pt x="21" y="24"/>
                  </a:lnTo>
                  <a:lnTo>
                    <a:pt x="16" y="32"/>
                  </a:lnTo>
                  <a:lnTo>
                    <a:pt x="8" y="41"/>
                  </a:lnTo>
                  <a:lnTo>
                    <a:pt x="3" y="59"/>
                  </a:lnTo>
                  <a:lnTo>
                    <a:pt x="0" y="57"/>
                  </a:lnTo>
                  <a:lnTo>
                    <a:pt x="5" y="42"/>
                  </a:lnTo>
                  <a:lnTo>
                    <a:pt x="8" y="37"/>
                  </a:lnTo>
                  <a:lnTo>
                    <a:pt x="18" y="25"/>
                  </a:lnTo>
                  <a:lnTo>
                    <a:pt x="20" y="21"/>
                  </a:lnTo>
                  <a:lnTo>
                    <a:pt x="12" y="27"/>
                  </a:lnTo>
                  <a:lnTo>
                    <a:pt x="4" y="35"/>
                  </a:lnTo>
                  <a:lnTo>
                    <a:pt x="12" y="25"/>
                  </a:lnTo>
                  <a:lnTo>
                    <a:pt x="18" y="15"/>
                  </a:lnTo>
                  <a:lnTo>
                    <a:pt x="19" y="9"/>
                  </a:lnTo>
                  <a:lnTo>
                    <a:pt x="21" y="0"/>
                  </a:lnTo>
                  <a:lnTo>
                    <a:pt x="24" y="7"/>
                  </a:lnTo>
                  <a:lnTo>
                    <a:pt x="24" y="7"/>
                  </a:lnTo>
                </a:path>
              </a:pathLst>
            </a:custGeom>
            <a:solidFill>
              <a:srgbClr val="000000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226" name="Freeform 90"/>
            <p:cNvSpPr>
              <a:spLocks/>
            </p:cNvSpPr>
            <p:nvPr/>
          </p:nvSpPr>
          <p:spPr bwMode="auto">
            <a:xfrm>
              <a:off x="1073" y="4754"/>
              <a:ext cx="27" cy="49"/>
            </a:xfrm>
            <a:custGeom>
              <a:avLst/>
              <a:gdLst/>
              <a:ahLst/>
              <a:cxnLst>
                <a:cxn ang="0">
                  <a:pos x="7" y="37"/>
                </a:cxn>
                <a:cxn ang="0">
                  <a:pos x="12" y="28"/>
                </a:cxn>
                <a:cxn ang="0">
                  <a:pos x="20" y="23"/>
                </a:cxn>
                <a:cxn ang="0">
                  <a:pos x="25" y="17"/>
                </a:cxn>
                <a:cxn ang="0">
                  <a:pos x="26" y="9"/>
                </a:cxn>
                <a:cxn ang="0">
                  <a:pos x="25" y="0"/>
                </a:cxn>
                <a:cxn ang="0">
                  <a:pos x="21" y="6"/>
                </a:cxn>
                <a:cxn ang="0">
                  <a:pos x="19" y="12"/>
                </a:cxn>
                <a:cxn ang="0">
                  <a:pos x="12" y="17"/>
                </a:cxn>
                <a:cxn ang="0">
                  <a:pos x="4" y="24"/>
                </a:cxn>
                <a:cxn ang="0">
                  <a:pos x="0" y="32"/>
                </a:cxn>
                <a:cxn ang="0">
                  <a:pos x="6" y="25"/>
                </a:cxn>
                <a:cxn ang="0">
                  <a:pos x="12" y="20"/>
                </a:cxn>
                <a:cxn ang="0">
                  <a:pos x="17" y="20"/>
                </a:cxn>
                <a:cxn ang="0">
                  <a:pos x="13" y="25"/>
                </a:cxn>
                <a:cxn ang="0">
                  <a:pos x="4" y="36"/>
                </a:cxn>
                <a:cxn ang="0">
                  <a:pos x="0" y="48"/>
                </a:cxn>
                <a:cxn ang="0">
                  <a:pos x="6" y="42"/>
                </a:cxn>
                <a:cxn ang="0">
                  <a:pos x="7" y="37"/>
                </a:cxn>
                <a:cxn ang="0">
                  <a:pos x="7" y="37"/>
                </a:cxn>
              </a:cxnLst>
              <a:rect l="0" t="0" r="r" b="b"/>
              <a:pathLst>
                <a:path w="27" h="49">
                  <a:moveTo>
                    <a:pt x="7" y="37"/>
                  </a:moveTo>
                  <a:lnTo>
                    <a:pt x="12" y="28"/>
                  </a:lnTo>
                  <a:lnTo>
                    <a:pt x="20" y="23"/>
                  </a:lnTo>
                  <a:lnTo>
                    <a:pt x="25" y="17"/>
                  </a:lnTo>
                  <a:lnTo>
                    <a:pt x="26" y="9"/>
                  </a:lnTo>
                  <a:lnTo>
                    <a:pt x="25" y="0"/>
                  </a:lnTo>
                  <a:lnTo>
                    <a:pt x="21" y="6"/>
                  </a:lnTo>
                  <a:lnTo>
                    <a:pt x="19" y="12"/>
                  </a:lnTo>
                  <a:lnTo>
                    <a:pt x="12" y="17"/>
                  </a:lnTo>
                  <a:lnTo>
                    <a:pt x="4" y="24"/>
                  </a:lnTo>
                  <a:lnTo>
                    <a:pt x="0" y="32"/>
                  </a:lnTo>
                  <a:lnTo>
                    <a:pt x="6" y="25"/>
                  </a:lnTo>
                  <a:lnTo>
                    <a:pt x="12" y="20"/>
                  </a:lnTo>
                  <a:lnTo>
                    <a:pt x="17" y="20"/>
                  </a:lnTo>
                  <a:lnTo>
                    <a:pt x="13" y="25"/>
                  </a:lnTo>
                  <a:lnTo>
                    <a:pt x="4" y="36"/>
                  </a:lnTo>
                  <a:lnTo>
                    <a:pt x="0" y="48"/>
                  </a:lnTo>
                  <a:lnTo>
                    <a:pt x="6" y="42"/>
                  </a:lnTo>
                  <a:lnTo>
                    <a:pt x="7" y="37"/>
                  </a:lnTo>
                  <a:lnTo>
                    <a:pt x="7" y="37"/>
                  </a:lnTo>
                </a:path>
              </a:pathLst>
            </a:custGeom>
            <a:solidFill>
              <a:srgbClr val="000000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227" name="Freeform 91"/>
            <p:cNvSpPr>
              <a:spLocks/>
            </p:cNvSpPr>
            <p:nvPr/>
          </p:nvSpPr>
          <p:spPr bwMode="auto">
            <a:xfrm>
              <a:off x="1047" y="4782"/>
              <a:ext cx="29" cy="29"/>
            </a:xfrm>
            <a:custGeom>
              <a:avLst/>
              <a:gdLst/>
              <a:ahLst/>
              <a:cxnLst>
                <a:cxn ang="0">
                  <a:pos x="25" y="3"/>
                </a:cxn>
                <a:cxn ang="0">
                  <a:pos x="20" y="10"/>
                </a:cxn>
                <a:cxn ang="0">
                  <a:pos x="17" y="19"/>
                </a:cxn>
                <a:cxn ang="0">
                  <a:pos x="24" y="18"/>
                </a:cxn>
                <a:cxn ang="0">
                  <a:pos x="18" y="24"/>
                </a:cxn>
                <a:cxn ang="0">
                  <a:pos x="10" y="28"/>
                </a:cxn>
                <a:cxn ang="0">
                  <a:pos x="0" y="28"/>
                </a:cxn>
                <a:cxn ang="0">
                  <a:pos x="3" y="18"/>
                </a:cxn>
                <a:cxn ang="0">
                  <a:pos x="6" y="10"/>
                </a:cxn>
                <a:cxn ang="0">
                  <a:pos x="10" y="4"/>
                </a:cxn>
                <a:cxn ang="0">
                  <a:pos x="14" y="0"/>
                </a:cxn>
                <a:cxn ang="0">
                  <a:pos x="19" y="0"/>
                </a:cxn>
                <a:cxn ang="0">
                  <a:pos x="28" y="0"/>
                </a:cxn>
                <a:cxn ang="0">
                  <a:pos x="25" y="3"/>
                </a:cxn>
                <a:cxn ang="0">
                  <a:pos x="25" y="3"/>
                </a:cxn>
              </a:cxnLst>
              <a:rect l="0" t="0" r="r" b="b"/>
              <a:pathLst>
                <a:path w="29" h="29">
                  <a:moveTo>
                    <a:pt x="25" y="3"/>
                  </a:moveTo>
                  <a:lnTo>
                    <a:pt x="20" y="10"/>
                  </a:lnTo>
                  <a:lnTo>
                    <a:pt x="17" y="19"/>
                  </a:lnTo>
                  <a:lnTo>
                    <a:pt x="24" y="18"/>
                  </a:lnTo>
                  <a:lnTo>
                    <a:pt x="18" y="24"/>
                  </a:lnTo>
                  <a:lnTo>
                    <a:pt x="10" y="28"/>
                  </a:lnTo>
                  <a:lnTo>
                    <a:pt x="0" y="28"/>
                  </a:lnTo>
                  <a:lnTo>
                    <a:pt x="3" y="18"/>
                  </a:lnTo>
                  <a:lnTo>
                    <a:pt x="6" y="10"/>
                  </a:lnTo>
                  <a:lnTo>
                    <a:pt x="10" y="4"/>
                  </a:lnTo>
                  <a:lnTo>
                    <a:pt x="14" y="0"/>
                  </a:lnTo>
                  <a:lnTo>
                    <a:pt x="19" y="0"/>
                  </a:lnTo>
                  <a:lnTo>
                    <a:pt x="28" y="0"/>
                  </a:lnTo>
                  <a:lnTo>
                    <a:pt x="25" y="3"/>
                  </a:lnTo>
                  <a:lnTo>
                    <a:pt x="25" y="3"/>
                  </a:lnTo>
                </a:path>
              </a:pathLst>
            </a:custGeom>
            <a:solidFill>
              <a:srgbClr val="000000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228" name="Freeform 92"/>
            <p:cNvSpPr>
              <a:spLocks/>
            </p:cNvSpPr>
            <p:nvPr/>
          </p:nvSpPr>
          <p:spPr bwMode="auto">
            <a:xfrm>
              <a:off x="1033" y="4805"/>
              <a:ext cx="42" cy="54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41" y="2"/>
                </a:cxn>
                <a:cxn ang="0">
                  <a:pos x="40" y="18"/>
                </a:cxn>
                <a:cxn ang="0">
                  <a:pos x="36" y="32"/>
                </a:cxn>
                <a:cxn ang="0">
                  <a:pos x="36" y="39"/>
                </a:cxn>
                <a:cxn ang="0">
                  <a:pos x="32" y="46"/>
                </a:cxn>
                <a:cxn ang="0">
                  <a:pos x="26" y="50"/>
                </a:cxn>
                <a:cxn ang="0">
                  <a:pos x="20" y="53"/>
                </a:cxn>
                <a:cxn ang="0">
                  <a:pos x="15" y="51"/>
                </a:cxn>
                <a:cxn ang="0">
                  <a:pos x="5" y="52"/>
                </a:cxn>
                <a:cxn ang="0">
                  <a:pos x="12" y="47"/>
                </a:cxn>
                <a:cxn ang="0">
                  <a:pos x="17" y="35"/>
                </a:cxn>
                <a:cxn ang="0">
                  <a:pos x="8" y="40"/>
                </a:cxn>
                <a:cxn ang="0">
                  <a:pos x="0" y="48"/>
                </a:cxn>
                <a:cxn ang="0">
                  <a:pos x="3" y="28"/>
                </a:cxn>
                <a:cxn ang="0">
                  <a:pos x="17" y="17"/>
                </a:cxn>
                <a:cxn ang="0">
                  <a:pos x="27" y="11"/>
                </a:cxn>
                <a:cxn ang="0">
                  <a:pos x="32" y="2"/>
                </a:cxn>
                <a:cxn ang="0">
                  <a:pos x="38" y="0"/>
                </a:cxn>
                <a:cxn ang="0">
                  <a:pos x="38" y="0"/>
                </a:cxn>
              </a:cxnLst>
              <a:rect l="0" t="0" r="r" b="b"/>
              <a:pathLst>
                <a:path w="42" h="54">
                  <a:moveTo>
                    <a:pt x="38" y="0"/>
                  </a:moveTo>
                  <a:lnTo>
                    <a:pt x="41" y="2"/>
                  </a:lnTo>
                  <a:lnTo>
                    <a:pt x="40" y="18"/>
                  </a:lnTo>
                  <a:lnTo>
                    <a:pt x="36" y="32"/>
                  </a:lnTo>
                  <a:lnTo>
                    <a:pt x="36" y="39"/>
                  </a:lnTo>
                  <a:lnTo>
                    <a:pt x="32" y="46"/>
                  </a:lnTo>
                  <a:lnTo>
                    <a:pt x="26" y="50"/>
                  </a:lnTo>
                  <a:lnTo>
                    <a:pt x="20" y="53"/>
                  </a:lnTo>
                  <a:lnTo>
                    <a:pt x="15" y="51"/>
                  </a:lnTo>
                  <a:lnTo>
                    <a:pt x="5" y="52"/>
                  </a:lnTo>
                  <a:lnTo>
                    <a:pt x="12" y="47"/>
                  </a:lnTo>
                  <a:lnTo>
                    <a:pt x="17" y="35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" y="28"/>
                  </a:lnTo>
                  <a:lnTo>
                    <a:pt x="17" y="17"/>
                  </a:lnTo>
                  <a:lnTo>
                    <a:pt x="27" y="11"/>
                  </a:lnTo>
                  <a:lnTo>
                    <a:pt x="32" y="2"/>
                  </a:lnTo>
                  <a:lnTo>
                    <a:pt x="38" y="0"/>
                  </a:lnTo>
                  <a:lnTo>
                    <a:pt x="38" y="0"/>
                  </a:lnTo>
                </a:path>
              </a:pathLst>
            </a:custGeom>
            <a:solidFill>
              <a:srgbClr val="000000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229" name="Freeform 93"/>
            <p:cNvSpPr>
              <a:spLocks/>
            </p:cNvSpPr>
            <p:nvPr/>
          </p:nvSpPr>
          <p:spPr bwMode="auto">
            <a:xfrm>
              <a:off x="1112" y="4832"/>
              <a:ext cx="17" cy="2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" y="7"/>
                </a:cxn>
                <a:cxn ang="0">
                  <a:pos x="10" y="11"/>
                </a:cxn>
                <a:cxn ang="0">
                  <a:pos x="11" y="20"/>
                </a:cxn>
                <a:cxn ang="0">
                  <a:pos x="16" y="12"/>
                </a:cxn>
                <a:cxn ang="0">
                  <a:pos x="15" y="7"/>
                </a:cxn>
                <a:cxn ang="0">
                  <a:pos x="4" y="1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7" h="21">
                  <a:moveTo>
                    <a:pt x="0" y="0"/>
                  </a:moveTo>
                  <a:lnTo>
                    <a:pt x="8" y="7"/>
                  </a:lnTo>
                  <a:lnTo>
                    <a:pt x="10" y="11"/>
                  </a:lnTo>
                  <a:lnTo>
                    <a:pt x="11" y="20"/>
                  </a:lnTo>
                  <a:lnTo>
                    <a:pt x="16" y="12"/>
                  </a:lnTo>
                  <a:lnTo>
                    <a:pt x="15" y="7"/>
                  </a:lnTo>
                  <a:lnTo>
                    <a:pt x="4" y="1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rgbClr val="000000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230" name="Freeform 94"/>
            <p:cNvSpPr>
              <a:spLocks/>
            </p:cNvSpPr>
            <p:nvPr/>
          </p:nvSpPr>
          <p:spPr bwMode="auto">
            <a:xfrm>
              <a:off x="564" y="4983"/>
              <a:ext cx="240" cy="167"/>
            </a:xfrm>
            <a:custGeom>
              <a:avLst/>
              <a:gdLst/>
              <a:ahLst/>
              <a:cxnLst>
                <a:cxn ang="0">
                  <a:pos x="239" y="102"/>
                </a:cxn>
                <a:cxn ang="0">
                  <a:pos x="231" y="131"/>
                </a:cxn>
                <a:cxn ang="0">
                  <a:pos x="221" y="146"/>
                </a:cxn>
                <a:cxn ang="0">
                  <a:pos x="194" y="158"/>
                </a:cxn>
                <a:cxn ang="0">
                  <a:pos x="165" y="166"/>
                </a:cxn>
                <a:cxn ang="0">
                  <a:pos x="138" y="163"/>
                </a:cxn>
                <a:cxn ang="0">
                  <a:pos x="106" y="163"/>
                </a:cxn>
                <a:cxn ang="0">
                  <a:pos x="79" y="159"/>
                </a:cxn>
                <a:cxn ang="0">
                  <a:pos x="44" y="153"/>
                </a:cxn>
                <a:cxn ang="0">
                  <a:pos x="44" y="142"/>
                </a:cxn>
                <a:cxn ang="0">
                  <a:pos x="30" y="133"/>
                </a:cxn>
                <a:cxn ang="0">
                  <a:pos x="8" y="108"/>
                </a:cxn>
                <a:cxn ang="0">
                  <a:pos x="43" y="122"/>
                </a:cxn>
                <a:cxn ang="0">
                  <a:pos x="68" y="132"/>
                </a:cxn>
                <a:cxn ang="0">
                  <a:pos x="105" y="132"/>
                </a:cxn>
                <a:cxn ang="0">
                  <a:pos x="63" y="118"/>
                </a:cxn>
                <a:cxn ang="0">
                  <a:pos x="31" y="90"/>
                </a:cxn>
                <a:cxn ang="0">
                  <a:pos x="0" y="88"/>
                </a:cxn>
                <a:cxn ang="0">
                  <a:pos x="14" y="65"/>
                </a:cxn>
                <a:cxn ang="0">
                  <a:pos x="27" y="35"/>
                </a:cxn>
                <a:cxn ang="0">
                  <a:pos x="43" y="0"/>
                </a:cxn>
                <a:cxn ang="0">
                  <a:pos x="47" y="36"/>
                </a:cxn>
                <a:cxn ang="0">
                  <a:pos x="62" y="59"/>
                </a:cxn>
                <a:cxn ang="0">
                  <a:pos x="62" y="35"/>
                </a:cxn>
                <a:cxn ang="0">
                  <a:pos x="87" y="59"/>
                </a:cxn>
                <a:cxn ang="0">
                  <a:pos x="103" y="73"/>
                </a:cxn>
                <a:cxn ang="0">
                  <a:pos x="122" y="84"/>
                </a:cxn>
                <a:cxn ang="0">
                  <a:pos x="153" y="99"/>
                </a:cxn>
                <a:cxn ang="0">
                  <a:pos x="118" y="105"/>
                </a:cxn>
                <a:cxn ang="0">
                  <a:pos x="95" y="110"/>
                </a:cxn>
                <a:cxn ang="0">
                  <a:pos x="132" y="129"/>
                </a:cxn>
                <a:cxn ang="0">
                  <a:pos x="164" y="137"/>
                </a:cxn>
                <a:cxn ang="0">
                  <a:pos x="184" y="140"/>
                </a:cxn>
                <a:cxn ang="0">
                  <a:pos x="199" y="135"/>
                </a:cxn>
                <a:cxn ang="0">
                  <a:pos x="210" y="132"/>
                </a:cxn>
                <a:cxn ang="0">
                  <a:pos x="239" y="102"/>
                </a:cxn>
                <a:cxn ang="0">
                  <a:pos x="239" y="102"/>
                </a:cxn>
              </a:cxnLst>
              <a:rect l="0" t="0" r="r" b="b"/>
              <a:pathLst>
                <a:path w="240" h="167">
                  <a:moveTo>
                    <a:pt x="239" y="102"/>
                  </a:moveTo>
                  <a:lnTo>
                    <a:pt x="231" y="131"/>
                  </a:lnTo>
                  <a:lnTo>
                    <a:pt x="221" y="146"/>
                  </a:lnTo>
                  <a:lnTo>
                    <a:pt x="194" y="158"/>
                  </a:lnTo>
                  <a:lnTo>
                    <a:pt x="165" y="166"/>
                  </a:lnTo>
                  <a:lnTo>
                    <a:pt x="138" y="163"/>
                  </a:lnTo>
                  <a:lnTo>
                    <a:pt x="106" y="163"/>
                  </a:lnTo>
                  <a:lnTo>
                    <a:pt x="79" y="159"/>
                  </a:lnTo>
                  <a:lnTo>
                    <a:pt x="44" y="153"/>
                  </a:lnTo>
                  <a:lnTo>
                    <a:pt x="44" y="142"/>
                  </a:lnTo>
                  <a:lnTo>
                    <a:pt x="30" y="133"/>
                  </a:lnTo>
                  <a:lnTo>
                    <a:pt x="8" y="108"/>
                  </a:lnTo>
                  <a:lnTo>
                    <a:pt x="43" y="122"/>
                  </a:lnTo>
                  <a:lnTo>
                    <a:pt x="68" y="132"/>
                  </a:lnTo>
                  <a:lnTo>
                    <a:pt x="105" y="132"/>
                  </a:lnTo>
                  <a:lnTo>
                    <a:pt x="63" y="118"/>
                  </a:lnTo>
                  <a:lnTo>
                    <a:pt x="31" y="90"/>
                  </a:lnTo>
                  <a:lnTo>
                    <a:pt x="0" y="88"/>
                  </a:lnTo>
                  <a:lnTo>
                    <a:pt x="14" y="65"/>
                  </a:lnTo>
                  <a:lnTo>
                    <a:pt x="27" y="35"/>
                  </a:lnTo>
                  <a:lnTo>
                    <a:pt x="43" y="0"/>
                  </a:lnTo>
                  <a:lnTo>
                    <a:pt x="47" y="36"/>
                  </a:lnTo>
                  <a:lnTo>
                    <a:pt x="62" y="59"/>
                  </a:lnTo>
                  <a:lnTo>
                    <a:pt x="62" y="35"/>
                  </a:lnTo>
                  <a:lnTo>
                    <a:pt x="87" y="59"/>
                  </a:lnTo>
                  <a:lnTo>
                    <a:pt x="103" y="73"/>
                  </a:lnTo>
                  <a:lnTo>
                    <a:pt x="122" y="84"/>
                  </a:lnTo>
                  <a:lnTo>
                    <a:pt x="153" y="99"/>
                  </a:lnTo>
                  <a:lnTo>
                    <a:pt x="118" y="105"/>
                  </a:lnTo>
                  <a:lnTo>
                    <a:pt x="95" y="110"/>
                  </a:lnTo>
                  <a:lnTo>
                    <a:pt x="132" y="129"/>
                  </a:lnTo>
                  <a:lnTo>
                    <a:pt x="164" y="137"/>
                  </a:lnTo>
                  <a:lnTo>
                    <a:pt x="184" y="140"/>
                  </a:lnTo>
                  <a:lnTo>
                    <a:pt x="199" y="135"/>
                  </a:lnTo>
                  <a:lnTo>
                    <a:pt x="210" y="132"/>
                  </a:lnTo>
                  <a:lnTo>
                    <a:pt x="239" y="102"/>
                  </a:lnTo>
                  <a:lnTo>
                    <a:pt x="239" y="102"/>
                  </a:lnTo>
                </a:path>
              </a:pathLst>
            </a:custGeom>
            <a:solidFill>
              <a:srgbClr val="000000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231" name="Freeform 95"/>
            <p:cNvSpPr>
              <a:spLocks/>
            </p:cNvSpPr>
            <p:nvPr/>
          </p:nvSpPr>
          <p:spPr bwMode="auto">
            <a:xfrm>
              <a:off x="550" y="4942"/>
              <a:ext cx="34" cy="69"/>
            </a:xfrm>
            <a:custGeom>
              <a:avLst/>
              <a:gdLst/>
              <a:ahLst/>
              <a:cxnLst>
                <a:cxn ang="0">
                  <a:pos x="33" y="68"/>
                </a:cxn>
                <a:cxn ang="0">
                  <a:pos x="0" y="24"/>
                </a:cxn>
                <a:cxn ang="0">
                  <a:pos x="16" y="3"/>
                </a:cxn>
                <a:cxn ang="0">
                  <a:pos x="23" y="0"/>
                </a:cxn>
                <a:cxn ang="0">
                  <a:pos x="30" y="13"/>
                </a:cxn>
                <a:cxn ang="0">
                  <a:pos x="23" y="28"/>
                </a:cxn>
                <a:cxn ang="0">
                  <a:pos x="33" y="68"/>
                </a:cxn>
                <a:cxn ang="0">
                  <a:pos x="33" y="68"/>
                </a:cxn>
              </a:cxnLst>
              <a:rect l="0" t="0" r="r" b="b"/>
              <a:pathLst>
                <a:path w="34" h="69">
                  <a:moveTo>
                    <a:pt x="33" y="68"/>
                  </a:moveTo>
                  <a:lnTo>
                    <a:pt x="0" y="24"/>
                  </a:lnTo>
                  <a:lnTo>
                    <a:pt x="16" y="3"/>
                  </a:lnTo>
                  <a:lnTo>
                    <a:pt x="23" y="0"/>
                  </a:lnTo>
                  <a:lnTo>
                    <a:pt x="30" y="13"/>
                  </a:lnTo>
                  <a:lnTo>
                    <a:pt x="23" y="28"/>
                  </a:lnTo>
                  <a:lnTo>
                    <a:pt x="33" y="68"/>
                  </a:lnTo>
                  <a:lnTo>
                    <a:pt x="33" y="68"/>
                  </a:lnTo>
                </a:path>
              </a:pathLst>
            </a:custGeom>
            <a:solidFill>
              <a:srgbClr val="000000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232" name="Freeform 96"/>
            <p:cNvSpPr>
              <a:spLocks/>
            </p:cNvSpPr>
            <p:nvPr/>
          </p:nvSpPr>
          <p:spPr bwMode="auto">
            <a:xfrm>
              <a:off x="409" y="4882"/>
              <a:ext cx="92" cy="328"/>
            </a:xfrm>
            <a:custGeom>
              <a:avLst/>
              <a:gdLst/>
              <a:ahLst/>
              <a:cxnLst>
                <a:cxn ang="0">
                  <a:pos x="59" y="147"/>
                </a:cxn>
                <a:cxn ang="0">
                  <a:pos x="46" y="130"/>
                </a:cxn>
                <a:cxn ang="0">
                  <a:pos x="28" y="100"/>
                </a:cxn>
                <a:cxn ang="0">
                  <a:pos x="25" y="66"/>
                </a:cxn>
                <a:cxn ang="0">
                  <a:pos x="28" y="53"/>
                </a:cxn>
                <a:cxn ang="0">
                  <a:pos x="39" y="35"/>
                </a:cxn>
                <a:cxn ang="0">
                  <a:pos x="53" y="34"/>
                </a:cxn>
                <a:cxn ang="0">
                  <a:pos x="51" y="21"/>
                </a:cxn>
                <a:cxn ang="0">
                  <a:pos x="65" y="4"/>
                </a:cxn>
                <a:cxn ang="0">
                  <a:pos x="11" y="0"/>
                </a:cxn>
                <a:cxn ang="0">
                  <a:pos x="20" y="9"/>
                </a:cxn>
                <a:cxn ang="0">
                  <a:pos x="6" y="16"/>
                </a:cxn>
                <a:cxn ang="0">
                  <a:pos x="3" y="28"/>
                </a:cxn>
                <a:cxn ang="0">
                  <a:pos x="0" y="42"/>
                </a:cxn>
                <a:cxn ang="0">
                  <a:pos x="3" y="83"/>
                </a:cxn>
                <a:cxn ang="0">
                  <a:pos x="16" y="123"/>
                </a:cxn>
                <a:cxn ang="0">
                  <a:pos x="33" y="174"/>
                </a:cxn>
                <a:cxn ang="0">
                  <a:pos x="36" y="213"/>
                </a:cxn>
                <a:cxn ang="0">
                  <a:pos x="38" y="255"/>
                </a:cxn>
                <a:cxn ang="0">
                  <a:pos x="20" y="298"/>
                </a:cxn>
                <a:cxn ang="0">
                  <a:pos x="21" y="310"/>
                </a:cxn>
                <a:cxn ang="0">
                  <a:pos x="35" y="285"/>
                </a:cxn>
                <a:cxn ang="0">
                  <a:pos x="42" y="265"/>
                </a:cxn>
                <a:cxn ang="0">
                  <a:pos x="39" y="283"/>
                </a:cxn>
                <a:cxn ang="0">
                  <a:pos x="23" y="312"/>
                </a:cxn>
                <a:cxn ang="0">
                  <a:pos x="28" y="327"/>
                </a:cxn>
                <a:cxn ang="0">
                  <a:pos x="38" y="305"/>
                </a:cxn>
                <a:cxn ang="0">
                  <a:pos x="47" y="291"/>
                </a:cxn>
                <a:cxn ang="0">
                  <a:pos x="48" y="281"/>
                </a:cxn>
                <a:cxn ang="0">
                  <a:pos x="57" y="286"/>
                </a:cxn>
                <a:cxn ang="0">
                  <a:pos x="63" y="300"/>
                </a:cxn>
                <a:cxn ang="0">
                  <a:pos x="60" y="267"/>
                </a:cxn>
                <a:cxn ang="0">
                  <a:pos x="68" y="248"/>
                </a:cxn>
                <a:cxn ang="0">
                  <a:pos x="57" y="235"/>
                </a:cxn>
                <a:cxn ang="0">
                  <a:pos x="52" y="201"/>
                </a:cxn>
                <a:cxn ang="0">
                  <a:pos x="78" y="232"/>
                </a:cxn>
                <a:cxn ang="0">
                  <a:pos x="91" y="209"/>
                </a:cxn>
                <a:cxn ang="0">
                  <a:pos x="88" y="190"/>
                </a:cxn>
                <a:cxn ang="0">
                  <a:pos x="84" y="180"/>
                </a:cxn>
                <a:cxn ang="0">
                  <a:pos x="59" y="147"/>
                </a:cxn>
                <a:cxn ang="0">
                  <a:pos x="59" y="147"/>
                </a:cxn>
              </a:cxnLst>
              <a:rect l="0" t="0" r="r" b="b"/>
              <a:pathLst>
                <a:path w="92" h="328">
                  <a:moveTo>
                    <a:pt x="59" y="147"/>
                  </a:moveTo>
                  <a:lnTo>
                    <a:pt x="46" y="130"/>
                  </a:lnTo>
                  <a:lnTo>
                    <a:pt x="28" y="100"/>
                  </a:lnTo>
                  <a:lnTo>
                    <a:pt x="25" y="66"/>
                  </a:lnTo>
                  <a:lnTo>
                    <a:pt x="28" y="53"/>
                  </a:lnTo>
                  <a:lnTo>
                    <a:pt x="39" y="35"/>
                  </a:lnTo>
                  <a:lnTo>
                    <a:pt x="53" y="34"/>
                  </a:lnTo>
                  <a:lnTo>
                    <a:pt x="51" y="21"/>
                  </a:lnTo>
                  <a:lnTo>
                    <a:pt x="65" y="4"/>
                  </a:lnTo>
                  <a:lnTo>
                    <a:pt x="11" y="0"/>
                  </a:lnTo>
                  <a:lnTo>
                    <a:pt x="20" y="9"/>
                  </a:lnTo>
                  <a:lnTo>
                    <a:pt x="6" y="16"/>
                  </a:lnTo>
                  <a:lnTo>
                    <a:pt x="3" y="28"/>
                  </a:lnTo>
                  <a:lnTo>
                    <a:pt x="0" y="42"/>
                  </a:lnTo>
                  <a:lnTo>
                    <a:pt x="3" y="83"/>
                  </a:lnTo>
                  <a:lnTo>
                    <a:pt x="16" y="123"/>
                  </a:lnTo>
                  <a:lnTo>
                    <a:pt x="33" y="174"/>
                  </a:lnTo>
                  <a:lnTo>
                    <a:pt x="36" y="213"/>
                  </a:lnTo>
                  <a:lnTo>
                    <a:pt x="38" y="255"/>
                  </a:lnTo>
                  <a:lnTo>
                    <a:pt x="20" y="298"/>
                  </a:lnTo>
                  <a:lnTo>
                    <a:pt x="21" y="310"/>
                  </a:lnTo>
                  <a:lnTo>
                    <a:pt x="35" y="285"/>
                  </a:lnTo>
                  <a:lnTo>
                    <a:pt x="42" y="265"/>
                  </a:lnTo>
                  <a:lnTo>
                    <a:pt x="39" y="283"/>
                  </a:lnTo>
                  <a:lnTo>
                    <a:pt x="23" y="312"/>
                  </a:lnTo>
                  <a:lnTo>
                    <a:pt x="28" y="327"/>
                  </a:lnTo>
                  <a:lnTo>
                    <a:pt x="38" y="305"/>
                  </a:lnTo>
                  <a:lnTo>
                    <a:pt x="47" y="291"/>
                  </a:lnTo>
                  <a:lnTo>
                    <a:pt x="48" y="281"/>
                  </a:lnTo>
                  <a:lnTo>
                    <a:pt x="57" y="286"/>
                  </a:lnTo>
                  <a:lnTo>
                    <a:pt x="63" y="300"/>
                  </a:lnTo>
                  <a:lnTo>
                    <a:pt x="60" y="267"/>
                  </a:lnTo>
                  <a:lnTo>
                    <a:pt x="68" y="248"/>
                  </a:lnTo>
                  <a:lnTo>
                    <a:pt x="57" y="235"/>
                  </a:lnTo>
                  <a:lnTo>
                    <a:pt x="52" y="201"/>
                  </a:lnTo>
                  <a:lnTo>
                    <a:pt x="78" y="232"/>
                  </a:lnTo>
                  <a:lnTo>
                    <a:pt x="91" y="209"/>
                  </a:lnTo>
                  <a:lnTo>
                    <a:pt x="88" y="190"/>
                  </a:lnTo>
                  <a:lnTo>
                    <a:pt x="84" y="180"/>
                  </a:lnTo>
                  <a:lnTo>
                    <a:pt x="59" y="147"/>
                  </a:lnTo>
                  <a:lnTo>
                    <a:pt x="59" y="147"/>
                  </a:lnTo>
                </a:path>
              </a:pathLst>
            </a:custGeom>
            <a:solidFill>
              <a:srgbClr val="000000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233" name="Freeform 97"/>
            <p:cNvSpPr>
              <a:spLocks/>
            </p:cNvSpPr>
            <p:nvPr/>
          </p:nvSpPr>
          <p:spPr bwMode="auto">
            <a:xfrm>
              <a:off x="389" y="4883"/>
              <a:ext cx="62" cy="356"/>
            </a:xfrm>
            <a:custGeom>
              <a:avLst/>
              <a:gdLst/>
              <a:ahLst/>
              <a:cxnLst>
                <a:cxn ang="0">
                  <a:pos x="20" y="15"/>
                </a:cxn>
                <a:cxn ang="0">
                  <a:pos x="11" y="38"/>
                </a:cxn>
                <a:cxn ang="0">
                  <a:pos x="13" y="62"/>
                </a:cxn>
                <a:cxn ang="0">
                  <a:pos x="23" y="98"/>
                </a:cxn>
                <a:cxn ang="0">
                  <a:pos x="38" y="140"/>
                </a:cxn>
                <a:cxn ang="0">
                  <a:pos x="56" y="195"/>
                </a:cxn>
                <a:cxn ang="0">
                  <a:pos x="37" y="160"/>
                </a:cxn>
                <a:cxn ang="0">
                  <a:pos x="35" y="205"/>
                </a:cxn>
                <a:cxn ang="0">
                  <a:pos x="42" y="231"/>
                </a:cxn>
                <a:cxn ang="0">
                  <a:pos x="61" y="258"/>
                </a:cxn>
                <a:cxn ang="0">
                  <a:pos x="52" y="276"/>
                </a:cxn>
                <a:cxn ang="0">
                  <a:pos x="43" y="295"/>
                </a:cxn>
                <a:cxn ang="0">
                  <a:pos x="43" y="315"/>
                </a:cxn>
                <a:cxn ang="0">
                  <a:pos x="31" y="355"/>
                </a:cxn>
                <a:cxn ang="0">
                  <a:pos x="29" y="300"/>
                </a:cxn>
                <a:cxn ang="0">
                  <a:pos x="47" y="260"/>
                </a:cxn>
                <a:cxn ang="0">
                  <a:pos x="36" y="264"/>
                </a:cxn>
                <a:cxn ang="0">
                  <a:pos x="24" y="283"/>
                </a:cxn>
                <a:cxn ang="0">
                  <a:pos x="21" y="276"/>
                </a:cxn>
                <a:cxn ang="0">
                  <a:pos x="13" y="287"/>
                </a:cxn>
                <a:cxn ang="0">
                  <a:pos x="5" y="287"/>
                </a:cxn>
                <a:cxn ang="0">
                  <a:pos x="26" y="259"/>
                </a:cxn>
                <a:cxn ang="0">
                  <a:pos x="29" y="237"/>
                </a:cxn>
                <a:cxn ang="0">
                  <a:pos x="25" y="193"/>
                </a:cxn>
                <a:cxn ang="0">
                  <a:pos x="16" y="135"/>
                </a:cxn>
                <a:cxn ang="0">
                  <a:pos x="6" y="76"/>
                </a:cxn>
                <a:cxn ang="0">
                  <a:pos x="0" y="44"/>
                </a:cxn>
                <a:cxn ang="0">
                  <a:pos x="7" y="24"/>
                </a:cxn>
                <a:cxn ang="0">
                  <a:pos x="14" y="9"/>
                </a:cxn>
                <a:cxn ang="0">
                  <a:pos x="34" y="0"/>
                </a:cxn>
                <a:cxn ang="0">
                  <a:pos x="20" y="15"/>
                </a:cxn>
                <a:cxn ang="0">
                  <a:pos x="20" y="15"/>
                </a:cxn>
              </a:cxnLst>
              <a:rect l="0" t="0" r="r" b="b"/>
              <a:pathLst>
                <a:path w="62" h="356">
                  <a:moveTo>
                    <a:pt x="20" y="15"/>
                  </a:moveTo>
                  <a:lnTo>
                    <a:pt x="11" y="38"/>
                  </a:lnTo>
                  <a:lnTo>
                    <a:pt x="13" y="62"/>
                  </a:lnTo>
                  <a:lnTo>
                    <a:pt x="23" y="98"/>
                  </a:lnTo>
                  <a:lnTo>
                    <a:pt x="38" y="140"/>
                  </a:lnTo>
                  <a:lnTo>
                    <a:pt x="56" y="195"/>
                  </a:lnTo>
                  <a:lnTo>
                    <a:pt x="37" y="160"/>
                  </a:lnTo>
                  <a:lnTo>
                    <a:pt x="35" y="205"/>
                  </a:lnTo>
                  <a:lnTo>
                    <a:pt x="42" y="231"/>
                  </a:lnTo>
                  <a:lnTo>
                    <a:pt x="61" y="258"/>
                  </a:lnTo>
                  <a:lnTo>
                    <a:pt x="52" y="276"/>
                  </a:lnTo>
                  <a:lnTo>
                    <a:pt x="43" y="295"/>
                  </a:lnTo>
                  <a:lnTo>
                    <a:pt x="43" y="315"/>
                  </a:lnTo>
                  <a:lnTo>
                    <a:pt x="31" y="355"/>
                  </a:lnTo>
                  <a:lnTo>
                    <a:pt x="29" y="300"/>
                  </a:lnTo>
                  <a:lnTo>
                    <a:pt x="47" y="260"/>
                  </a:lnTo>
                  <a:lnTo>
                    <a:pt x="36" y="264"/>
                  </a:lnTo>
                  <a:lnTo>
                    <a:pt x="24" y="283"/>
                  </a:lnTo>
                  <a:lnTo>
                    <a:pt x="21" y="276"/>
                  </a:lnTo>
                  <a:lnTo>
                    <a:pt x="13" y="287"/>
                  </a:lnTo>
                  <a:lnTo>
                    <a:pt x="5" y="287"/>
                  </a:lnTo>
                  <a:lnTo>
                    <a:pt x="26" y="259"/>
                  </a:lnTo>
                  <a:lnTo>
                    <a:pt x="29" y="237"/>
                  </a:lnTo>
                  <a:lnTo>
                    <a:pt x="25" y="193"/>
                  </a:lnTo>
                  <a:lnTo>
                    <a:pt x="16" y="135"/>
                  </a:lnTo>
                  <a:lnTo>
                    <a:pt x="6" y="76"/>
                  </a:lnTo>
                  <a:lnTo>
                    <a:pt x="0" y="44"/>
                  </a:lnTo>
                  <a:lnTo>
                    <a:pt x="7" y="24"/>
                  </a:lnTo>
                  <a:lnTo>
                    <a:pt x="14" y="9"/>
                  </a:lnTo>
                  <a:lnTo>
                    <a:pt x="34" y="0"/>
                  </a:lnTo>
                  <a:lnTo>
                    <a:pt x="20" y="15"/>
                  </a:lnTo>
                  <a:lnTo>
                    <a:pt x="20" y="15"/>
                  </a:lnTo>
                </a:path>
              </a:pathLst>
            </a:custGeom>
            <a:solidFill>
              <a:srgbClr val="000000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234" name="Freeform 98"/>
            <p:cNvSpPr>
              <a:spLocks/>
            </p:cNvSpPr>
            <p:nvPr/>
          </p:nvSpPr>
          <p:spPr bwMode="auto">
            <a:xfrm>
              <a:off x="430" y="5166"/>
              <a:ext cx="97" cy="201"/>
            </a:xfrm>
            <a:custGeom>
              <a:avLst/>
              <a:gdLst/>
              <a:ahLst/>
              <a:cxnLst>
                <a:cxn ang="0">
                  <a:pos x="23" y="18"/>
                </a:cxn>
                <a:cxn ang="0">
                  <a:pos x="22" y="35"/>
                </a:cxn>
                <a:cxn ang="0">
                  <a:pos x="13" y="54"/>
                </a:cxn>
                <a:cxn ang="0">
                  <a:pos x="9" y="31"/>
                </a:cxn>
                <a:cxn ang="0">
                  <a:pos x="0" y="13"/>
                </a:cxn>
                <a:cxn ang="0">
                  <a:pos x="0" y="38"/>
                </a:cxn>
                <a:cxn ang="0">
                  <a:pos x="18" y="97"/>
                </a:cxn>
                <a:cxn ang="0">
                  <a:pos x="28" y="133"/>
                </a:cxn>
                <a:cxn ang="0">
                  <a:pos x="31" y="165"/>
                </a:cxn>
                <a:cxn ang="0">
                  <a:pos x="35" y="180"/>
                </a:cxn>
                <a:cxn ang="0">
                  <a:pos x="42" y="180"/>
                </a:cxn>
                <a:cxn ang="0">
                  <a:pos x="47" y="190"/>
                </a:cxn>
                <a:cxn ang="0">
                  <a:pos x="54" y="198"/>
                </a:cxn>
                <a:cxn ang="0">
                  <a:pos x="86" y="200"/>
                </a:cxn>
                <a:cxn ang="0">
                  <a:pos x="80" y="189"/>
                </a:cxn>
                <a:cxn ang="0">
                  <a:pos x="70" y="181"/>
                </a:cxn>
                <a:cxn ang="0">
                  <a:pos x="79" y="179"/>
                </a:cxn>
                <a:cxn ang="0">
                  <a:pos x="96" y="194"/>
                </a:cxn>
                <a:cxn ang="0">
                  <a:pos x="79" y="171"/>
                </a:cxn>
                <a:cxn ang="0">
                  <a:pos x="70" y="176"/>
                </a:cxn>
                <a:cxn ang="0">
                  <a:pos x="54" y="185"/>
                </a:cxn>
                <a:cxn ang="0">
                  <a:pos x="50" y="184"/>
                </a:cxn>
                <a:cxn ang="0">
                  <a:pos x="45" y="168"/>
                </a:cxn>
                <a:cxn ang="0">
                  <a:pos x="41" y="172"/>
                </a:cxn>
                <a:cxn ang="0">
                  <a:pos x="37" y="169"/>
                </a:cxn>
                <a:cxn ang="0">
                  <a:pos x="36" y="152"/>
                </a:cxn>
                <a:cxn ang="0">
                  <a:pos x="23" y="97"/>
                </a:cxn>
                <a:cxn ang="0">
                  <a:pos x="17" y="78"/>
                </a:cxn>
                <a:cxn ang="0">
                  <a:pos x="21" y="71"/>
                </a:cxn>
                <a:cxn ang="0">
                  <a:pos x="28" y="90"/>
                </a:cxn>
                <a:cxn ang="0">
                  <a:pos x="33" y="125"/>
                </a:cxn>
                <a:cxn ang="0">
                  <a:pos x="33" y="79"/>
                </a:cxn>
                <a:cxn ang="0">
                  <a:pos x="41" y="79"/>
                </a:cxn>
                <a:cxn ang="0">
                  <a:pos x="44" y="91"/>
                </a:cxn>
                <a:cxn ang="0">
                  <a:pos x="50" y="123"/>
                </a:cxn>
                <a:cxn ang="0">
                  <a:pos x="55" y="141"/>
                </a:cxn>
                <a:cxn ang="0">
                  <a:pos x="60" y="153"/>
                </a:cxn>
                <a:cxn ang="0">
                  <a:pos x="74" y="168"/>
                </a:cxn>
                <a:cxn ang="0">
                  <a:pos x="61" y="147"/>
                </a:cxn>
                <a:cxn ang="0">
                  <a:pos x="51" y="110"/>
                </a:cxn>
                <a:cxn ang="0">
                  <a:pos x="49" y="82"/>
                </a:cxn>
                <a:cxn ang="0">
                  <a:pos x="49" y="60"/>
                </a:cxn>
                <a:cxn ang="0">
                  <a:pos x="60" y="28"/>
                </a:cxn>
                <a:cxn ang="0">
                  <a:pos x="47" y="49"/>
                </a:cxn>
                <a:cxn ang="0">
                  <a:pos x="40" y="55"/>
                </a:cxn>
                <a:cxn ang="0">
                  <a:pos x="33" y="57"/>
                </a:cxn>
                <a:cxn ang="0">
                  <a:pos x="28" y="46"/>
                </a:cxn>
                <a:cxn ang="0">
                  <a:pos x="25" y="52"/>
                </a:cxn>
                <a:cxn ang="0">
                  <a:pos x="23" y="43"/>
                </a:cxn>
                <a:cxn ang="0">
                  <a:pos x="28" y="21"/>
                </a:cxn>
                <a:cxn ang="0">
                  <a:pos x="25" y="0"/>
                </a:cxn>
                <a:cxn ang="0">
                  <a:pos x="22" y="11"/>
                </a:cxn>
                <a:cxn ang="0">
                  <a:pos x="23" y="18"/>
                </a:cxn>
                <a:cxn ang="0">
                  <a:pos x="23" y="18"/>
                </a:cxn>
              </a:cxnLst>
              <a:rect l="0" t="0" r="r" b="b"/>
              <a:pathLst>
                <a:path w="97" h="201">
                  <a:moveTo>
                    <a:pt x="23" y="18"/>
                  </a:moveTo>
                  <a:lnTo>
                    <a:pt x="22" y="35"/>
                  </a:lnTo>
                  <a:lnTo>
                    <a:pt x="13" y="54"/>
                  </a:lnTo>
                  <a:lnTo>
                    <a:pt x="9" y="31"/>
                  </a:lnTo>
                  <a:lnTo>
                    <a:pt x="0" y="13"/>
                  </a:lnTo>
                  <a:lnTo>
                    <a:pt x="0" y="38"/>
                  </a:lnTo>
                  <a:lnTo>
                    <a:pt x="18" y="97"/>
                  </a:lnTo>
                  <a:lnTo>
                    <a:pt x="28" y="133"/>
                  </a:lnTo>
                  <a:lnTo>
                    <a:pt x="31" y="165"/>
                  </a:lnTo>
                  <a:lnTo>
                    <a:pt x="35" y="180"/>
                  </a:lnTo>
                  <a:lnTo>
                    <a:pt x="42" y="180"/>
                  </a:lnTo>
                  <a:lnTo>
                    <a:pt x="47" y="190"/>
                  </a:lnTo>
                  <a:lnTo>
                    <a:pt x="54" y="198"/>
                  </a:lnTo>
                  <a:lnTo>
                    <a:pt x="86" y="200"/>
                  </a:lnTo>
                  <a:lnTo>
                    <a:pt x="80" y="189"/>
                  </a:lnTo>
                  <a:lnTo>
                    <a:pt x="70" y="181"/>
                  </a:lnTo>
                  <a:lnTo>
                    <a:pt x="79" y="179"/>
                  </a:lnTo>
                  <a:lnTo>
                    <a:pt x="96" y="194"/>
                  </a:lnTo>
                  <a:lnTo>
                    <a:pt x="79" y="171"/>
                  </a:lnTo>
                  <a:lnTo>
                    <a:pt x="70" y="176"/>
                  </a:lnTo>
                  <a:lnTo>
                    <a:pt x="54" y="185"/>
                  </a:lnTo>
                  <a:lnTo>
                    <a:pt x="50" y="184"/>
                  </a:lnTo>
                  <a:lnTo>
                    <a:pt x="45" y="168"/>
                  </a:lnTo>
                  <a:lnTo>
                    <a:pt x="41" y="172"/>
                  </a:lnTo>
                  <a:lnTo>
                    <a:pt x="37" y="169"/>
                  </a:lnTo>
                  <a:lnTo>
                    <a:pt x="36" y="152"/>
                  </a:lnTo>
                  <a:lnTo>
                    <a:pt x="23" y="97"/>
                  </a:lnTo>
                  <a:lnTo>
                    <a:pt x="17" y="78"/>
                  </a:lnTo>
                  <a:lnTo>
                    <a:pt x="21" y="71"/>
                  </a:lnTo>
                  <a:lnTo>
                    <a:pt x="28" y="90"/>
                  </a:lnTo>
                  <a:lnTo>
                    <a:pt x="33" y="125"/>
                  </a:lnTo>
                  <a:lnTo>
                    <a:pt x="33" y="79"/>
                  </a:lnTo>
                  <a:lnTo>
                    <a:pt x="41" y="79"/>
                  </a:lnTo>
                  <a:lnTo>
                    <a:pt x="44" y="91"/>
                  </a:lnTo>
                  <a:lnTo>
                    <a:pt x="50" y="123"/>
                  </a:lnTo>
                  <a:lnTo>
                    <a:pt x="55" y="141"/>
                  </a:lnTo>
                  <a:lnTo>
                    <a:pt x="60" y="153"/>
                  </a:lnTo>
                  <a:lnTo>
                    <a:pt x="74" y="168"/>
                  </a:lnTo>
                  <a:lnTo>
                    <a:pt x="61" y="147"/>
                  </a:lnTo>
                  <a:lnTo>
                    <a:pt x="51" y="110"/>
                  </a:lnTo>
                  <a:lnTo>
                    <a:pt x="49" y="82"/>
                  </a:lnTo>
                  <a:lnTo>
                    <a:pt x="49" y="60"/>
                  </a:lnTo>
                  <a:lnTo>
                    <a:pt x="60" y="28"/>
                  </a:lnTo>
                  <a:lnTo>
                    <a:pt x="47" y="49"/>
                  </a:lnTo>
                  <a:lnTo>
                    <a:pt x="40" y="55"/>
                  </a:lnTo>
                  <a:lnTo>
                    <a:pt x="33" y="57"/>
                  </a:lnTo>
                  <a:lnTo>
                    <a:pt x="28" y="46"/>
                  </a:lnTo>
                  <a:lnTo>
                    <a:pt x="25" y="52"/>
                  </a:lnTo>
                  <a:lnTo>
                    <a:pt x="23" y="43"/>
                  </a:lnTo>
                  <a:lnTo>
                    <a:pt x="28" y="21"/>
                  </a:lnTo>
                  <a:lnTo>
                    <a:pt x="25" y="0"/>
                  </a:lnTo>
                  <a:lnTo>
                    <a:pt x="22" y="11"/>
                  </a:lnTo>
                  <a:lnTo>
                    <a:pt x="23" y="18"/>
                  </a:lnTo>
                  <a:lnTo>
                    <a:pt x="23" y="18"/>
                  </a:lnTo>
                </a:path>
              </a:pathLst>
            </a:custGeom>
            <a:solidFill>
              <a:srgbClr val="000000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235" name="Freeform 99"/>
            <p:cNvSpPr>
              <a:spLocks/>
            </p:cNvSpPr>
            <p:nvPr/>
          </p:nvSpPr>
          <p:spPr bwMode="auto">
            <a:xfrm>
              <a:off x="474" y="5078"/>
              <a:ext cx="170" cy="144"/>
            </a:xfrm>
            <a:custGeom>
              <a:avLst/>
              <a:gdLst/>
              <a:ahLst/>
              <a:cxnLst>
                <a:cxn ang="0">
                  <a:pos x="165" y="64"/>
                </a:cxn>
                <a:cxn ang="0">
                  <a:pos x="144" y="66"/>
                </a:cxn>
                <a:cxn ang="0">
                  <a:pos x="123" y="62"/>
                </a:cxn>
                <a:cxn ang="0">
                  <a:pos x="108" y="61"/>
                </a:cxn>
                <a:cxn ang="0">
                  <a:pos x="95" y="74"/>
                </a:cxn>
                <a:cxn ang="0">
                  <a:pos x="85" y="79"/>
                </a:cxn>
                <a:cxn ang="0">
                  <a:pos x="73" y="81"/>
                </a:cxn>
                <a:cxn ang="0">
                  <a:pos x="67" y="81"/>
                </a:cxn>
                <a:cxn ang="0">
                  <a:pos x="66" y="93"/>
                </a:cxn>
                <a:cxn ang="0">
                  <a:pos x="70" y="94"/>
                </a:cxn>
                <a:cxn ang="0">
                  <a:pos x="71" y="85"/>
                </a:cxn>
                <a:cxn ang="0">
                  <a:pos x="72" y="91"/>
                </a:cxn>
                <a:cxn ang="0">
                  <a:pos x="72" y="96"/>
                </a:cxn>
                <a:cxn ang="0">
                  <a:pos x="70" y="99"/>
                </a:cxn>
                <a:cxn ang="0">
                  <a:pos x="66" y="97"/>
                </a:cxn>
                <a:cxn ang="0">
                  <a:pos x="63" y="90"/>
                </a:cxn>
                <a:cxn ang="0">
                  <a:pos x="60" y="81"/>
                </a:cxn>
                <a:cxn ang="0">
                  <a:pos x="52" y="79"/>
                </a:cxn>
                <a:cxn ang="0">
                  <a:pos x="37" y="79"/>
                </a:cxn>
                <a:cxn ang="0">
                  <a:pos x="25" y="101"/>
                </a:cxn>
                <a:cxn ang="0">
                  <a:pos x="8" y="132"/>
                </a:cxn>
                <a:cxn ang="0">
                  <a:pos x="0" y="143"/>
                </a:cxn>
                <a:cxn ang="0">
                  <a:pos x="12" y="115"/>
                </a:cxn>
                <a:cxn ang="0">
                  <a:pos x="31" y="84"/>
                </a:cxn>
                <a:cxn ang="0">
                  <a:pos x="35" y="70"/>
                </a:cxn>
                <a:cxn ang="0">
                  <a:pos x="47" y="41"/>
                </a:cxn>
                <a:cxn ang="0">
                  <a:pos x="66" y="10"/>
                </a:cxn>
                <a:cxn ang="0">
                  <a:pos x="74" y="5"/>
                </a:cxn>
                <a:cxn ang="0">
                  <a:pos x="88" y="0"/>
                </a:cxn>
                <a:cxn ang="0">
                  <a:pos x="104" y="1"/>
                </a:cxn>
                <a:cxn ang="0">
                  <a:pos x="84" y="8"/>
                </a:cxn>
                <a:cxn ang="0">
                  <a:pos x="71" y="17"/>
                </a:cxn>
                <a:cxn ang="0">
                  <a:pos x="54" y="37"/>
                </a:cxn>
                <a:cxn ang="0">
                  <a:pos x="51" y="59"/>
                </a:cxn>
                <a:cxn ang="0">
                  <a:pos x="54" y="63"/>
                </a:cxn>
                <a:cxn ang="0">
                  <a:pos x="58" y="68"/>
                </a:cxn>
                <a:cxn ang="0">
                  <a:pos x="71" y="73"/>
                </a:cxn>
                <a:cxn ang="0">
                  <a:pos x="82" y="73"/>
                </a:cxn>
                <a:cxn ang="0">
                  <a:pos x="95" y="66"/>
                </a:cxn>
                <a:cxn ang="0">
                  <a:pos x="107" y="58"/>
                </a:cxn>
                <a:cxn ang="0">
                  <a:pos x="110" y="46"/>
                </a:cxn>
                <a:cxn ang="0">
                  <a:pos x="122" y="56"/>
                </a:cxn>
                <a:cxn ang="0">
                  <a:pos x="131" y="59"/>
                </a:cxn>
                <a:cxn ang="0">
                  <a:pos x="150" y="57"/>
                </a:cxn>
                <a:cxn ang="0">
                  <a:pos x="169" y="54"/>
                </a:cxn>
                <a:cxn ang="0">
                  <a:pos x="165" y="64"/>
                </a:cxn>
                <a:cxn ang="0">
                  <a:pos x="165" y="64"/>
                </a:cxn>
              </a:cxnLst>
              <a:rect l="0" t="0" r="r" b="b"/>
              <a:pathLst>
                <a:path w="170" h="144">
                  <a:moveTo>
                    <a:pt x="165" y="64"/>
                  </a:moveTo>
                  <a:lnTo>
                    <a:pt x="144" y="66"/>
                  </a:lnTo>
                  <a:lnTo>
                    <a:pt x="123" y="62"/>
                  </a:lnTo>
                  <a:lnTo>
                    <a:pt x="108" y="61"/>
                  </a:lnTo>
                  <a:lnTo>
                    <a:pt x="95" y="74"/>
                  </a:lnTo>
                  <a:lnTo>
                    <a:pt x="85" y="79"/>
                  </a:lnTo>
                  <a:lnTo>
                    <a:pt x="73" y="81"/>
                  </a:lnTo>
                  <a:lnTo>
                    <a:pt x="67" y="81"/>
                  </a:lnTo>
                  <a:lnTo>
                    <a:pt x="66" y="93"/>
                  </a:lnTo>
                  <a:lnTo>
                    <a:pt x="70" y="94"/>
                  </a:lnTo>
                  <a:lnTo>
                    <a:pt x="71" y="85"/>
                  </a:lnTo>
                  <a:lnTo>
                    <a:pt x="72" y="91"/>
                  </a:lnTo>
                  <a:lnTo>
                    <a:pt x="72" y="96"/>
                  </a:lnTo>
                  <a:lnTo>
                    <a:pt x="70" y="99"/>
                  </a:lnTo>
                  <a:lnTo>
                    <a:pt x="66" y="97"/>
                  </a:lnTo>
                  <a:lnTo>
                    <a:pt x="63" y="90"/>
                  </a:lnTo>
                  <a:lnTo>
                    <a:pt x="60" y="81"/>
                  </a:lnTo>
                  <a:lnTo>
                    <a:pt x="52" y="79"/>
                  </a:lnTo>
                  <a:lnTo>
                    <a:pt x="37" y="79"/>
                  </a:lnTo>
                  <a:lnTo>
                    <a:pt x="25" y="101"/>
                  </a:lnTo>
                  <a:lnTo>
                    <a:pt x="8" y="132"/>
                  </a:lnTo>
                  <a:lnTo>
                    <a:pt x="0" y="143"/>
                  </a:lnTo>
                  <a:lnTo>
                    <a:pt x="12" y="115"/>
                  </a:lnTo>
                  <a:lnTo>
                    <a:pt x="31" y="84"/>
                  </a:lnTo>
                  <a:lnTo>
                    <a:pt x="35" y="70"/>
                  </a:lnTo>
                  <a:lnTo>
                    <a:pt x="47" y="41"/>
                  </a:lnTo>
                  <a:lnTo>
                    <a:pt x="66" y="10"/>
                  </a:lnTo>
                  <a:lnTo>
                    <a:pt x="74" y="5"/>
                  </a:lnTo>
                  <a:lnTo>
                    <a:pt x="88" y="0"/>
                  </a:lnTo>
                  <a:lnTo>
                    <a:pt x="104" y="1"/>
                  </a:lnTo>
                  <a:lnTo>
                    <a:pt x="84" y="8"/>
                  </a:lnTo>
                  <a:lnTo>
                    <a:pt x="71" y="17"/>
                  </a:lnTo>
                  <a:lnTo>
                    <a:pt x="54" y="37"/>
                  </a:lnTo>
                  <a:lnTo>
                    <a:pt x="51" y="59"/>
                  </a:lnTo>
                  <a:lnTo>
                    <a:pt x="54" y="63"/>
                  </a:lnTo>
                  <a:lnTo>
                    <a:pt x="58" y="68"/>
                  </a:lnTo>
                  <a:lnTo>
                    <a:pt x="71" y="73"/>
                  </a:lnTo>
                  <a:lnTo>
                    <a:pt x="82" y="73"/>
                  </a:lnTo>
                  <a:lnTo>
                    <a:pt x="95" y="66"/>
                  </a:lnTo>
                  <a:lnTo>
                    <a:pt x="107" y="58"/>
                  </a:lnTo>
                  <a:lnTo>
                    <a:pt x="110" y="46"/>
                  </a:lnTo>
                  <a:lnTo>
                    <a:pt x="122" y="56"/>
                  </a:lnTo>
                  <a:lnTo>
                    <a:pt x="131" y="59"/>
                  </a:lnTo>
                  <a:lnTo>
                    <a:pt x="150" y="57"/>
                  </a:lnTo>
                  <a:lnTo>
                    <a:pt x="169" y="54"/>
                  </a:lnTo>
                  <a:lnTo>
                    <a:pt x="165" y="64"/>
                  </a:lnTo>
                  <a:lnTo>
                    <a:pt x="165" y="64"/>
                  </a:lnTo>
                </a:path>
              </a:pathLst>
            </a:custGeom>
            <a:solidFill>
              <a:srgbClr val="000000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236" name="Freeform 100"/>
            <p:cNvSpPr>
              <a:spLocks/>
            </p:cNvSpPr>
            <p:nvPr/>
          </p:nvSpPr>
          <p:spPr bwMode="auto">
            <a:xfrm>
              <a:off x="409" y="5193"/>
              <a:ext cx="53" cy="153"/>
            </a:xfrm>
            <a:custGeom>
              <a:avLst/>
              <a:gdLst/>
              <a:ahLst/>
              <a:cxnLst>
                <a:cxn ang="0">
                  <a:pos x="23" y="11"/>
                </a:cxn>
                <a:cxn ang="0">
                  <a:pos x="15" y="40"/>
                </a:cxn>
                <a:cxn ang="0">
                  <a:pos x="12" y="57"/>
                </a:cxn>
                <a:cxn ang="0">
                  <a:pos x="15" y="81"/>
                </a:cxn>
                <a:cxn ang="0">
                  <a:pos x="20" y="105"/>
                </a:cxn>
                <a:cxn ang="0">
                  <a:pos x="19" y="113"/>
                </a:cxn>
                <a:cxn ang="0">
                  <a:pos x="33" y="127"/>
                </a:cxn>
                <a:cxn ang="0">
                  <a:pos x="42" y="134"/>
                </a:cxn>
                <a:cxn ang="0">
                  <a:pos x="52" y="147"/>
                </a:cxn>
                <a:cxn ang="0">
                  <a:pos x="48" y="152"/>
                </a:cxn>
                <a:cxn ang="0">
                  <a:pos x="45" y="142"/>
                </a:cxn>
                <a:cxn ang="0">
                  <a:pos x="34" y="133"/>
                </a:cxn>
                <a:cxn ang="0">
                  <a:pos x="28" y="137"/>
                </a:cxn>
                <a:cxn ang="0">
                  <a:pos x="43" y="152"/>
                </a:cxn>
                <a:cxn ang="0">
                  <a:pos x="24" y="152"/>
                </a:cxn>
                <a:cxn ang="0">
                  <a:pos x="13" y="152"/>
                </a:cxn>
                <a:cxn ang="0">
                  <a:pos x="0" y="137"/>
                </a:cxn>
                <a:cxn ang="0">
                  <a:pos x="4" y="137"/>
                </a:cxn>
                <a:cxn ang="0">
                  <a:pos x="27" y="134"/>
                </a:cxn>
                <a:cxn ang="0">
                  <a:pos x="31" y="131"/>
                </a:cxn>
                <a:cxn ang="0">
                  <a:pos x="18" y="116"/>
                </a:cxn>
                <a:cxn ang="0">
                  <a:pos x="17" y="108"/>
                </a:cxn>
                <a:cxn ang="0">
                  <a:pos x="16" y="97"/>
                </a:cxn>
                <a:cxn ang="0">
                  <a:pos x="11" y="82"/>
                </a:cxn>
                <a:cxn ang="0">
                  <a:pos x="8" y="57"/>
                </a:cxn>
                <a:cxn ang="0">
                  <a:pos x="12" y="35"/>
                </a:cxn>
                <a:cxn ang="0">
                  <a:pos x="19" y="13"/>
                </a:cxn>
                <a:cxn ang="0">
                  <a:pos x="23" y="0"/>
                </a:cxn>
                <a:cxn ang="0">
                  <a:pos x="23" y="11"/>
                </a:cxn>
                <a:cxn ang="0">
                  <a:pos x="23" y="11"/>
                </a:cxn>
              </a:cxnLst>
              <a:rect l="0" t="0" r="r" b="b"/>
              <a:pathLst>
                <a:path w="53" h="153">
                  <a:moveTo>
                    <a:pt x="23" y="11"/>
                  </a:moveTo>
                  <a:lnTo>
                    <a:pt x="15" y="40"/>
                  </a:lnTo>
                  <a:lnTo>
                    <a:pt x="12" y="57"/>
                  </a:lnTo>
                  <a:lnTo>
                    <a:pt x="15" y="81"/>
                  </a:lnTo>
                  <a:lnTo>
                    <a:pt x="20" y="105"/>
                  </a:lnTo>
                  <a:lnTo>
                    <a:pt x="19" y="113"/>
                  </a:lnTo>
                  <a:lnTo>
                    <a:pt x="33" y="127"/>
                  </a:lnTo>
                  <a:lnTo>
                    <a:pt x="42" y="134"/>
                  </a:lnTo>
                  <a:lnTo>
                    <a:pt x="52" y="147"/>
                  </a:lnTo>
                  <a:lnTo>
                    <a:pt x="48" y="152"/>
                  </a:lnTo>
                  <a:lnTo>
                    <a:pt x="45" y="142"/>
                  </a:lnTo>
                  <a:lnTo>
                    <a:pt x="34" y="133"/>
                  </a:lnTo>
                  <a:lnTo>
                    <a:pt x="28" y="137"/>
                  </a:lnTo>
                  <a:lnTo>
                    <a:pt x="43" y="152"/>
                  </a:lnTo>
                  <a:lnTo>
                    <a:pt x="24" y="152"/>
                  </a:lnTo>
                  <a:lnTo>
                    <a:pt x="13" y="152"/>
                  </a:lnTo>
                  <a:lnTo>
                    <a:pt x="0" y="137"/>
                  </a:lnTo>
                  <a:lnTo>
                    <a:pt x="4" y="137"/>
                  </a:lnTo>
                  <a:lnTo>
                    <a:pt x="27" y="134"/>
                  </a:lnTo>
                  <a:lnTo>
                    <a:pt x="31" y="131"/>
                  </a:lnTo>
                  <a:lnTo>
                    <a:pt x="18" y="116"/>
                  </a:lnTo>
                  <a:lnTo>
                    <a:pt x="17" y="108"/>
                  </a:lnTo>
                  <a:lnTo>
                    <a:pt x="16" y="97"/>
                  </a:lnTo>
                  <a:lnTo>
                    <a:pt x="11" y="82"/>
                  </a:lnTo>
                  <a:lnTo>
                    <a:pt x="8" y="57"/>
                  </a:lnTo>
                  <a:lnTo>
                    <a:pt x="12" y="35"/>
                  </a:lnTo>
                  <a:lnTo>
                    <a:pt x="19" y="13"/>
                  </a:lnTo>
                  <a:lnTo>
                    <a:pt x="23" y="0"/>
                  </a:lnTo>
                  <a:lnTo>
                    <a:pt x="23" y="11"/>
                  </a:lnTo>
                  <a:lnTo>
                    <a:pt x="23" y="11"/>
                  </a:lnTo>
                </a:path>
              </a:pathLst>
            </a:custGeom>
            <a:solidFill>
              <a:srgbClr val="000000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237" name="Freeform 101"/>
            <p:cNvSpPr>
              <a:spLocks/>
            </p:cNvSpPr>
            <p:nvPr/>
          </p:nvSpPr>
          <p:spPr bwMode="auto">
            <a:xfrm>
              <a:off x="393" y="5257"/>
              <a:ext cx="35" cy="88"/>
            </a:xfrm>
            <a:custGeom>
              <a:avLst/>
              <a:gdLst/>
              <a:ahLst/>
              <a:cxnLst>
                <a:cxn ang="0">
                  <a:pos x="18" y="74"/>
                </a:cxn>
                <a:cxn ang="0">
                  <a:pos x="17" y="65"/>
                </a:cxn>
                <a:cxn ang="0">
                  <a:pos x="15" y="58"/>
                </a:cxn>
                <a:cxn ang="0">
                  <a:pos x="12" y="62"/>
                </a:cxn>
                <a:cxn ang="0">
                  <a:pos x="9" y="65"/>
                </a:cxn>
                <a:cxn ang="0">
                  <a:pos x="8" y="61"/>
                </a:cxn>
                <a:cxn ang="0">
                  <a:pos x="10" y="52"/>
                </a:cxn>
                <a:cxn ang="0">
                  <a:pos x="6" y="44"/>
                </a:cxn>
                <a:cxn ang="0">
                  <a:pos x="11" y="25"/>
                </a:cxn>
                <a:cxn ang="0">
                  <a:pos x="16" y="14"/>
                </a:cxn>
                <a:cxn ang="0">
                  <a:pos x="13" y="0"/>
                </a:cxn>
                <a:cxn ang="0">
                  <a:pos x="7" y="29"/>
                </a:cxn>
                <a:cxn ang="0">
                  <a:pos x="0" y="14"/>
                </a:cxn>
                <a:cxn ang="0">
                  <a:pos x="2" y="51"/>
                </a:cxn>
                <a:cxn ang="0">
                  <a:pos x="4" y="56"/>
                </a:cxn>
                <a:cxn ang="0">
                  <a:pos x="4" y="66"/>
                </a:cxn>
                <a:cxn ang="0">
                  <a:pos x="8" y="70"/>
                </a:cxn>
                <a:cxn ang="0">
                  <a:pos x="14" y="66"/>
                </a:cxn>
                <a:cxn ang="0">
                  <a:pos x="16" y="74"/>
                </a:cxn>
                <a:cxn ang="0">
                  <a:pos x="25" y="87"/>
                </a:cxn>
                <a:cxn ang="0">
                  <a:pos x="34" y="83"/>
                </a:cxn>
                <a:cxn ang="0">
                  <a:pos x="18" y="74"/>
                </a:cxn>
                <a:cxn ang="0">
                  <a:pos x="18" y="74"/>
                </a:cxn>
              </a:cxnLst>
              <a:rect l="0" t="0" r="r" b="b"/>
              <a:pathLst>
                <a:path w="35" h="88">
                  <a:moveTo>
                    <a:pt x="18" y="74"/>
                  </a:moveTo>
                  <a:lnTo>
                    <a:pt x="17" y="65"/>
                  </a:lnTo>
                  <a:lnTo>
                    <a:pt x="15" y="58"/>
                  </a:lnTo>
                  <a:lnTo>
                    <a:pt x="12" y="62"/>
                  </a:lnTo>
                  <a:lnTo>
                    <a:pt x="9" y="65"/>
                  </a:lnTo>
                  <a:lnTo>
                    <a:pt x="8" y="61"/>
                  </a:lnTo>
                  <a:lnTo>
                    <a:pt x="10" y="52"/>
                  </a:lnTo>
                  <a:lnTo>
                    <a:pt x="6" y="44"/>
                  </a:lnTo>
                  <a:lnTo>
                    <a:pt x="11" y="25"/>
                  </a:lnTo>
                  <a:lnTo>
                    <a:pt x="16" y="14"/>
                  </a:lnTo>
                  <a:lnTo>
                    <a:pt x="13" y="0"/>
                  </a:lnTo>
                  <a:lnTo>
                    <a:pt x="7" y="29"/>
                  </a:lnTo>
                  <a:lnTo>
                    <a:pt x="0" y="14"/>
                  </a:lnTo>
                  <a:lnTo>
                    <a:pt x="2" y="51"/>
                  </a:lnTo>
                  <a:lnTo>
                    <a:pt x="4" y="56"/>
                  </a:lnTo>
                  <a:lnTo>
                    <a:pt x="4" y="66"/>
                  </a:lnTo>
                  <a:lnTo>
                    <a:pt x="8" y="70"/>
                  </a:lnTo>
                  <a:lnTo>
                    <a:pt x="14" y="66"/>
                  </a:lnTo>
                  <a:lnTo>
                    <a:pt x="16" y="74"/>
                  </a:lnTo>
                  <a:lnTo>
                    <a:pt x="25" y="87"/>
                  </a:lnTo>
                  <a:lnTo>
                    <a:pt x="34" y="83"/>
                  </a:lnTo>
                  <a:lnTo>
                    <a:pt x="18" y="74"/>
                  </a:lnTo>
                  <a:lnTo>
                    <a:pt x="18" y="74"/>
                  </a:lnTo>
                </a:path>
              </a:pathLst>
            </a:custGeom>
            <a:solidFill>
              <a:srgbClr val="000000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238" name="Freeform 102"/>
            <p:cNvSpPr>
              <a:spLocks/>
            </p:cNvSpPr>
            <p:nvPr/>
          </p:nvSpPr>
          <p:spPr bwMode="auto">
            <a:xfrm>
              <a:off x="371" y="4874"/>
              <a:ext cx="115" cy="415"/>
            </a:xfrm>
            <a:custGeom>
              <a:avLst/>
              <a:gdLst/>
              <a:ahLst/>
              <a:cxnLst>
                <a:cxn ang="0">
                  <a:pos x="28" y="272"/>
                </a:cxn>
                <a:cxn ang="0">
                  <a:pos x="28" y="288"/>
                </a:cxn>
                <a:cxn ang="0">
                  <a:pos x="34" y="307"/>
                </a:cxn>
                <a:cxn ang="0">
                  <a:pos x="40" y="329"/>
                </a:cxn>
                <a:cxn ang="0">
                  <a:pos x="40" y="354"/>
                </a:cxn>
                <a:cxn ang="0">
                  <a:pos x="40" y="387"/>
                </a:cxn>
                <a:cxn ang="0">
                  <a:pos x="33" y="400"/>
                </a:cxn>
                <a:cxn ang="0">
                  <a:pos x="35" y="371"/>
                </a:cxn>
                <a:cxn ang="0">
                  <a:pos x="28" y="361"/>
                </a:cxn>
                <a:cxn ang="0">
                  <a:pos x="31" y="378"/>
                </a:cxn>
                <a:cxn ang="0">
                  <a:pos x="30" y="399"/>
                </a:cxn>
                <a:cxn ang="0">
                  <a:pos x="23" y="414"/>
                </a:cxn>
                <a:cxn ang="0">
                  <a:pos x="20" y="404"/>
                </a:cxn>
                <a:cxn ang="0">
                  <a:pos x="16" y="410"/>
                </a:cxn>
                <a:cxn ang="0">
                  <a:pos x="11" y="391"/>
                </a:cxn>
                <a:cxn ang="0">
                  <a:pos x="5" y="395"/>
                </a:cxn>
                <a:cxn ang="0">
                  <a:pos x="8" y="369"/>
                </a:cxn>
                <a:cxn ang="0">
                  <a:pos x="9" y="326"/>
                </a:cxn>
                <a:cxn ang="0">
                  <a:pos x="3" y="342"/>
                </a:cxn>
                <a:cxn ang="0">
                  <a:pos x="4" y="362"/>
                </a:cxn>
                <a:cxn ang="0">
                  <a:pos x="5" y="374"/>
                </a:cxn>
                <a:cxn ang="0">
                  <a:pos x="0" y="364"/>
                </a:cxn>
                <a:cxn ang="0">
                  <a:pos x="0" y="349"/>
                </a:cxn>
                <a:cxn ang="0">
                  <a:pos x="0" y="335"/>
                </a:cxn>
                <a:cxn ang="0">
                  <a:pos x="6" y="310"/>
                </a:cxn>
                <a:cxn ang="0">
                  <a:pos x="9" y="286"/>
                </a:cxn>
                <a:cxn ang="0">
                  <a:pos x="15" y="256"/>
                </a:cxn>
                <a:cxn ang="0">
                  <a:pos x="16" y="229"/>
                </a:cxn>
                <a:cxn ang="0">
                  <a:pos x="15" y="180"/>
                </a:cxn>
                <a:cxn ang="0">
                  <a:pos x="10" y="117"/>
                </a:cxn>
                <a:cxn ang="0">
                  <a:pos x="8" y="74"/>
                </a:cxn>
                <a:cxn ang="0">
                  <a:pos x="10" y="52"/>
                </a:cxn>
                <a:cxn ang="0">
                  <a:pos x="12" y="34"/>
                </a:cxn>
                <a:cxn ang="0">
                  <a:pos x="23" y="15"/>
                </a:cxn>
                <a:cxn ang="0">
                  <a:pos x="35" y="5"/>
                </a:cxn>
                <a:cxn ang="0">
                  <a:pos x="44" y="0"/>
                </a:cxn>
                <a:cxn ang="0">
                  <a:pos x="60" y="0"/>
                </a:cxn>
                <a:cxn ang="0">
                  <a:pos x="85" y="0"/>
                </a:cxn>
                <a:cxn ang="0">
                  <a:pos x="114" y="5"/>
                </a:cxn>
                <a:cxn ang="0">
                  <a:pos x="52" y="9"/>
                </a:cxn>
                <a:cxn ang="0">
                  <a:pos x="43" y="16"/>
                </a:cxn>
                <a:cxn ang="0">
                  <a:pos x="46" y="5"/>
                </a:cxn>
                <a:cxn ang="0">
                  <a:pos x="31" y="16"/>
                </a:cxn>
                <a:cxn ang="0">
                  <a:pos x="20" y="29"/>
                </a:cxn>
                <a:cxn ang="0">
                  <a:pos x="14" y="59"/>
                </a:cxn>
                <a:cxn ang="0">
                  <a:pos x="17" y="89"/>
                </a:cxn>
                <a:cxn ang="0">
                  <a:pos x="20" y="121"/>
                </a:cxn>
                <a:cxn ang="0">
                  <a:pos x="25" y="192"/>
                </a:cxn>
                <a:cxn ang="0">
                  <a:pos x="25" y="227"/>
                </a:cxn>
                <a:cxn ang="0">
                  <a:pos x="28" y="272"/>
                </a:cxn>
                <a:cxn ang="0">
                  <a:pos x="28" y="272"/>
                </a:cxn>
              </a:cxnLst>
              <a:rect l="0" t="0" r="r" b="b"/>
              <a:pathLst>
                <a:path w="115" h="415">
                  <a:moveTo>
                    <a:pt x="28" y="272"/>
                  </a:moveTo>
                  <a:lnTo>
                    <a:pt x="28" y="288"/>
                  </a:lnTo>
                  <a:lnTo>
                    <a:pt x="34" y="307"/>
                  </a:lnTo>
                  <a:lnTo>
                    <a:pt x="40" y="329"/>
                  </a:lnTo>
                  <a:lnTo>
                    <a:pt x="40" y="354"/>
                  </a:lnTo>
                  <a:lnTo>
                    <a:pt x="40" y="387"/>
                  </a:lnTo>
                  <a:lnTo>
                    <a:pt x="33" y="400"/>
                  </a:lnTo>
                  <a:lnTo>
                    <a:pt x="35" y="371"/>
                  </a:lnTo>
                  <a:lnTo>
                    <a:pt x="28" y="361"/>
                  </a:lnTo>
                  <a:lnTo>
                    <a:pt x="31" y="378"/>
                  </a:lnTo>
                  <a:lnTo>
                    <a:pt x="30" y="399"/>
                  </a:lnTo>
                  <a:lnTo>
                    <a:pt x="23" y="414"/>
                  </a:lnTo>
                  <a:lnTo>
                    <a:pt x="20" y="404"/>
                  </a:lnTo>
                  <a:lnTo>
                    <a:pt x="16" y="410"/>
                  </a:lnTo>
                  <a:lnTo>
                    <a:pt x="11" y="391"/>
                  </a:lnTo>
                  <a:lnTo>
                    <a:pt x="5" y="395"/>
                  </a:lnTo>
                  <a:lnTo>
                    <a:pt x="8" y="369"/>
                  </a:lnTo>
                  <a:lnTo>
                    <a:pt x="9" y="326"/>
                  </a:lnTo>
                  <a:lnTo>
                    <a:pt x="3" y="342"/>
                  </a:lnTo>
                  <a:lnTo>
                    <a:pt x="4" y="362"/>
                  </a:lnTo>
                  <a:lnTo>
                    <a:pt x="5" y="374"/>
                  </a:lnTo>
                  <a:lnTo>
                    <a:pt x="0" y="364"/>
                  </a:lnTo>
                  <a:lnTo>
                    <a:pt x="0" y="349"/>
                  </a:lnTo>
                  <a:lnTo>
                    <a:pt x="0" y="335"/>
                  </a:lnTo>
                  <a:lnTo>
                    <a:pt x="6" y="310"/>
                  </a:lnTo>
                  <a:lnTo>
                    <a:pt x="9" y="286"/>
                  </a:lnTo>
                  <a:lnTo>
                    <a:pt x="15" y="256"/>
                  </a:lnTo>
                  <a:lnTo>
                    <a:pt x="16" y="229"/>
                  </a:lnTo>
                  <a:lnTo>
                    <a:pt x="15" y="180"/>
                  </a:lnTo>
                  <a:lnTo>
                    <a:pt x="10" y="117"/>
                  </a:lnTo>
                  <a:lnTo>
                    <a:pt x="8" y="74"/>
                  </a:lnTo>
                  <a:lnTo>
                    <a:pt x="10" y="52"/>
                  </a:lnTo>
                  <a:lnTo>
                    <a:pt x="12" y="34"/>
                  </a:lnTo>
                  <a:lnTo>
                    <a:pt x="23" y="15"/>
                  </a:lnTo>
                  <a:lnTo>
                    <a:pt x="35" y="5"/>
                  </a:lnTo>
                  <a:lnTo>
                    <a:pt x="44" y="0"/>
                  </a:lnTo>
                  <a:lnTo>
                    <a:pt x="60" y="0"/>
                  </a:lnTo>
                  <a:lnTo>
                    <a:pt x="85" y="0"/>
                  </a:lnTo>
                  <a:lnTo>
                    <a:pt x="114" y="5"/>
                  </a:lnTo>
                  <a:lnTo>
                    <a:pt x="52" y="9"/>
                  </a:lnTo>
                  <a:lnTo>
                    <a:pt x="43" y="16"/>
                  </a:lnTo>
                  <a:lnTo>
                    <a:pt x="46" y="5"/>
                  </a:lnTo>
                  <a:lnTo>
                    <a:pt x="31" y="16"/>
                  </a:lnTo>
                  <a:lnTo>
                    <a:pt x="20" y="29"/>
                  </a:lnTo>
                  <a:lnTo>
                    <a:pt x="14" y="59"/>
                  </a:lnTo>
                  <a:lnTo>
                    <a:pt x="17" y="89"/>
                  </a:lnTo>
                  <a:lnTo>
                    <a:pt x="20" y="121"/>
                  </a:lnTo>
                  <a:lnTo>
                    <a:pt x="25" y="192"/>
                  </a:lnTo>
                  <a:lnTo>
                    <a:pt x="25" y="227"/>
                  </a:lnTo>
                  <a:lnTo>
                    <a:pt x="28" y="272"/>
                  </a:lnTo>
                  <a:lnTo>
                    <a:pt x="28" y="272"/>
                  </a:lnTo>
                </a:path>
              </a:pathLst>
            </a:custGeom>
            <a:solidFill>
              <a:srgbClr val="000000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239" name="Freeform 103"/>
            <p:cNvSpPr>
              <a:spLocks/>
            </p:cNvSpPr>
            <p:nvPr/>
          </p:nvSpPr>
          <p:spPr bwMode="auto">
            <a:xfrm>
              <a:off x="1169" y="4898"/>
              <a:ext cx="17" cy="30"/>
            </a:xfrm>
            <a:custGeom>
              <a:avLst/>
              <a:gdLst/>
              <a:ahLst/>
              <a:cxnLst>
                <a:cxn ang="0">
                  <a:pos x="11" y="24"/>
                </a:cxn>
                <a:cxn ang="0">
                  <a:pos x="12" y="10"/>
                </a:cxn>
                <a:cxn ang="0">
                  <a:pos x="0" y="0"/>
                </a:cxn>
                <a:cxn ang="0">
                  <a:pos x="8" y="4"/>
                </a:cxn>
                <a:cxn ang="0">
                  <a:pos x="15" y="10"/>
                </a:cxn>
                <a:cxn ang="0">
                  <a:pos x="16" y="14"/>
                </a:cxn>
                <a:cxn ang="0">
                  <a:pos x="11" y="29"/>
                </a:cxn>
                <a:cxn ang="0">
                  <a:pos x="11" y="24"/>
                </a:cxn>
                <a:cxn ang="0">
                  <a:pos x="11" y="24"/>
                </a:cxn>
              </a:cxnLst>
              <a:rect l="0" t="0" r="r" b="b"/>
              <a:pathLst>
                <a:path w="17" h="30">
                  <a:moveTo>
                    <a:pt x="11" y="24"/>
                  </a:moveTo>
                  <a:lnTo>
                    <a:pt x="12" y="10"/>
                  </a:lnTo>
                  <a:lnTo>
                    <a:pt x="0" y="0"/>
                  </a:lnTo>
                  <a:lnTo>
                    <a:pt x="8" y="4"/>
                  </a:lnTo>
                  <a:lnTo>
                    <a:pt x="15" y="10"/>
                  </a:lnTo>
                  <a:lnTo>
                    <a:pt x="16" y="14"/>
                  </a:lnTo>
                  <a:lnTo>
                    <a:pt x="11" y="29"/>
                  </a:lnTo>
                  <a:lnTo>
                    <a:pt x="11" y="24"/>
                  </a:lnTo>
                  <a:lnTo>
                    <a:pt x="11" y="24"/>
                  </a:lnTo>
                </a:path>
              </a:pathLst>
            </a:custGeom>
            <a:solidFill>
              <a:srgbClr val="000000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240" name="Freeform 104"/>
            <p:cNvSpPr>
              <a:spLocks/>
            </p:cNvSpPr>
            <p:nvPr/>
          </p:nvSpPr>
          <p:spPr bwMode="auto">
            <a:xfrm>
              <a:off x="851" y="5089"/>
              <a:ext cx="17" cy="106"/>
            </a:xfrm>
            <a:custGeom>
              <a:avLst/>
              <a:gdLst/>
              <a:ahLst/>
              <a:cxnLst>
                <a:cxn ang="0">
                  <a:pos x="7" y="15"/>
                </a:cxn>
                <a:cxn ang="0">
                  <a:pos x="0" y="33"/>
                </a:cxn>
                <a:cxn ang="0">
                  <a:pos x="0" y="55"/>
                </a:cxn>
                <a:cxn ang="0">
                  <a:pos x="3" y="80"/>
                </a:cxn>
                <a:cxn ang="0">
                  <a:pos x="7" y="105"/>
                </a:cxn>
                <a:cxn ang="0">
                  <a:pos x="10" y="81"/>
                </a:cxn>
                <a:cxn ang="0">
                  <a:pos x="11" y="60"/>
                </a:cxn>
                <a:cxn ang="0">
                  <a:pos x="16" y="35"/>
                </a:cxn>
                <a:cxn ang="0">
                  <a:pos x="16" y="21"/>
                </a:cxn>
                <a:cxn ang="0">
                  <a:pos x="11" y="0"/>
                </a:cxn>
                <a:cxn ang="0">
                  <a:pos x="7" y="15"/>
                </a:cxn>
                <a:cxn ang="0">
                  <a:pos x="7" y="15"/>
                </a:cxn>
              </a:cxnLst>
              <a:rect l="0" t="0" r="r" b="b"/>
              <a:pathLst>
                <a:path w="17" h="106">
                  <a:moveTo>
                    <a:pt x="7" y="15"/>
                  </a:moveTo>
                  <a:lnTo>
                    <a:pt x="0" y="33"/>
                  </a:lnTo>
                  <a:lnTo>
                    <a:pt x="0" y="55"/>
                  </a:lnTo>
                  <a:lnTo>
                    <a:pt x="3" y="80"/>
                  </a:lnTo>
                  <a:lnTo>
                    <a:pt x="7" y="105"/>
                  </a:lnTo>
                  <a:lnTo>
                    <a:pt x="10" y="81"/>
                  </a:lnTo>
                  <a:lnTo>
                    <a:pt x="11" y="60"/>
                  </a:lnTo>
                  <a:lnTo>
                    <a:pt x="16" y="35"/>
                  </a:lnTo>
                  <a:lnTo>
                    <a:pt x="16" y="21"/>
                  </a:lnTo>
                  <a:lnTo>
                    <a:pt x="11" y="0"/>
                  </a:lnTo>
                  <a:lnTo>
                    <a:pt x="7" y="15"/>
                  </a:lnTo>
                  <a:lnTo>
                    <a:pt x="7" y="15"/>
                  </a:lnTo>
                </a:path>
              </a:pathLst>
            </a:custGeom>
            <a:solidFill>
              <a:srgbClr val="000000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241" name="Freeform 105"/>
            <p:cNvSpPr>
              <a:spLocks/>
            </p:cNvSpPr>
            <p:nvPr/>
          </p:nvSpPr>
          <p:spPr bwMode="auto">
            <a:xfrm>
              <a:off x="443" y="4949"/>
              <a:ext cx="123" cy="113"/>
            </a:xfrm>
            <a:custGeom>
              <a:avLst/>
              <a:gdLst/>
              <a:ahLst/>
              <a:cxnLst>
                <a:cxn ang="0">
                  <a:pos x="8" y="6"/>
                </a:cxn>
                <a:cxn ang="0">
                  <a:pos x="0" y="19"/>
                </a:cxn>
                <a:cxn ang="0">
                  <a:pos x="12" y="52"/>
                </a:cxn>
                <a:cxn ang="0">
                  <a:pos x="30" y="75"/>
                </a:cxn>
                <a:cxn ang="0">
                  <a:pos x="52" y="97"/>
                </a:cxn>
                <a:cxn ang="0">
                  <a:pos x="71" y="112"/>
                </a:cxn>
                <a:cxn ang="0">
                  <a:pos x="55" y="85"/>
                </a:cxn>
                <a:cxn ang="0">
                  <a:pos x="83" y="106"/>
                </a:cxn>
                <a:cxn ang="0">
                  <a:pos x="98" y="111"/>
                </a:cxn>
                <a:cxn ang="0">
                  <a:pos x="112" y="90"/>
                </a:cxn>
                <a:cxn ang="0">
                  <a:pos x="122" y="79"/>
                </a:cxn>
                <a:cxn ang="0">
                  <a:pos x="102" y="75"/>
                </a:cxn>
                <a:cxn ang="0">
                  <a:pos x="72" y="54"/>
                </a:cxn>
                <a:cxn ang="0">
                  <a:pos x="48" y="20"/>
                </a:cxn>
                <a:cxn ang="0">
                  <a:pos x="36" y="3"/>
                </a:cxn>
                <a:cxn ang="0">
                  <a:pos x="17" y="0"/>
                </a:cxn>
                <a:cxn ang="0">
                  <a:pos x="8" y="6"/>
                </a:cxn>
                <a:cxn ang="0">
                  <a:pos x="8" y="6"/>
                </a:cxn>
              </a:cxnLst>
              <a:rect l="0" t="0" r="r" b="b"/>
              <a:pathLst>
                <a:path w="123" h="113">
                  <a:moveTo>
                    <a:pt x="8" y="6"/>
                  </a:moveTo>
                  <a:lnTo>
                    <a:pt x="0" y="19"/>
                  </a:lnTo>
                  <a:lnTo>
                    <a:pt x="12" y="52"/>
                  </a:lnTo>
                  <a:lnTo>
                    <a:pt x="30" y="75"/>
                  </a:lnTo>
                  <a:lnTo>
                    <a:pt x="52" y="97"/>
                  </a:lnTo>
                  <a:lnTo>
                    <a:pt x="71" y="112"/>
                  </a:lnTo>
                  <a:lnTo>
                    <a:pt x="55" y="85"/>
                  </a:lnTo>
                  <a:lnTo>
                    <a:pt x="83" y="106"/>
                  </a:lnTo>
                  <a:lnTo>
                    <a:pt x="98" y="111"/>
                  </a:lnTo>
                  <a:lnTo>
                    <a:pt x="112" y="90"/>
                  </a:lnTo>
                  <a:lnTo>
                    <a:pt x="122" y="79"/>
                  </a:lnTo>
                  <a:lnTo>
                    <a:pt x="102" y="75"/>
                  </a:lnTo>
                  <a:lnTo>
                    <a:pt x="72" y="54"/>
                  </a:lnTo>
                  <a:lnTo>
                    <a:pt x="48" y="20"/>
                  </a:lnTo>
                  <a:lnTo>
                    <a:pt x="36" y="3"/>
                  </a:lnTo>
                  <a:lnTo>
                    <a:pt x="17" y="0"/>
                  </a:lnTo>
                  <a:lnTo>
                    <a:pt x="8" y="6"/>
                  </a:lnTo>
                  <a:lnTo>
                    <a:pt x="8" y="6"/>
                  </a:lnTo>
                </a:path>
              </a:pathLst>
            </a:custGeom>
            <a:solidFill>
              <a:srgbClr val="000000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" name="Group 106"/>
          <p:cNvGrpSpPr>
            <a:grpSpLocks/>
          </p:cNvGrpSpPr>
          <p:nvPr/>
        </p:nvGrpSpPr>
        <p:grpSpPr bwMode="auto">
          <a:xfrm>
            <a:off x="190500" y="1295400"/>
            <a:ext cx="1181100" cy="2000250"/>
            <a:chOff x="0" y="912"/>
            <a:chExt cx="840" cy="1164"/>
          </a:xfrm>
        </p:grpSpPr>
        <p:sp>
          <p:nvSpPr>
            <p:cNvPr id="91243" name="Line 107"/>
            <p:cNvSpPr>
              <a:spLocks noChangeShapeType="1"/>
            </p:cNvSpPr>
            <p:nvPr/>
          </p:nvSpPr>
          <p:spPr bwMode="auto">
            <a:xfrm>
              <a:off x="0" y="912"/>
              <a:ext cx="388" cy="552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244" name="Line 108"/>
            <p:cNvSpPr>
              <a:spLocks noChangeShapeType="1"/>
            </p:cNvSpPr>
            <p:nvPr/>
          </p:nvSpPr>
          <p:spPr bwMode="auto">
            <a:xfrm>
              <a:off x="372" y="1452"/>
              <a:ext cx="468" cy="624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" name="Group 109"/>
          <p:cNvGrpSpPr>
            <a:grpSpLocks/>
          </p:cNvGrpSpPr>
          <p:nvPr/>
        </p:nvGrpSpPr>
        <p:grpSpPr bwMode="auto">
          <a:xfrm>
            <a:off x="38100" y="3181350"/>
            <a:ext cx="2952750" cy="1174750"/>
            <a:chOff x="0" y="2004"/>
            <a:chExt cx="1860" cy="740"/>
          </a:xfrm>
        </p:grpSpPr>
        <p:sp>
          <p:nvSpPr>
            <p:cNvPr id="91246" name="AutoShape 110"/>
            <p:cNvSpPr>
              <a:spLocks noChangeArrowheads="1"/>
            </p:cNvSpPr>
            <p:nvPr/>
          </p:nvSpPr>
          <p:spPr bwMode="auto">
            <a:xfrm>
              <a:off x="768" y="2004"/>
              <a:ext cx="216" cy="204"/>
            </a:xfrm>
            <a:prstGeom prst="irregularSeal1">
              <a:avLst/>
            </a:prstGeom>
            <a:solidFill>
              <a:srgbClr val="8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247" name="Text Box 111"/>
            <p:cNvSpPr txBox="1">
              <a:spLocks noChangeArrowheads="1"/>
            </p:cNvSpPr>
            <p:nvPr/>
          </p:nvSpPr>
          <p:spPr bwMode="auto">
            <a:xfrm>
              <a:off x="0" y="2256"/>
              <a:ext cx="1860" cy="4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80000"/>
                </a:lnSpc>
                <a:spcBef>
                  <a:spcPct val="50000"/>
                </a:spcBef>
              </a:pPr>
              <a:r>
                <a:rPr lang="en-US" sz="2800" b="1">
                  <a:solidFill>
                    <a:schemeClr val="bg1"/>
                  </a:solidFill>
                  <a:latin typeface="Times New Roman" charset="0"/>
                </a:rPr>
                <a:t>Collision with atmosphere (N14)</a:t>
              </a:r>
            </a:p>
          </p:txBody>
        </p:sp>
      </p:grpSp>
      <p:sp>
        <p:nvSpPr>
          <p:cNvPr id="91248" name="Line 112"/>
          <p:cNvSpPr>
            <a:spLocks noChangeShapeType="1"/>
          </p:cNvSpPr>
          <p:nvPr/>
        </p:nvSpPr>
        <p:spPr bwMode="auto">
          <a:xfrm>
            <a:off x="1600200" y="3371850"/>
            <a:ext cx="2057400" cy="11430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9" name="Group 113"/>
          <p:cNvGrpSpPr>
            <a:grpSpLocks/>
          </p:cNvGrpSpPr>
          <p:nvPr/>
        </p:nvGrpSpPr>
        <p:grpSpPr bwMode="auto">
          <a:xfrm>
            <a:off x="2876550" y="2952750"/>
            <a:ext cx="2381250" cy="704850"/>
            <a:chOff x="1788" y="1860"/>
            <a:chExt cx="1500" cy="444"/>
          </a:xfrm>
        </p:grpSpPr>
        <p:sp>
          <p:nvSpPr>
            <p:cNvPr id="91250" name="Text Box 114"/>
            <p:cNvSpPr txBox="1">
              <a:spLocks noChangeArrowheads="1"/>
            </p:cNvSpPr>
            <p:nvPr/>
          </p:nvSpPr>
          <p:spPr bwMode="auto">
            <a:xfrm>
              <a:off x="1788" y="1860"/>
              <a:ext cx="150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800" b="1">
                  <a:solidFill>
                    <a:schemeClr val="bg1"/>
                  </a:solidFill>
                  <a:latin typeface="Times New Roman" charset="0"/>
                </a:rPr>
                <a:t>Forms C-14</a:t>
              </a:r>
            </a:p>
          </p:txBody>
        </p:sp>
        <p:sp>
          <p:nvSpPr>
            <p:cNvPr id="91251" name="Oval 115"/>
            <p:cNvSpPr>
              <a:spLocks noChangeArrowheads="1"/>
            </p:cNvSpPr>
            <p:nvPr/>
          </p:nvSpPr>
          <p:spPr bwMode="auto">
            <a:xfrm>
              <a:off x="2268" y="2136"/>
              <a:ext cx="168" cy="168"/>
            </a:xfrm>
            <a:prstGeom prst="ellipse">
              <a:avLst/>
            </a:prstGeom>
            <a:solidFill>
              <a:srgbClr val="FF33CC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1252" name="Line 116"/>
          <p:cNvSpPr>
            <a:spLocks noChangeShapeType="1"/>
          </p:cNvSpPr>
          <p:nvPr/>
        </p:nvSpPr>
        <p:spPr bwMode="auto">
          <a:xfrm>
            <a:off x="3917950" y="3568700"/>
            <a:ext cx="1600200" cy="60960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 type="triangl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0" name="Group 117"/>
          <p:cNvGrpSpPr>
            <a:grpSpLocks/>
          </p:cNvGrpSpPr>
          <p:nvPr/>
        </p:nvGrpSpPr>
        <p:grpSpPr bwMode="auto">
          <a:xfrm>
            <a:off x="5505450" y="2857500"/>
            <a:ext cx="3676650" cy="1504950"/>
            <a:chOff x="3444" y="1800"/>
            <a:chExt cx="2316" cy="948"/>
          </a:xfrm>
        </p:grpSpPr>
        <p:sp>
          <p:nvSpPr>
            <p:cNvPr id="91254" name="Text Box 118"/>
            <p:cNvSpPr txBox="1">
              <a:spLocks noChangeArrowheads="1"/>
            </p:cNvSpPr>
            <p:nvPr/>
          </p:nvSpPr>
          <p:spPr bwMode="auto">
            <a:xfrm>
              <a:off x="3540" y="1800"/>
              <a:ext cx="2220" cy="8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800" b="1">
                  <a:solidFill>
                    <a:schemeClr val="bg1"/>
                  </a:solidFill>
                  <a:latin typeface="Times New Roman" charset="0"/>
                </a:rPr>
                <a:t>C-14 combines with oxygen to form carbon dioxide (CO</a:t>
              </a:r>
              <a:r>
                <a:rPr lang="en-US" sz="2800" b="1" baseline="-25000">
                  <a:solidFill>
                    <a:schemeClr val="bg1"/>
                  </a:solidFill>
                  <a:latin typeface="Times New Roman" charset="0"/>
                </a:rPr>
                <a:t>2</a:t>
              </a:r>
              <a:r>
                <a:rPr lang="en-US" sz="2800" b="1">
                  <a:solidFill>
                    <a:schemeClr val="bg1"/>
                  </a:solidFill>
                  <a:latin typeface="Times New Roman" charset="0"/>
                </a:rPr>
                <a:t>)</a:t>
              </a:r>
            </a:p>
          </p:txBody>
        </p:sp>
        <p:sp>
          <p:nvSpPr>
            <p:cNvPr id="91255" name="Oval 119"/>
            <p:cNvSpPr>
              <a:spLocks noChangeArrowheads="1"/>
            </p:cNvSpPr>
            <p:nvPr/>
          </p:nvSpPr>
          <p:spPr bwMode="auto">
            <a:xfrm>
              <a:off x="3444" y="2580"/>
              <a:ext cx="168" cy="168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" name="Group 120"/>
          <p:cNvGrpSpPr>
            <a:grpSpLocks/>
          </p:cNvGrpSpPr>
          <p:nvPr/>
        </p:nvGrpSpPr>
        <p:grpSpPr bwMode="auto">
          <a:xfrm>
            <a:off x="4895850" y="4286250"/>
            <a:ext cx="1943100" cy="476250"/>
            <a:chOff x="3060" y="2700"/>
            <a:chExt cx="1224" cy="300"/>
          </a:xfrm>
        </p:grpSpPr>
        <p:sp>
          <p:nvSpPr>
            <p:cNvPr id="91257" name="Line 121"/>
            <p:cNvSpPr>
              <a:spLocks noChangeShapeType="1"/>
            </p:cNvSpPr>
            <p:nvPr/>
          </p:nvSpPr>
          <p:spPr bwMode="auto">
            <a:xfrm flipH="1">
              <a:off x="3060" y="2700"/>
              <a:ext cx="384" cy="156"/>
            </a:xfrm>
            <a:prstGeom prst="line">
              <a:avLst/>
            </a:prstGeom>
            <a:noFill/>
            <a:ln w="9525">
              <a:solidFill>
                <a:srgbClr val="FF3300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258" name="Line 122"/>
            <p:cNvSpPr>
              <a:spLocks noChangeShapeType="1"/>
            </p:cNvSpPr>
            <p:nvPr/>
          </p:nvSpPr>
          <p:spPr bwMode="auto">
            <a:xfrm flipH="1">
              <a:off x="3360" y="2748"/>
              <a:ext cx="132" cy="204"/>
            </a:xfrm>
            <a:prstGeom prst="line">
              <a:avLst/>
            </a:prstGeom>
            <a:noFill/>
            <a:ln w="9525">
              <a:solidFill>
                <a:srgbClr val="FF3300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259" name="Line 123"/>
            <p:cNvSpPr>
              <a:spLocks noChangeShapeType="1"/>
            </p:cNvSpPr>
            <p:nvPr/>
          </p:nvSpPr>
          <p:spPr bwMode="auto">
            <a:xfrm>
              <a:off x="3564" y="2760"/>
              <a:ext cx="144" cy="240"/>
            </a:xfrm>
            <a:prstGeom prst="line">
              <a:avLst/>
            </a:prstGeom>
            <a:noFill/>
            <a:ln w="9525">
              <a:solidFill>
                <a:srgbClr val="FF3300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260" name="Line 124"/>
            <p:cNvSpPr>
              <a:spLocks noChangeShapeType="1"/>
            </p:cNvSpPr>
            <p:nvPr/>
          </p:nvSpPr>
          <p:spPr bwMode="auto">
            <a:xfrm>
              <a:off x="3624" y="2700"/>
              <a:ext cx="660" cy="276"/>
            </a:xfrm>
            <a:prstGeom prst="line">
              <a:avLst/>
            </a:prstGeom>
            <a:noFill/>
            <a:ln w="9525">
              <a:solidFill>
                <a:srgbClr val="FF3300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1261" name="Text Box 125"/>
          <p:cNvSpPr txBox="1">
            <a:spLocks noChangeArrowheads="1"/>
          </p:cNvSpPr>
          <p:nvPr/>
        </p:nvSpPr>
        <p:spPr bwMode="auto">
          <a:xfrm>
            <a:off x="8686800" y="762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1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1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1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1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38" grpId="0" animBg="1"/>
      <p:bldP spid="91248" grpId="0" animBg="1"/>
      <p:bldP spid="9125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822700" y="2913063"/>
            <a:ext cx="1235075" cy="1166812"/>
            <a:chOff x="796" y="1709"/>
            <a:chExt cx="778" cy="735"/>
          </a:xfrm>
        </p:grpSpPr>
        <p:sp>
          <p:nvSpPr>
            <p:cNvPr id="92163" name="Oval 3"/>
            <p:cNvSpPr>
              <a:spLocks noChangeArrowheads="1"/>
            </p:cNvSpPr>
            <p:nvPr/>
          </p:nvSpPr>
          <p:spPr bwMode="auto">
            <a:xfrm>
              <a:off x="1344" y="2006"/>
              <a:ext cx="230" cy="230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164" name="Oval 4"/>
            <p:cNvSpPr>
              <a:spLocks noChangeArrowheads="1"/>
            </p:cNvSpPr>
            <p:nvPr/>
          </p:nvSpPr>
          <p:spPr bwMode="auto">
            <a:xfrm>
              <a:off x="1325" y="1827"/>
              <a:ext cx="230" cy="230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165" name="Oval 5"/>
            <p:cNvSpPr>
              <a:spLocks noChangeArrowheads="1"/>
            </p:cNvSpPr>
            <p:nvPr/>
          </p:nvSpPr>
          <p:spPr bwMode="auto">
            <a:xfrm>
              <a:off x="1152" y="2058"/>
              <a:ext cx="230" cy="230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166" name="Oval 6"/>
            <p:cNvSpPr>
              <a:spLocks noChangeArrowheads="1"/>
            </p:cNvSpPr>
            <p:nvPr/>
          </p:nvSpPr>
          <p:spPr bwMode="auto">
            <a:xfrm>
              <a:off x="854" y="2034"/>
              <a:ext cx="230" cy="230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167" name="Oval 7"/>
            <p:cNvSpPr>
              <a:spLocks noChangeArrowheads="1"/>
            </p:cNvSpPr>
            <p:nvPr/>
          </p:nvSpPr>
          <p:spPr bwMode="auto">
            <a:xfrm>
              <a:off x="989" y="1747"/>
              <a:ext cx="230" cy="230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168" name="Oval 8"/>
            <p:cNvSpPr>
              <a:spLocks noChangeArrowheads="1"/>
            </p:cNvSpPr>
            <p:nvPr/>
          </p:nvSpPr>
          <p:spPr bwMode="auto">
            <a:xfrm>
              <a:off x="1270" y="2214"/>
              <a:ext cx="230" cy="230"/>
            </a:xfrm>
            <a:prstGeom prst="ellipse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latin typeface="Times New Roman" charset="0"/>
              </a:endParaRPr>
            </a:p>
          </p:txBody>
        </p:sp>
        <p:sp>
          <p:nvSpPr>
            <p:cNvPr id="92169" name="Oval 9"/>
            <p:cNvSpPr>
              <a:spLocks noChangeArrowheads="1"/>
            </p:cNvSpPr>
            <p:nvPr/>
          </p:nvSpPr>
          <p:spPr bwMode="auto">
            <a:xfrm>
              <a:off x="1186" y="1958"/>
              <a:ext cx="230" cy="230"/>
            </a:xfrm>
            <a:prstGeom prst="ellipse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latin typeface="Times New Roman" charset="0"/>
              </a:endParaRPr>
            </a:p>
          </p:txBody>
        </p:sp>
        <p:sp>
          <p:nvSpPr>
            <p:cNvPr id="92170" name="Oval 10"/>
            <p:cNvSpPr>
              <a:spLocks noChangeArrowheads="1"/>
            </p:cNvSpPr>
            <p:nvPr/>
          </p:nvSpPr>
          <p:spPr bwMode="auto">
            <a:xfrm>
              <a:off x="835" y="2144"/>
              <a:ext cx="230" cy="230"/>
            </a:xfrm>
            <a:prstGeom prst="ellipse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latin typeface="Times New Roman" charset="0"/>
              </a:endParaRPr>
            </a:p>
          </p:txBody>
        </p:sp>
        <p:sp>
          <p:nvSpPr>
            <p:cNvPr id="92171" name="Oval 11"/>
            <p:cNvSpPr>
              <a:spLocks noChangeArrowheads="1"/>
            </p:cNvSpPr>
            <p:nvPr/>
          </p:nvSpPr>
          <p:spPr bwMode="auto">
            <a:xfrm>
              <a:off x="1056" y="2151"/>
              <a:ext cx="230" cy="230"/>
            </a:xfrm>
            <a:prstGeom prst="ellipse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latin typeface="Times New Roman" charset="0"/>
              </a:endParaRPr>
            </a:p>
          </p:txBody>
        </p:sp>
        <p:sp>
          <p:nvSpPr>
            <p:cNvPr id="92172" name="Oval 12"/>
            <p:cNvSpPr>
              <a:spLocks noChangeArrowheads="1"/>
            </p:cNvSpPr>
            <p:nvPr/>
          </p:nvSpPr>
          <p:spPr bwMode="auto">
            <a:xfrm>
              <a:off x="796" y="1738"/>
              <a:ext cx="230" cy="230"/>
            </a:xfrm>
            <a:prstGeom prst="ellipse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latin typeface="Times New Roman" charset="0"/>
              </a:endParaRPr>
            </a:p>
          </p:txBody>
        </p:sp>
        <p:sp>
          <p:nvSpPr>
            <p:cNvPr id="92173" name="Oval 13"/>
            <p:cNvSpPr>
              <a:spLocks noChangeArrowheads="1"/>
            </p:cNvSpPr>
            <p:nvPr/>
          </p:nvSpPr>
          <p:spPr bwMode="auto">
            <a:xfrm>
              <a:off x="892" y="1891"/>
              <a:ext cx="230" cy="230"/>
            </a:xfrm>
            <a:prstGeom prst="ellipse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latin typeface="Times New Roman" charset="0"/>
              </a:endParaRPr>
            </a:p>
          </p:txBody>
        </p:sp>
        <p:sp>
          <p:nvSpPr>
            <p:cNvPr id="92174" name="Oval 14"/>
            <p:cNvSpPr>
              <a:spLocks noChangeArrowheads="1"/>
            </p:cNvSpPr>
            <p:nvPr/>
          </p:nvSpPr>
          <p:spPr bwMode="auto">
            <a:xfrm>
              <a:off x="1132" y="1709"/>
              <a:ext cx="230" cy="230"/>
            </a:xfrm>
            <a:prstGeom prst="ellipse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latin typeface="Times New Roman" charset="0"/>
              </a:endParaRPr>
            </a:p>
          </p:txBody>
        </p:sp>
        <p:sp>
          <p:nvSpPr>
            <p:cNvPr id="92175" name="Oval 15"/>
            <p:cNvSpPr>
              <a:spLocks noChangeArrowheads="1"/>
            </p:cNvSpPr>
            <p:nvPr/>
          </p:nvSpPr>
          <p:spPr bwMode="auto">
            <a:xfrm>
              <a:off x="1017" y="1852"/>
              <a:ext cx="230" cy="230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176" name="Oval 16"/>
            <p:cNvSpPr>
              <a:spLocks noChangeArrowheads="1"/>
            </p:cNvSpPr>
            <p:nvPr/>
          </p:nvSpPr>
          <p:spPr bwMode="auto">
            <a:xfrm>
              <a:off x="941" y="2089"/>
              <a:ext cx="230" cy="230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" name="Group 17"/>
          <p:cNvGrpSpPr>
            <a:grpSpLocks/>
          </p:cNvGrpSpPr>
          <p:nvPr/>
        </p:nvGrpSpPr>
        <p:grpSpPr bwMode="auto">
          <a:xfrm>
            <a:off x="0" y="2057400"/>
            <a:ext cx="3043238" cy="2081213"/>
            <a:chOff x="0" y="1296"/>
            <a:chExt cx="1917" cy="1311"/>
          </a:xfrm>
        </p:grpSpPr>
        <p:grpSp>
          <p:nvGrpSpPr>
            <p:cNvPr id="4" name="Group 18"/>
            <p:cNvGrpSpPr>
              <a:grpSpLocks/>
            </p:cNvGrpSpPr>
            <p:nvPr/>
          </p:nvGrpSpPr>
          <p:grpSpPr bwMode="auto">
            <a:xfrm>
              <a:off x="652" y="1872"/>
              <a:ext cx="778" cy="735"/>
              <a:chOff x="796" y="1709"/>
              <a:chExt cx="778" cy="735"/>
            </a:xfrm>
          </p:grpSpPr>
          <p:sp>
            <p:nvSpPr>
              <p:cNvPr id="92179" name="Oval 19"/>
              <p:cNvSpPr>
                <a:spLocks noChangeArrowheads="1"/>
              </p:cNvSpPr>
              <p:nvPr/>
            </p:nvSpPr>
            <p:spPr bwMode="auto">
              <a:xfrm>
                <a:off x="1344" y="2006"/>
                <a:ext cx="230" cy="230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180" name="Oval 20"/>
              <p:cNvSpPr>
                <a:spLocks noChangeArrowheads="1"/>
              </p:cNvSpPr>
              <p:nvPr/>
            </p:nvSpPr>
            <p:spPr bwMode="auto">
              <a:xfrm>
                <a:off x="1325" y="1827"/>
                <a:ext cx="230" cy="230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181" name="Oval 21"/>
              <p:cNvSpPr>
                <a:spLocks noChangeArrowheads="1"/>
              </p:cNvSpPr>
              <p:nvPr/>
            </p:nvSpPr>
            <p:spPr bwMode="auto">
              <a:xfrm>
                <a:off x="1152" y="2058"/>
                <a:ext cx="230" cy="230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182" name="Oval 22"/>
              <p:cNvSpPr>
                <a:spLocks noChangeArrowheads="1"/>
              </p:cNvSpPr>
              <p:nvPr/>
            </p:nvSpPr>
            <p:spPr bwMode="auto">
              <a:xfrm>
                <a:off x="854" y="2034"/>
                <a:ext cx="230" cy="230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183" name="Oval 23"/>
              <p:cNvSpPr>
                <a:spLocks noChangeArrowheads="1"/>
              </p:cNvSpPr>
              <p:nvPr/>
            </p:nvSpPr>
            <p:spPr bwMode="auto">
              <a:xfrm>
                <a:off x="989" y="1747"/>
                <a:ext cx="230" cy="230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184" name="Oval 24"/>
              <p:cNvSpPr>
                <a:spLocks noChangeArrowheads="1"/>
              </p:cNvSpPr>
              <p:nvPr/>
            </p:nvSpPr>
            <p:spPr bwMode="auto">
              <a:xfrm>
                <a:off x="1270" y="2214"/>
                <a:ext cx="230" cy="230"/>
              </a:xfrm>
              <a:prstGeom prst="ellipse">
                <a:avLst/>
              </a:prstGeom>
              <a:solidFill>
                <a:srgbClr val="FF33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schemeClr val="bg1"/>
                  </a:solidFill>
                  <a:latin typeface="Times New Roman" charset="0"/>
                </a:endParaRPr>
              </a:p>
            </p:txBody>
          </p:sp>
          <p:sp>
            <p:nvSpPr>
              <p:cNvPr id="92185" name="Oval 25"/>
              <p:cNvSpPr>
                <a:spLocks noChangeArrowheads="1"/>
              </p:cNvSpPr>
              <p:nvPr/>
            </p:nvSpPr>
            <p:spPr bwMode="auto">
              <a:xfrm>
                <a:off x="1186" y="1958"/>
                <a:ext cx="230" cy="230"/>
              </a:xfrm>
              <a:prstGeom prst="ellipse">
                <a:avLst/>
              </a:prstGeom>
              <a:solidFill>
                <a:srgbClr val="FF33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schemeClr val="bg1"/>
                  </a:solidFill>
                  <a:latin typeface="Times New Roman" charset="0"/>
                </a:endParaRPr>
              </a:p>
            </p:txBody>
          </p:sp>
          <p:sp>
            <p:nvSpPr>
              <p:cNvPr id="92186" name="Oval 26"/>
              <p:cNvSpPr>
                <a:spLocks noChangeArrowheads="1"/>
              </p:cNvSpPr>
              <p:nvPr/>
            </p:nvSpPr>
            <p:spPr bwMode="auto">
              <a:xfrm>
                <a:off x="835" y="2144"/>
                <a:ext cx="230" cy="230"/>
              </a:xfrm>
              <a:prstGeom prst="ellipse">
                <a:avLst/>
              </a:prstGeom>
              <a:solidFill>
                <a:srgbClr val="FF33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schemeClr val="bg1"/>
                  </a:solidFill>
                  <a:latin typeface="Times New Roman" charset="0"/>
                </a:endParaRPr>
              </a:p>
            </p:txBody>
          </p:sp>
          <p:sp>
            <p:nvSpPr>
              <p:cNvPr id="92187" name="Oval 27"/>
              <p:cNvSpPr>
                <a:spLocks noChangeArrowheads="1"/>
              </p:cNvSpPr>
              <p:nvPr/>
            </p:nvSpPr>
            <p:spPr bwMode="auto">
              <a:xfrm>
                <a:off x="1056" y="2151"/>
                <a:ext cx="230" cy="230"/>
              </a:xfrm>
              <a:prstGeom prst="ellipse">
                <a:avLst/>
              </a:prstGeom>
              <a:solidFill>
                <a:srgbClr val="FF33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schemeClr val="bg1"/>
                  </a:solidFill>
                  <a:latin typeface="Times New Roman" charset="0"/>
                </a:endParaRPr>
              </a:p>
            </p:txBody>
          </p:sp>
          <p:sp>
            <p:nvSpPr>
              <p:cNvPr id="92188" name="Oval 28"/>
              <p:cNvSpPr>
                <a:spLocks noChangeArrowheads="1"/>
              </p:cNvSpPr>
              <p:nvPr/>
            </p:nvSpPr>
            <p:spPr bwMode="auto">
              <a:xfrm>
                <a:off x="796" y="1738"/>
                <a:ext cx="230" cy="230"/>
              </a:xfrm>
              <a:prstGeom prst="ellipse">
                <a:avLst/>
              </a:prstGeom>
              <a:solidFill>
                <a:srgbClr val="FF33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schemeClr val="bg1"/>
                  </a:solidFill>
                  <a:latin typeface="Times New Roman" charset="0"/>
                </a:endParaRPr>
              </a:p>
            </p:txBody>
          </p:sp>
          <p:sp>
            <p:nvSpPr>
              <p:cNvPr id="92189" name="Oval 29"/>
              <p:cNvSpPr>
                <a:spLocks noChangeArrowheads="1"/>
              </p:cNvSpPr>
              <p:nvPr/>
            </p:nvSpPr>
            <p:spPr bwMode="auto">
              <a:xfrm>
                <a:off x="892" y="1891"/>
                <a:ext cx="230" cy="230"/>
              </a:xfrm>
              <a:prstGeom prst="ellipse">
                <a:avLst/>
              </a:prstGeom>
              <a:solidFill>
                <a:srgbClr val="FF33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schemeClr val="bg1"/>
                  </a:solidFill>
                  <a:latin typeface="Times New Roman" charset="0"/>
                </a:endParaRPr>
              </a:p>
            </p:txBody>
          </p:sp>
          <p:sp>
            <p:nvSpPr>
              <p:cNvPr id="92190" name="Oval 30"/>
              <p:cNvSpPr>
                <a:spLocks noChangeArrowheads="1"/>
              </p:cNvSpPr>
              <p:nvPr/>
            </p:nvSpPr>
            <p:spPr bwMode="auto">
              <a:xfrm>
                <a:off x="1132" y="1709"/>
                <a:ext cx="230" cy="230"/>
              </a:xfrm>
              <a:prstGeom prst="ellipse">
                <a:avLst/>
              </a:prstGeom>
              <a:solidFill>
                <a:srgbClr val="FF33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schemeClr val="bg1"/>
                  </a:solidFill>
                  <a:latin typeface="Times New Roman" charset="0"/>
                </a:endParaRPr>
              </a:p>
            </p:txBody>
          </p:sp>
          <p:sp>
            <p:nvSpPr>
              <p:cNvPr id="92191" name="Oval 31"/>
              <p:cNvSpPr>
                <a:spLocks noChangeArrowheads="1"/>
              </p:cNvSpPr>
              <p:nvPr/>
            </p:nvSpPr>
            <p:spPr bwMode="auto">
              <a:xfrm>
                <a:off x="1017" y="1852"/>
                <a:ext cx="230" cy="230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192" name="Oval 32"/>
              <p:cNvSpPr>
                <a:spLocks noChangeArrowheads="1"/>
              </p:cNvSpPr>
              <p:nvPr/>
            </p:nvSpPr>
            <p:spPr bwMode="auto">
              <a:xfrm>
                <a:off x="941" y="2089"/>
                <a:ext cx="230" cy="230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92193" name="Text Box 33"/>
            <p:cNvSpPr txBox="1">
              <a:spLocks noChangeArrowheads="1"/>
            </p:cNvSpPr>
            <p:nvPr/>
          </p:nvSpPr>
          <p:spPr bwMode="auto">
            <a:xfrm>
              <a:off x="1044" y="1296"/>
              <a:ext cx="873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800" b="1">
                  <a:solidFill>
                    <a:schemeClr val="bg1"/>
                  </a:solidFill>
                  <a:latin typeface="Times New Roman" charset="0"/>
                </a:rPr>
                <a:t>Proton</a:t>
              </a:r>
            </a:p>
          </p:txBody>
        </p:sp>
        <p:sp>
          <p:nvSpPr>
            <p:cNvPr id="92194" name="Text Box 34"/>
            <p:cNvSpPr txBox="1">
              <a:spLocks noChangeArrowheads="1"/>
            </p:cNvSpPr>
            <p:nvPr/>
          </p:nvSpPr>
          <p:spPr bwMode="auto">
            <a:xfrm>
              <a:off x="0" y="1391"/>
              <a:ext cx="1047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800" b="1">
                  <a:solidFill>
                    <a:schemeClr val="bg1"/>
                  </a:solidFill>
                  <a:latin typeface="Times New Roman" charset="0"/>
                </a:rPr>
                <a:t>Neutron</a:t>
              </a:r>
            </a:p>
          </p:txBody>
        </p:sp>
        <p:sp>
          <p:nvSpPr>
            <p:cNvPr id="92195" name="Line 35"/>
            <p:cNvSpPr>
              <a:spLocks noChangeShapeType="1"/>
            </p:cNvSpPr>
            <p:nvPr/>
          </p:nvSpPr>
          <p:spPr bwMode="auto">
            <a:xfrm>
              <a:off x="389" y="1672"/>
              <a:ext cx="273" cy="267"/>
            </a:xfrm>
            <a:prstGeom prst="line">
              <a:avLst/>
            </a:prstGeom>
            <a:noFill/>
            <a:ln w="38100">
              <a:solidFill>
                <a:srgbClr val="D60093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196" name="Line 36"/>
            <p:cNvSpPr>
              <a:spLocks noChangeShapeType="1"/>
            </p:cNvSpPr>
            <p:nvPr/>
          </p:nvSpPr>
          <p:spPr bwMode="auto">
            <a:xfrm flipH="1">
              <a:off x="1306" y="1622"/>
              <a:ext cx="105" cy="365"/>
            </a:xfrm>
            <a:prstGeom prst="line">
              <a:avLst/>
            </a:prstGeom>
            <a:noFill/>
            <a:ln w="38100">
              <a:solidFill>
                <a:srgbClr val="D60093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" name="Group 37"/>
          <p:cNvGrpSpPr>
            <a:grpSpLocks/>
          </p:cNvGrpSpPr>
          <p:nvPr/>
        </p:nvGrpSpPr>
        <p:grpSpPr bwMode="auto">
          <a:xfrm>
            <a:off x="3581400" y="1706563"/>
            <a:ext cx="501650" cy="746125"/>
            <a:chOff x="2256" y="1075"/>
            <a:chExt cx="316" cy="470"/>
          </a:xfrm>
        </p:grpSpPr>
        <p:sp>
          <p:nvSpPr>
            <p:cNvPr id="92198" name="Oval 38"/>
            <p:cNvSpPr>
              <a:spLocks noChangeArrowheads="1"/>
            </p:cNvSpPr>
            <p:nvPr/>
          </p:nvSpPr>
          <p:spPr bwMode="auto">
            <a:xfrm>
              <a:off x="2342" y="1315"/>
              <a:ext cx="230" cy="230"/>
            </a:xfrm>
            <a:prstGeom prst="ellipse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latin typeface="Times New Roman" charset="0"/>
              </a:endParaRPr>
            </a:p>
          </p:txBody>
        </p:sp>
        <p:grpSp>
          <p:nvGrpSpPr>
            <p:cNvPr id="6" name="Group 39"/>
            <p:cNvGrpSpPr>
              <a:grpSpLocks/>
            </p:cNvGrpSpPr>
            <p:nvPr/>
          </p:nvGrpSpPr>
          <p:grpSpPr bwMode="auto">
            <a:xfrm>
              <a:off x="2256" y="1075"/>
              <a:ext cx="211" cy="259"/>
              <a:chOff x="2256" y="1075"/>
              <a:chExt cx="211" cy="259"/>
            </a:xfrm>
          </p:grpSpPr>
          <p:sp>
            <p:nvSpPr>
              <p:cNvPr id="92200" name="Line 40"/>
              <p:cNvSpPr>
                <a:spLocks noChangeShapeType="1"/>
              </p:cNvSpPr>
              <p:nvPr/>
            </p:nvSpPr>
            <p:spPr bwMode="auto">
              <a:xfrm>
                <a:off x="2285" y="1075"/>
                <a:ext cx="105" cy="211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201" name="Line 41"/>
              <p:cNvSpPr>
                <a:spLocks noChangeShapeType="1"/>
              </p:cNvSpPr>
              <p:nvPr/>
            </p:nvSpPr>
            <p:spPr bwMode="auto">
              <a:xfrm>
                <a:off x="2410" y="1114"/>
                <a:ext cx="57" cy="153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202" name="Line 42"/>
              <p:cNvSpPr>
                <a:spLocks noChangeShapeType="1"/>
              </p:cNvSpPr>
              <p:nvPr/>
            </p:nvSpPr>
            <p:spPr bwMode="auto">
              <a:xfrm>
                <a:off x="2256" y="1200"/>
                <a:ext cx="67" cy="134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7" name="Group 43"/>
          <p:cNvGrpSpPr>
            <a:grpSpLocks/>
          </p:cNvGrpSpPr>
          <p:nvPr/>
        </p:nvGrpSpPr>
        <p:grpSpPr bwMode="auto">
          <a:xfrm>
            <a:off x="4800600" y="4217988"/>
            <a:ext cx="517525" cy="749300"/>
            <a:chOff x="3024" y="2657"/>
            <a:chExt cx="326" cy="472"/>
          </a:xfrm>
        </p:grpSpPr>
        <p:sp>
          <p:nvSpPr>
            <p:cNvPr id="92204" name="Oval 44"/>
            <p:cNvSpPr>
              <a:spLocks noChangeArrowheads="1"/>
            </p:cNvSpPr>
            <p:nvPr/>
          </p:nvSpPr>
          <p:spPr bwMode="auto">
            <a:xfrm>
              <a:off x="3120" y="2899"/>
              <a:ext cx="230" cy="230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8" name="Group 45"/>
            <p:cNvGrpSpPr>
              <a:grpSpLocks/>
            </p:cNvGrpSpPr>
            <p:nvPr/>
          </p:nvGrpSpPr>
          <p:grpSpPr bwMode="auto">
            <a:xfrm>
              <a:off x="3024" y="2657"/>
              <a:ext cx="211" cy="259"/>
              <a:chOff x="2256" y="1075"/>
              <a:chExt cx="211" cy="259"/>
            </a:xfrm>
          </p:grpSpPr>
          <p:sp>
            <p:nvSpPr>
              <p:cNvPr id="92206" name="Line 46"/>
              <p:cNvSpPr>
                <a:spLocks noChangeShapeType="1"/>
              </p:cNvSpPr>
              <p:nvPr/>
            </p:nvSpPr>
            <p:spPr bwMode="auto">
              <a:xfrm>
                <a:off x="2285" y="1075"/>
                <a:ext cx="105" cy="211"/>
              </a:xfrm>
              <a:prstGeom prst="line">
                <a:avLst/>
              </a:pr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207" name="Line 47"/>
              <p:cNvSpPr>
                <a:spLocks noChangeShapeType="1"/>
              </p:cNvSpPr>
              <p:nvPr/>
            </p:nvSpPr>
            <p:spPr bwMode="auto">
              <a:xfrm>
                <a:off x="2410" y="1114"/>
                <a:ext cx="57" cy="153"/>
              </a:xfrm>
              <a:prstGeom prst="line">
                <a:avLst/>
              </a:pr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208" name="Line 48"/>
              <p:cNvSpPr>
                <a:spLocks noChangeShapeType="1"/>
              </p:cNvSpPr>
              <p:nvPr/>
            </p:nvSpPr>
            <p:spPr bwMode="auto">
              <a:xfrm>
                <a:off x="2256" y="1200"/>
                <a:ext cx="67" cy="134"/>
              </a:xfrm>
              <a:prstGeom prst="line">
                <a:avLst/>
              </a:pr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92209" name="Text Box 49"/>
          <p:cNvSpPr txBox="1">
            <a:spLocks noChangeArrowheads="1"/>
          </p:cNvSpPr>
          <p:nvPr/>
        </p:nvSpPr>
        <p:spPr bwMode="auto">
          <a:xfrm>
            <a:off x="4206875" y="1798638"/>
            <a:ext cx="16922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>
                <a:solidFill>
                  <a:schemeClr val="bg1"/>
                </a:solidFill>
                <a:latin typeface="Times New Roman" charset="0"/>
              </a:rPr>
              <a:t>A neutron is captured</a:t>
            </a:r>
          </a:p>
        </p:txBody>
      </p:sp>
      <p:sp>
        <p:nvSpPr>
          <p:cNvPr id="92210" name="Text Box 50"/>
          <p:cNvSpPr txBox="1">
            <a:spLocks noChangeArrowheads="1"/>
          </p:cNvSpPr>
          <p:nvPr/>
        </p:nvSpPr>
        <p:spPr bwMode="auto">
          <a:xfrm>
            <a:off x="4357688" y="5029200"/>
            <a:ext cx="16764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>
                <a:solidFill>
                  <a:schemeClr val="bg1"/>
                </a:solidFill>
                <a:latin typeface="Times New Roman" charset="0"/>
              </a:rPr>
              <a:t>A proton is expelled</a:t>
            </a:r>
          </a:p>
        </p:txBody>
      </p:sp>
      <p:grpSp>
        <p:nvGrpSpPr>
          <p:cNvPr id="9" name="Group 51"/>
          <p:cNvGrpSpPr>
            <a:grpSpLocks/>
          </p:cNvGrpSpPr>
          <p:nvPr/>
        </p:nvGrpSpPr>
        <p:grpSpPr bwMode="auto">
          <a:xfrm>
            <a:off x="6838950" y="2746375"/>
            <a:ext cx="1204913" cy="1395413"/>
            <a:chOff x="4308" y="1730"/>
            <a:chExt cx="759" cy="879"/>
          </a:xfrm>
        </p:grpSpPr>
        <p:sp>
          <p:nvSpPr>
            <p:cNvPr id="92212" name="Oval 52"/>
            <p:cNvSpPr>
              <a:spLocks noChangeArrowheads="1"/>
            </p:cNvSpPr>
            <p:nvPr/>
          </p:nvSpPr>
          <p:spPr bwMode="auto">
            <a:xfrm>
              <a:off x="4453" y="1730"/>
              <a:ext cx="230" cy="230"/>
            </a:xfrm>
            <a:prstGeom prst="ellipse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213" name="Oval 53"/>
            <p:cNvSpPr>
              <a:spLocks noChangeArrowheads="1"/>
            </p:cNvSpPr>
            <p:nvPr/>
          </p:nvSpPr>
          <p:spPr bwMode="auto">
            <a:xfrm>
              <a:off x="4837" y="1992"/>
              <a:ext cx="230" cy="230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214" name="Oval 54"/>
            <p:cNvSpPr>
              <a:spLocks noChangeArrowheads="1"/>
            </p:cNvSpPr>
            <p:nvPr/>
          </p:nvSpPr>
          <p:spPr bwMode="auto">
            <a:xfrm>
              <a:off x="4664" y="2223"/>
              <a:ext cx="230" cy="230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215" name="Oval 55"/>
            <p:cNvSpPr>
              <a:spLocks noChangeArrowheads="1"/>
            </p:cNvSpPr>
            <p:nvPr/>
          </p:nvSpPr>
          <p:spPr bwMode="auto">
            <a:xfrm>
              <a:off x="4366" y="2199"/>
              <a:ext cx="230" cy="230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216" name="Oval 56"/>
            <p:cNvSpPr>
              <a:spLocks noChangeArrowheads="1"/>
            </p:cNvSpPr>
            <p:nvPr/>
          </p:nvSpPr>
          <p:spPr bwMode="auto">
            <a:xfrm>
              <a:off x="4501" y="1912"/>
              <a:ext cx="230" cy="230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217" name="Oval 57"/>
            <p:cNvSpPr>
              <a:spLocks noChangeArrowheads="1"/>
            </p:cNvSpPr>
            <p:nvPr/>
          </p:nvSpPr>
          <p:spPr bwMode="auto">
            <a:xfrm>
              <a:off x="4782" y="2379"/>
              <a:ext cx="230" cy="230"/>
            </a:xfrm>
            <a:prstGeom prst="ellipse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latin typeface="Times New Roman" charset="0"/>
              </a:endParaRPr>
            </a:p>
          </p:txBody>
        </p:sp>
        <p:sp>
          <p:nvSpPr>
            <p:cNvPr id="92218" name="Oval 58"/>
            <p:cNvSpPr>
              <a:spLocks noChangeArrowheads="1"/>
            </p:cNvSpPr>
            <p:nvPr/>
          </p:nvSpPr>
          <p:spPr bwMode="auto">
            <a:xfrm>
              <a:off x="4698" y="2123"/>
              <a:ext cx="230" cy="230"/>
            </a:xfrm>
            <a:prstGeom prst="ellipse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latin typeface="Times New Roman" charset="0"/>
              </a:endParaRPr>
            </a:p>
          </p:txBody>
        </p:sp>
        <p:sp>
          <p:nvSpPr>
            <p:cNvPr id="92219" name="Oval 59"/>
            <p:cNvSpPr>
              <a:spLocks noChangeArrowheads="1"/>
            </p:cNvSpPr>
            <p:nvPr/>
          </p:nvSpPr>
          <p:spPr bwMode="auto">
            <a:xfrm>
              <a:off x="4347" y="2309"/>
              <a:ext cx="230" cy="230"/>
            </a:xfrm>
            <a:prstGeom prst="ellipse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latin typeface="Times New Roman" charset="0"/>
              </a:endParaRPr>
            </a:p>
          </p:txBody>
        </p:sp>
        <p:sp>
          <p:nvSpPr>
            <p:cNvPr id="92220" name="Oval 60"/>
            <p:cNvSpPr>
              <a:spLocks noChangeArrowheads="1"/>
            </p:cNvSpPr>
            <p:nvPr/>
          </p:nvSpPr>
          <p:spPr bwMode="auto">
            <a:xfrm>
              <a:off x="4568" y="2316"/>
              <a:ext cx="230" cy="230"/>
            </a:xfrm>
            <a:prstGeom prst="ellipse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latin typeface="Times New Roman" charset="0"/>
              </a:endParaRPr>
            </a:p>
          </p:txBody>
        </p:sp>
        <p:sp>
          <p:nvSpPr>
            <p:cNvPr id="92221" name="Oval 61"/>
            <p:cNvSpPr>
              <a:spLocks noChangeArrowheads="1"/>
            </p:cNvSpPr>
            <p:nvPr/>
          </p:nvSpPr>
          <p:spPr bwMode="auto">
            <a:xfrm>
              <a:off x="4308" y="1903"/>
              <a:ext cx="230" cy="230"/>
            </a:xfrm>
            <a:prstGeom prst="ellipse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latin typeface="Times New Roman" charset="0"/>
              </a:endParaRPr>
            </a:p>
          </p:txBody>
        </p:sp>
        <p:sp>
          <p:nvSpPr>
            <p:cNvPr id="92222" name="Oval 62"/>
            <p:cNvSpPr>
              <a:spLocks noChangeArrowheads="1"/>
            </p:cNvSpPr>
            <p:nvPr/>
          </p:nvSpPr>
          <p:spPr bwMode="auto">
            <a:xfrm>
              <a:off x="4404" y="2056"/>
              <a:ext cx="230" cy="230"/>
            </a:xfrm>
            <a:prstGeom prst="ellipse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latin typeface="Times New Roman" charset="0"/>
              </a:endParaRPr>
            </a:p>
          </p:txBody>
        </p:sp>
        <p:sp>
          <p:nvSpPr>
            <p:cNvPr id="92223" name="Oval 63"/>
            <p:cNvSpPr>
              <a:spLocks noChangeArrowheads="1"/>
            </p:cNvSpPr>
            <p:nvPr/>
          </p:nvSpPr>
          <p:spPr bwMode="auto">
            <a:xfrm>
              <a:off x="4644" y="1874"/>
              <a:ext cx="230" cy="230"/>
            </a:xfrm>
            <a:prstGeom prst="ellipse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latin typeface="Times New Roman" charset="0"/>
              </a:endParaRPr>
            </a:p>
          </p:txBody>
        </p:sp>
        <p:sp>
          <p:nvSpPr>
            <p:cNvPr id="92224" name="Oval 64"/>
            <p:cNvSpPr>
              <a:spLocks noChangeArrowheads="1"/>
            </p:cNvSpPr>
            <p:nvPr/>
          </p:nvSpPr>
          <p:spPr bwMode="auto">
            <a:xfrm>
              <a:off x="4529" y="2017"/>
              <a:ext cx="230" cy="230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225" name="Oval 65"/>
            <p:cNvSpPr>
              <a:spLocks noChangeArrowheads="1"/>
            </p:cNvSpPr>
            <p:nvPr/>
          </p:nvSpPr>
          <p:spPr bwMode="auto">
            <a:xfrm>
              <a:off x="4453" y="2254"/>
              <a:ext cx="230" cy="230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" name="Group 66"/>
          <p:cNvGrpSpPr>
            <a:grpSpLocks/>
          </p:cNvGrpSpPr>
          <p:nvPr/>
        </p:nvGrpSpPr>
        <p:grpSpPr bwMode="auto">
          <a:xfrm>
            <a:off x="960438" y="4252913"/>
            <a:ext cx="1616075" cy="1258887"/>
            <a:chOff x="605" y="2679"/>
            <a:chExt cx="1018" cy="793"/>
          </a:xfrm>
        </p:grpSpPr>
        <p:sp>
          <p:nvSpPr>
            <p:cNvPr id="92227" name="Text Box 67"/>
            <p:cNvSpPr txBox="1">
              <a:spLocks noChangeArrowheads="1"/>
            </p:cNvSpPr>
            <p:nvPr/>
          </p:nvSpPr>
          <p:spPr bwMode="auto">
            <a:xfrm>
              <a:off x="738" y="2679"/>
              <a:ext cx="740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200" b="1" u="sng">
                  <a:solidFill>
                    <a:schemeClr val="bg1"/>
                  </a:solidFill>
                  <a:latin typeface="Times New Roman" charset="0"/>
                </a:rPr>
                <a:t>N-14</a:t>
              </a:r>
            </a:p>
          </p:txBody>
        </p:sp>
        <p:sp>
          <p:nvSpPr>
            <p:cNvPr id="92228" name="Text Box 68"/>
            <p:cNvSpPr txBox="1">
              <a:spLocks noChangeArrowheads="1"/>
            </p:cNvSpPr>
            <p:nvPr/>
          </p:nvSpPr>
          <p:spPr bwMode="auto">
            <a:xfrm>
              <a:off x="605" y="2954"/>
              <a:ext cx="1018" cy="5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>
                  <a:solidFill>
                    <a:schemeClr val="bg1"/>
                  </a:solidFill>
                  <a:latin typeface="Times New Roman" charset="0"/>
                </a:rPr>
                <a:t>7 protons 7 neutrons</a:t>
              </a:r>
            </a:p>
          </p:txBody>
        </p:sp>
      </p:grpSp>
      <p:grpSp>
        <p:nvGrpSpPr>
          <p:cNvPr id="11" name="Group 69"/>
          <p:cNvGrpSpPr>
            <a:grpSpLocks/>
          </p:cNvGrpSpPr>
          <p:nvPr/>
        </p:nvGrpSpPr>
        <p:grpSpPr bwMode="auto">
          <a:xfrm>
            <a:off x="6877050" y="4252913"/>
            <a:ext cx="1616075" cy="1258887"/>
            <a:chOff x="4332" y="2679"/>
            <a:chExt cx="1018" cy="793"/>
          </a:xfrm>
        </p:grpSpPr>
        <p:sp>
          <p:nvSpPr>
            <p:cNvPr id="92230" name="Text Box 70"/>
            <p:cNvSpPr txBox="1">
              <a:spLocks noChangeArrowheads="1"/>
            </p:cNvSpPr>
            <p:nvPr/>
          </p:nvSpPr>
          <p:spPr bwMode="auto">
            <a:xfrm>
              <a:off x="4425" y="2679"/>
              <a:ext cx="740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200" b="1" u="sng">
                  <a:solidFill>
                    <a:schemeClr val="bg1"/>
                  </a:solidFill>
                  <a:latin typeface="Times New Roman" charset="0"/>
                </a:rPr>
                <a:t>C-14</a:t>
              </a:r>
            </a:p>
          </p:txBody>
        </p:sp>
        <p:sp>
          <p:nvSpPr>
            <p:cNvPr id="92231" name="Text Box 71"/>
            <p:cNvSpPr txBox="1">
              <a:spLocks noChangeArrowheads="1"/>
            </p:cNvSpPr>
            <p:nvPr/>
          </p:nvSpPr>
          <p:spPr bwMode="auto">
            <a:xfrm>
              <a:off x="4332" y="2954"/>
              <a:ext cx="1018" cy="5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>
                  <a:solidFill>
                    <a:schemeClr val="bg1"/>
                  </a:solidFill>
                  <a:latin typeface="Times New Roman" charset="0"/>
                </a:rPr>
                <a:t>6 protons 8 neutrons</a:t>
              </a:r>
            </a:p>
          </p:txBody>
        </p:sp>
      </p:grpSp>
      <p:sp>
        <p:nvSpPr>
          <p:cNvPr id="92232" name="WordArt 72"/>
          <p:cNvSpPr>
            <a:spLocks noChangeArrowheads="1" noChangeShapeType="1" noTextEdit="1"/>
          </p:cNvSpPr>
          <p:nvPr/>
        </p:nvSpPr>
        <p:spPr bwMode="auto">
          <a:xfrm>
            <a:off x="1609725" y="315913"/>
            <a:ext cx="5924550" cy="7096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noFill/>
                  <a:round/>
                  <a:headEnd/>
                  <a:tailEnd/>
                </a:ln>
                <a:solidFill>
                  <a:srgbClr val="FF9900"/>
                </a:solidFill>
                <a:effectLst>
                  <a:prstShdw prst="shdw17" dist="17961" dir="2700000">
                    <a:srgbClr val="FF9900">
                      <a:gamma/>
                      <a:shade val="60000"/>
                      <a:invGamma/>
                      <a:alpha val="74998"/>
                    </a:srgbClr>
                  </a:prstShdw>
                </a:effectLst>
                <a:latin typeface="Arial Rounded MT Bold"/>
                <a:ea typeface="Arial Rounded MT Bold"/>
                <a:cs typeface="Arial Rounded MT Bold"/>
              </a:rPr>
              <a:t>Changing N-14  into  C-14</a:t>
            </a:r>
          </a:p>
        </p:txBody>
      </p:sp>
      <p:sp>
        <p:nvSpPr>
          <p:cNvPr id="92233" name="Line 73"/>
          <p:cNvSpPr>
            <a:spLocks noChangeShapeType="1"/>
          </p:cNvSpPr>
          <p:nvPr/>
        </p:nvSpPr>
        <p:spPr bwMode="auto">
          <a:xfrm>
            <a:off x="5353050" y="3486150"/>
            <a:ext cx="1257300" cy="0"/>
          </a:xfrm>
          <a:prstGeom prst="line">
            <a:avLst/>
          </a:prstGeom>
          <a:noFill/>
          <a:ln w="76200">
            <a:solidFill>
              <a:srgbClr val="D60093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2234" name="Text Box 74"/>
          <p:cNvSpPr txBox="1">
            <a:spLocks noChangeArrowheads="1"/>
          </p:cNvSpPr>
          <p:nvPr/>
        </p:nvSpPr>
        <p:spPr bwMode="auto">
          <a:xfrm>
            <a:off x="8686800" y="762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92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92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92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9" grpId="0" autoUpdateAnimBg="0"/>
      <p:bldP spid="92210" grpId="0" autoUpdateAnimBg="0"/>
      <p:bldP spid="92232" grpId="0" animBg="1"/>
      <p:bldP spid="9223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42900" y="1333500"/>
            <a:ext cx="8477250" cy="2430463"/>
          </a:xfrm>
        </p:spPr>
        <p:txBody>
          <a:bodyPr/>
          <a:lstStyle/>
          <a:p>
            <a:pPr marL="400050" indent="-400050"/>
            <a:r>
              <a:rPr lang="en-US" sz="2800"/>
              <a:t>Once a plant or animal dies the clock starts</a:t>
            </a:r>
          </a:p>
          <a:p>
            <a:pPr marL="400050" indent="-400050"/>
            <a:r>
              <a:rPr lang="en-US" sz="2800"/>
              <a:t>The plant or animal no longer takes in  C-14</a:t>
            </a:r>
          </a:p>
          <a:p>
            <a:pPr marL="400050" indent="-400050"/>
            <a:r>
              <a:rPr lang="en-US" sz="2800"/>
              <a:t>The C-14 present in the plant or animal begins to decay</a:t>
            </a:r>
          </a:p>
        </p:txBody>
      </p:sp>
      <p:sp>
        <p:nvSpPr>
          <p:cNvPr id="93187" name="WordArt 3"/>
          <p:cNvSpPr>
            <a:spLocks noChangeArrowheads="1" noChangeShapeType="1" noTextEdit="1"/>
          </p:cNvSpPr>
          <p:nvPr/>
        </p:nvSpPr>
        <p:spPr bwMode="auto">
          <a:xfrm>
            <a:off x="904875" y="323850"/>
            <a:ext cx="733425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noFill/>
                  <a:round/>
                  <a:headEnd/>
                  <a:tailEnd/>
                </a:ln>
                <a:solidFill>
                  <a:srgbClr val="FF9900"/>
                </a:solidFill>
                <a:effectLst>
                  <a:prstShdw prst="shdw17" dist="17961" dir="2700000">
                    <a:srgbClr val="FF9900">
                      <a:gamma/>
                      <a:shade val="60000"/>
                      <a:invGamma/>
                      <a:alpha val="74998"/>
                    </a:srgbClr>
                  </a:prstShdw>
                </a:effectLst>
                <a:latin typeface="Arial Rounded MT Bold"/>
                <a:ea typeface="Arial Rounded MT Bold"/>
                <a:cs typeface="Arial Rounded MT Bold"/>
              </a:rPr>
              <a:t>How the Carbon Dating Clock Works</a:t>
            </a:r>
          </a:p>
        </p:txBody>
      </p:sp>
      <p:pic>
        <p:nvPicPr>
          <p:cNvPr id="93188" name="Picture 4" descr="tau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86113" y="3976688"/>
            <a:ext cx="1598612" cy="1733550"/>
          </a:xfrm>
          <a:prstGeom prst="rect">
            <a:avLst/>
          </a:prstGeom>
          <a:noFill/>
          <a:ln w="9525">
            <a:solidFill>
              <a:srgbClr val="D60093"/>
            </a:solidFill>
            <a:miter lim="800000"/>
            <a:headEnd/>
            <a:tailEnd/>
          </a:ln>
          <a:effectLst/>
        </p:spPr>
      </p:pic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561975" y="4244975"/>
            <a:ext cx="2152650" cy="1130300"/>
            <a:chOff x="354" y="3022"/>
            <a:chExt cx="1356" cy="712"/>
          </a:xfrm>
        </p:grpSpPr>
        <p:sp>
          <p:nvSpPr>
            <p:cNvPr id="93190" name="Rectangle 6"/>
            <p:cNvSpPr>
              <a:spLocks noChangeArrowheads="1"/>
            </p:cNvSpPr>
            <p:nvPr/>
          </p:nvSpPr>
          <p:spPr bwMode="auto">
            <a:xfrm>
              <a:off x="366" y="3043"/>
              <a:ext cx="1315" cy="691"/>
            </a:xfrm>
            <a:prstGeom prst="rect">
              <a:avLst/>
            </a:prstGeom>
            <a:solidFill>
              <a:srgbClr val="CCECFF">
                <a:alpha val="0"/>
              </a:srgbClr>
            </a:solidFill>
            <a:ln w="57150" cmpd="thickThin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191" name="AutoShape 7"/>
            <p:cNvSpPr>
              <a:spLocks noChangeArrowheads="1"/>
            </p:cNvSpPr>
            <p:nvPr/>
          </p:nvSpPr>
          <p:spPr bwMode="auto">
            <a:xfrm>
              <a:off x="354" y="3022"/>
              <a:ext cx="1356" cy="656"/>
            </a:xfrm>
            <a:prstGeom prst="roundRect">
              <a:avLst>
                <a:gd name="adj" fmla="val 16667"/>
              </a:avLst>
            </a:prstGeom>
            <a:noFill/>
            <a:ln w="9525">
              <a:noFill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800" b="1">
                  <a:latin typeface="Times New Roman" charset="0"/>
                </a:rPr>
                <a:t>No more   C-14 intake</a:t>
              </a:r>
            </a:p>
          </p:txBody>
        </p:sp>
      </p:grpSp>
      <p:sp>
        <p:nvSpPr>
          <p:cNvPr id="93192" name="AutoShape 8"/>
          <p:cNvSpPr>
            <a:spLocks noChangeArrowheads="1"/>
          </p:cNvSpPr>
          <p:nvPr/>
        </p:nvSpPr>
        <p:spPr bwMode="auto">
          <a:xfrm>
            <a:off x="4967288" y="4538663"/>
            <a:ext cx="960437" cy="519112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D6009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3193" name="Text Box 9"/>
          <p:cNvSpPr txBox="1">
            <a:spLocks noChangeArrowheads="1"/>
          </p:cNvSpPr>
          <p:nvPr/>
        </p:nvSpPr>
        <p:spPr bwMode="auto">
          <a:xfrm>
            <a:off x="6111875" y="4322763"/>
            <a:ext cx="2544763" cy="1003300"/>
          </a:xfrm>
          <a:prstGeom prst="rect">
            <a:avLst/>
          </a:prstGeom>
          <a:solidFill>
            <a:srgbClr val="CCECFF">
              <a:alpha val="0"/>
            </a:srgbClr>
          </a:solidFill>
          <a:ln w="57150" cmpd="thickThin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>
                <a:latin typeface="Times New Roman" charset="0"/>
              </a:rPr>
              <a:t>C-14 continues to decay</a:t>
            </a:r>
          </a:p>
        </p:txBody>
      </p:sp>
      <p:sp>
        <p:nvSpPr>
          <p:cNvPr id="93194" name="Oval 10"/>
          <p:cNvSpPr>
            <a:spLocks noChangeArrowheads="1"/>
          </p:cNvSpPr>
          <p:nvPr/>
        </p:nvSpPr>
        <p:spPr bwMode="auto">
          <a:xfrm>
            <a:off x="381000" y="3810000"/>
            <a:ext cx="2362200" cy="21336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3195" name="Line 11"/>
          <p:cNvSpPr>
            <a:spLocks noChangeShapeType="1"/>
          </p:cNvSpPr>
          <p:nvPr/>
        </p:nvSpPr>
        <p:spPr bwMode="auto">
          <a:xfrm flipH="1">
            <a:off x="914400" y="3886200"/>
            <a:ext cx="1066800" cy="1828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3196" name="Text Box 12"/>
          <p:cNvSpPr txBox="1">
            <a:spLocks noChangeArrowheads="1"/>
          </p:cNvSpPr>
          <p:nvPr/>
        </p:nvSpPr>
        <p:spPr bwMode="auto">
          <a:xfrm>
            <a:off x="8686800" y="762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3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3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3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931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931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93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3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93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6" grpId="0" build="p" autoUpdateAnimBg="0" advAuto="0"/>
      <p:bldP spid="93187" grpId="0" animBg="1"/>
      <p:bldP spid="93192" grpId="0" animBg="1"/>
      <p:bldP spid="93193" grpId="0" animBg="1" autoUpdateAnimBg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794</Words>
  <Application>Microsoft Macintosh PowerPoint</Application>
  <PresentationFormat>On-screen Show (4:3)</PresentationFormat>
  <Paragraphs>248</Paragraphs>
  <Slides>29</Slides>
  <Notes>27</Notes>
  <HiddenSlides>0</HiddenSlides>
  <MMClips>0</MMClips>
  <ScaleCrop>false</ScaleCrop>
  <HeadingPairs>
    <vt:vector size="6" baseType="variant">
      <vt:variant>
        <vt:lpstr>Design Template</vt:lpstr>
      </vt:variant>
      <vt:variant>
        <vt:i4>1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29</vt:i4>
      </vt:variant>
    </vt:vector>
  </HeadingPairs>
  <TitlesOfParts>
    <vt:vector size="33" baseType="lpstr">
      <vt:lpstr>Office Theme</vt:lpstr>
      <vt:lpstr>Equation</vt:lpstr>
      <vt:lpstr>Microsoft Equation</vt:lpstr>
      <vt:lpstr>Microsoft Excel 97 - 2004 Worksheet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Radiocarbon Dating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Channel Change: Migrating Rivers</vt:lpstr>
      <vt:lpstr>Historical Aerial Photos</vt:lpstr>
      <vt:lpstr>Historical Maps</vt:lpstr>
      <vt:lpstr>Slide 28</vt:lpstr>
      <vt:lpstr>Slide 29</vt:lpstr>
    </vt:vector>
  </TitlesOfParts>
  <Company>University of Vermont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Paul Bierman</dc:creator>
  <cp:lastModifiedBy>Paul Bierman</cp:lastModifiedBy>
  <cp:revision>4</cp:revision>
  <dcterms:created xsi:type="dcterms:W3CDTF">2011-09-07T09:55:18Z</dcterms:created>
  <dcterms:modified xsi:type="dcterms:W3CDTF">2011-09-07T10:11:20Z</dcterms:modified>
</cp:coreProperties>
</file>